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6" r:id="rId6"/>
    <p:sldId id="261" r:id="rId7"/>
    <p:sldId id="262" r:id="rId8"/>
    <p:sldId id="263" r:id="rId9"/>
    <p:sldId id="264" r:id="rId10"/>
    <p:sldId id="271" r:id="rId11"/>
    <p:sldId id="265" r:id="rId12"/>
    <p:sldId id="272" r:id="rId13"/>
    <p:sldId id="267" r:id="rId14"/>
    <p:sldId id="268" r:id="rId15"/>
    <p:sldId id="270" r:id="rId16"/>
    <p:sldId id="269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tango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egnaposto contenut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contenut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Oval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Tito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tango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egnaposto contenut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ttore 1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11/02/2014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31640" y="4869160"/>
            <a:ext cx="6400800" cy="110452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Dott.ssa Isabella Bellagamba</a:t>
            </a:r>
          </a:p>
          <a:p>
            <a:r>
              <a:rPr lang="it-IT" dirty="0" smtClean="0"/>
              <a:t>Psicologa psicoterapeuta</a:t>
            </a:r>
          </a:p>
          <a:p>
            <a:endParaRPr lang="it-IT" dirty="0" smtClean="0"/>
          </a:p>
          <a:p>
            <a:r>
              <a:rPr lang="it-IT" dirty="0" smtClean="0"/>
              <a:t>isabellabellagamba@libero.it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80920" cy="2436120"/>
          </a:xfrm>
        </p:spPr>
        <p:txBody>
          <a:bodyPr>
            <a:normAutofit/>
          </a:bodyPr>
          <a:lstStyle/>
          <a:p>
            <a:r>
              <a:rPr lang="it-IT" sz="4000" dirty="0" smtClean="0"/>
              <a:t>IL METODO </a:t>
            </a:r>
            <a:r>
              <a:rPr lang="it-IT" sz="4000" dirty="0" err="1" smtClean="0"/>
              <a:t>DI</a:t>
            </a:r>
            <a:r>
              <a:rPr lang="it-IT" sz="4000" dirty="0" smtClean="0"/>
              <a:t> STUDIO PER LE CONDIZIONI </a:t>
            </a:r>
            <a:r>
              <a:rPr lang="it-IT" sz="4000" dirty="0" err="1" smtClean="0"/>
              <a:t>DI</a:t>
            </a:r>
            <a:r>
              <a:rPr lang="it-IT" sz="4000" dirty="0" smtClean="0"/>
              <a:t> DSA</a:t>
            </a:r>
            <a:br>
              <a:rPr lang="it-IT" sz="4000" dirty="0" smtClean="0"/>
            </a:br>
            <a:r>
              <a:rPr lang="it-IT" sz="4000" dirty="0" smtClean="0"/>
              <a:t>Il primo strumento compensativo</a:t>
            </a:r>
            <a:endParaRPr lang="it-IT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I RIASSUNTI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Si presentano nel formato </a:t>
            </a:r>
            <a:r>
              <a:rPr lang="it-IT" dirty="0" err="1" smtClean="0"/>
              <a:t>testuale-discorsivo</a:t>
            </a:r>
            <a:endParaRPr lang="it-IT" dirty="0" smtClean="0"/>
          </a:p>
          <a:p>
            <a:r>
              <a:rPr lang="it-IT" dirty="0" smtClean="0"/>
              <a:t>Nei DSA si rischia un eccessivo dispendio di energie e le difficoltà di apprendimento possono comprometterne l’utilità</a:t>
            </a:r>
          </a:p>
          <a:p>
            <a:r>
              <a:rPr lang="it-IT" dirty="0" smtClean="0"/>
              <a:t>Rischio di memorizzazione passiva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001000" cy="838200"/>
          </a:xfrm>
        </p:spPr>
        <p:txBody>
          <a:bodyPr>
            <a:normAutofit fontScale="90000"/>
          </a:bodyPr>
          <a:lstStyle/>
          <a:p>
            <a:r>
              <a:rPr lang="it-IT" sz="4000" b="1" dirty="0"/>
              <a:t>STRATEGIE PER I RIASSUNTI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828800"/>
            <a:ext cx="8534400" cy="404847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2400" dirty="0"/>
              <a:t>Mappa dei punti essenziali, gerarchici, prodotta dall’allievo o dal docente</a:t>
            </a:r>
          </a:p>
          <a:p>
            <a:pPr lvl="1">
              <a:lnSpc>
                <a:spcPct val="80000"/>
              </a:lnSpc>
            </a:pPr>
            <a:r>
              <a:rPr lang="it-IT" sz="2000" dirty="0">
                <a:solidFill>
                  <a:schemeClr val="tx1"/>
                </a:solidFill>
              </a:rPr>
              <a:t>Per la comprensione e la rielaborazione</a:t>
            </a:r>
          </a:p>
          <a:p>
            <a:pPr lvl="1">
              <a:lnSpc>
                <a:spcPct val="80000"/>
              </a:lnSpc>
            </a:pPr>
            <a:r>
              <a:rPr lang="it-IT" sz="2000" dirty="0">
                <a:solidFill>
                  <a:schemeClr val="tx1"/>
                </a:solidFill>
              </a:rPr>
              <a:t>Permettono anche di poter sviluppare un sotto-tema alla volta (pensiero convergente, sistematico)</a:t>
            </a:r>
          </a:p>
          <a:p>
            <a:pPr>
              <a:lnSpc>
                <a:spcPct val="80000"/>
              </a:lnSpc>
            </a:pPr>
            <a:r>
              <a:rPr lang="it-IT" sz="2400" dirty="0" smtClean="0"/>
              <a:t>Il testo </a:t>
            </a:r>
            <a:r>
              <a:rPr lang="it-IT" sz="2400" dirty="0"/>
              <a:t>digitale è maggiormente accessibile al ragazzo con DSA</a:t>
            </a:r>
          </a:p>
          <a:p>
            <a:pPr lvl="1">
              <a:lnSpc>
                <a:spcPct val="80000"/>
              </a:lnSpc>
            </a:pPr>
            <a:r>
              <a:rPr lang="it-IT" sz="2000" dirty="0">
                <a:solidFill>
                  <a:schemeClr val="tx1"/>
                </a:solidFill>
              </a:rPr>
              <a:t>Lettura con sintesi vocale</a:t>
            </a:r>
          </a:p>
          <a:p>
            <a:pPr lvl="1">
              <a:lnSpc>
                <a:spcPct val="80000"/>
              </a:lnSpc>
            </a:pPr>
            <a:r>
              <a:rPr lang="it-IT" sz="2000" dirty="0">
                <a:solidFill>
                  <a:schemeClr val="tx1"/>
                </a:solidFill>
              </a:rPr>
              <a:t>Evidenziazione delle parti salienti</a:t>
            </a:r>
          </a:p>
          <a:p>
            <a:pPr lvl="1">
              <a:lnSpc>
                <a:spcPct val="80000"/>
              </a:lnSpc>
            </a:pPr>
            <a:r>
              <a:rPr lang="it-IT" sz="2000" dirty="0">
                <a:solidFill>
                  <a:schemeClr val="tx1"/>
                </a:solidFill>
              </a:rPr>
              <a:t>Suddividere il testo in sequenze e dare un piccolo titolo ad ognuna</a:t>
            </a:r>
          </a:p>
          <a:p>
            <a:pPr lvl="1">
              <a:lnSpc>
                <a:spcPct val="80000"/>
              </a:lnSpc>
            </a:pPr>
            <a:endParaRPr lang="it-IT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SOTTOLINEARE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Sottolineare = selezionare</a:t>
            </a:r>
          </a:p>
          <a:p>
            <a:r>
              <a:rPr lang="it-IT" dirty="0" smtClean="0"/>
              <a:t>Modalità diverse: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Evidenziare una frase, una parola, una </a:t>
            </a:r>
            <a:r>
              <a:rPr lang="it-IT" dirty="0" err="1" smtClean="0">
                <a:solidFill>
                  <a:schemeClr val="tx1"/>
                </a:solidFill>
              </a:rPr>
              <a:t>definizione…</a:t>
            </a:r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/>
              <a:t>Utilizzo di </a:t>
            </a:r>
            <a:r>
              <a:rPr lang="it-IT" dirty="0" err="1" smtClean="0"/>
              <a:t>marker</a:t>
            </a:r>
            <a:r>
              <a:rPr lang="it-IT" dirty="0" smtClean="0"/>
              <a:t> diversificati per i diversi livelli di importanza </a:t>
            </a:r>
          </a:p>
          <a:p>
            <a:r>
              <a:rPr lang="it-IT" dirty="0" smtClean="0"/>
              <a:t>Permette un’attenzione focalizzata nel ripasso</a:t>
            </a:r>
          </a:p>
          <a:p>
            <a:r>
              <a:rPr lang="it-IT" dirty="0" smtClean="0"/>
              <a:t>Graduale autonomia</a:t>
            </a:r>
          </a:p>
          <a:p>
            <a:r>
              <a:rPr lang="it-IT" dirty="0" smtClean="0"/>
              <a:t>Personalizzazione durante il ripasso o l’esposizione</a:t>
            </a:r>
          </a:p>
          <a:p>
            <a:r>
              <a:rPr lang="it-IT" dirty="0" smtClean="0"/>
              <a:t>Iniziale tendenza a sottolineare più del necessario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LO STUDIO QUOTIDIANO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Rivedere la lezione svolta in classe</a:t>
            </a:r>
          </a:p>
          <a:p>
            <a:r>
              <a:rPr lang="it-IT" dirty="0" smtClean="0"/>
              <a:t>Sistemare gli appunti, le note, le sottolineature</a:t>
            </a:r>
          </a:p>
          <a:p>
            <a:r>
              <a:rPr lang="it-IT" dirty="0" smtClean="0"/>
              <a:t>Procedere con lo studio per il giorno seguente</a:t>
            </a:r>
          </a:p>
          <a:p>
            <a:r>
              <a:rPr lang="it-IT" dirty="0" smtClean="0"/>
              <a:t>Dare priorità allo studio o al ripasso, per poi concentrarsi sui compiti da svolgere ed infine dedicare l’ultima parte della giornata al ripasso</a:t>
            </a:r>
          </a:p>
          <a:p>
            <a:r>
              <a:rPr lang="it-IT" dirty="0" smtClean="0"/>
              <a:t>Importanza delle pause</a:t>
            </a:r>
          </a:p>
          <a:p>
            <a:r>
              <a:rPr lang="it-IT" dirty="0" smtClean="0"/>
              <a:t>Il planning e l’organizzazione del tempo</a:t>
            </a:r>
          </a:p>
          <a:p>
            <a:r>
              <a:rPr lang="it-IT" dirty="0" smtClean="0"/>
              <a:t>L’organizzazione dei materiali durante lo studio e per il giorno dopo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6870700" cy="914400"/>
          </a:xfrm>
        </p:spPr>
        <p:txBody>
          <a:bodyPr/>
          <a:lstStyle/>
          <a:p>
            <a:r>
              <a:rPr lang="it-IT" b="1" dirty="0"/>
              <a:t>LA REVISIONE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84784"/>
            <a:ext cx="8229600" cy="45365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2400" dirty="0"/>
              <a:t>Svariate forme di revisione</a:t>
            </a:r>
          </a:p>
          <a:p>
            <a:pPr>
              <a:lnSpc>
                <a:spcPct val="80000"/>
              </a:lnSpc>
            </a:pPr>
            <a:r>
              <a:rPr lang="it-IT" sz="2400" dirty="0"/>
              <a:t>Tenere sempre presenti gli obiettivi del compito, anche per l’allievo!!</a:t>
            </a:r>
          </a:p>
          <a:p>
            <a:pPr>
              <a:lnSpc>
                <a:spcPct val="80000"/>
              </a:lnSpc>
            </a:pPr>
            <a:r>
              <a:rPr lang="it-IT" sz="2400" dirty="0"/>
              <a:t>Processo gerarchico</a:t>
            </a:r>
          </a:p>
          <a:p>
            <a:pPr lvl="1">
              <a:lnSpc>
                <a:spcPct val="80000"/>
              </a:lnSpc>
            </a:pPr>
            <a:r>
              <a:rPr lang="it-IT" sz="2200" dirty="0">
                <a:solidFill>
                  <a:schemeClr val="tx1"/>
                </a:solidFill>
              </a:rPr>
              <a:t>Dalla parola, alla frase, al discorso</a:t>
            </a:r>
          </a:p>
          <a:p>
            <a:pPr>
              <a:lnSpc>
                <a:spcPct val="80000"/>
              </a:lnSpc>
            </a:pPr>
            <a:r>
              <a:rPr lang="it-IT" sz="2400" dirty="0"/>
              <a:t>Favorire il più possibile l’auto-correzione</a:t>
            </a:r>
          </a:p>
          <a:p>
            <a:pPr lvl="1">
              <a:lnSpc>
                <a:spcPct val="80000"/>
              </a:lnSpc>
            </a:pPr>
            <a:r>
              <a:rPr lang="it-IT" sz="2200" dirty="0">
                <a:solidFill>
                  <a:schemeClr val="tx1"/>
                </a:solidFill>
              </a:rPr>
              <a:t>Analisi e consapevolezza degli errori più frequenti</a:t>
            </a:r>
          </a:p>
          <a:p>
            <a:pPr lvl="1">
              <a:lnSpc>
                <a:spcPct val="80000"/>
              </a:lnSpc>
            </a:pPr>
            <a:r>
              <a:rPr lang="it-IT" sz="2200" dirty="0">
                <a:solidFill>
                  <a:schemeClr val="tx1"/>
                </a:solidFill>
              </a:rPr>
              <a:t>Definire tra gli errori più frequenti quelli più o meno importanti</a:t>
            </a:r>
          </a:p>
          <a:p>
            <a:pPr lvl="1">
              <a:lnSpc>
                <a:spcPct val="80000"/>
              </a:lnSpc>
            </a:pPr>
            <a:r>
              <a:rPr lang="it-IT" sz="2200" dirty="0">
                <a:solidFill>
                  <a:schemeClr val="tx1"/>
                </a:solidFill>
              </a:rPr>
              <a:t>Creare schemi di regole ortografiche</a:t>
            </a:r>
          </a:p>
          <a:p>
            <a:pPr lvl="1">
              <a:lnSpc>
                <a:spcPct val="80000"/>
              </a:lnSpc>
            </a:pPr>
            <a:r>
              <a:rPr lang="it-IT" sz="2200" dirty="0">
                <a:solidFill>
                  <a:schemeClr val="tx1"/>
                </a:solidFill>
              </a:rPr>
              <a:t>Indicare gli errori a margine e promuovere l’auto-correzione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GLI SCHEMI E LE MAPPE CONCETTUALI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Oggetto di apprendimento</a:t>
            </a:r>
          </a:p>
          <a:p>
            <a:r>
              <a:rPr lang="it-IT" dirty="0" smtClean="0"/>
              <a:t>Iniziale tendenza a riscrivere informazioni in modo meccanico</a:t>
            </a:r>
          </a:p>
          <a:p>
            <a:r>
              <a:rPr lang="it-IT" dirty="0" smtClean="0"/>
              <a:t>Pro: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Collegamenti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Sintesi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Agganci alla memoria visiva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Personalizzabile ed aggiornabile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Per prendere appunti o per il ripasso</a:t>
            </a:r>
          </a:p>
          <a:p>
            <a:r>
              <a:rPr lang="it-IT" dirty="0" smtClean="0"/>
              <a:t>Contro: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Scarsa espansione dei contenuti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Struttura caotica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Richiede una buona padronanza dell’argomento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60648"/>
            <a:ext cx="7848872" cy="894928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LE VERIFICHE NEL </a:t>
            </a:r>
            <a:r>
              <a:rPr lang="it-IT" b="1" dirty="0" smtClean="0"/>
              <a:t>DSA E NEI BES</a:t>
            </a:r>
            <a:endParaRPr lang="it-IT" b="1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Valutare se diversificare gli obiettivi per aumentarli gradualmente o intervenire solo sulle modalità</a:t>
            </a:r>
          </a:p>
          <a:p>
            <a:r>
              <a:rPr lang="it-IT" dirty="0"/>
              <a:t>La normativa</a:t>
            </a:r>
          </a:p>
          <a:p>
            <a:pPr lvl="1"/>
            <a:r>
              <a:rPr lang="it-IT" dirty="0">
                <a:solidFill>
                  <a:schemeClr val="tx1"/>
                </a:solidFill>
              </a:rPr>
              <a:t>Nel diploma di fine ciclo NON viene fatta menzione delle modalità di svolgimento delle prove (DPR.122</a:t>
            </a:r>
            <a:r>
              <a:rPr lang="it-IT" dirty="0" smtClean="0">
                <a:solidFill>
                  <a:schemeClr val="tx1"/>
                </a:solidFill>
              </a:rPr>
              <a:t>)</a:t>
            </a:r>
          </a:p>
          <a:p>
            <a:r>
              <a:rPr lang="it-IT" dirty="0" smtClean="0"/>
              <a:t>Modalità: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Tempo aggiuntivo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Ridotta richiesta di correttezza per il criterio della sufficienza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Valutazione diversificata di diversi aspetti della prova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Software o calcolatrici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Utilizzo di mappe o schemi</a:t>
            </a:r>
          </a:p>
          <a:p>
            <a:r>
              <a:rPr lang="it-IT" dirty="0" smtClean="0"/>
              <a:t>PERSONALIZZAZIONE!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COSA SI INTENDE PER METODO?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Strategie e modalità che permettono il massimo apprendimento nel minor dispendio di energie possibile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Cosa vuol dire studiare?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Molti ragazzi non hanno una chiara idea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Immagazzinare informazioni , collegarle al frame cognitivo  già attivo e rielaborare i contenuti in una nuova forma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Assimilazione/accomodamento (</a:t>
            </a:r>
            <a:r>
              <a:rPr lang="it-IT" dirty="0" err="1" smtClean="0">
                <a:solidFill>
                  <a:schemeClr val="tx1"/>
                </a:solidFill>
              </a:rPr>
              <a:t>Piaget</a:t>
            </a:r>
            <a:r>
              <a:rPr lang="it-IT" dirty="0" smtClean="0">
                <a:solidFill>
                  <a:schemeClr val="tx1"/>
                </a:solidFill>
              </a:rPr>
              <a:t>)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PERCHE’ PER I DSA?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 differenza degli altri, i DSA hanno necessità di trarre il massimo rendimento da ogni singola esposizione al materiale di studio</a:t>
            </a:r>
          </a:p>
          <a:p>
            <a:r>
              <a:rPr lang="it-IT" dirty="0" smtClean="0"/>
              <a:t>Le difficoltà di apprendimento influiscono sulla resa </a:t>
            </a:r>
            <a:r>
              <a:rPr lang="it-IT" dirty="0" err="1" smtClean="0"/>
              <a:t>attentiva</a:t>
            </a:r>
            <a:r>
              <a:rPr lang="it-IT" dirty="0" smtClean="0"/>
              <a:t>, a seguito di un esaurimento di risorse cognitive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Si veda il caso dei compiti cognitivi complessi</a:t>
            </a:r>
          </a:p>
          <a:p>
            <a:r>
              <a:rPr lang="it-IT" dirty="0" smtClean="0"/>
              <a:t>Un buon metodo di studio inizia a scuola e parte da un apprendimento per poi sperimentarsi e personalizzarsi in base alle esigenze e caratteristiche dello studente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Richiede un approccio attivo all’apprendimento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Lo studente è un agente attivo del suo processo di apprendimento</a:t>
            </a:r>
          </a:p>
          <a:p>
            <a:r>
              <a:rPr lang="it-IT" dirty="0" smtClean="0"/>
              <a:t>Influenza delle convinzioni ed attribuzioni personali</a:t>
            </a:r>
          </a:p>
          <a:p>
            <a:r>
              <a:rPr lang="it-IT" dirty="0" smtClean="0"/>
              <a:t>Il metodo di studio è il primo strumento compensativo:</a:t>
            </a:r>
          </a:p>
          <a:p>
            <a:pPr lvl="1">
              <a:lnSpc>
                <a:spcPct val="80000"/>
              </a:lnSpc>
            </a:pPr>
            <a:r>
              <a:rPr lang="it-IT" dirty="0" smtClean="0">
                <a:solidFill>
                  <a:schemeClr val="tx1"/>
                </a:solidFill>
              </a:rPr>
              <a:t>Finalizzati alla manifestazione del proprio potenziale</a:t>
            </a:r>
          </a:p>
          <a:p>
            <a:pPr lvl="1">
              <a:lnSpc>
                <a:spcPct val="80000"/>
              </a:lnSpc>
            </a:pPr>
            <a:r>
              <a:rPr lang="it-IT" dirty="0" smtClean="0">
                <a:solidFill>
                  <a:schemeClr val="tx1"/>
                </a:solidFill>
              </a:rPr>
              <a:t>Penna, quaderno, occhiali</a:t>
            </a:r>
          </a:p>
          <a:p>
            <a:pPr lvl="1">
              <a:lnSpc>
                <a:spcPct val="80000"/>
              </a:lnSpc>
            </a:pPr>
            <a:r>
              <a:rPr lang="it-IT" sz="2000" dirty="0" smtClean="0">
                <a:solidFill>
                  <a:schemeClr val="tx1"/>
                </a:solidFill>
              </a:rPr>
              <a:t>Le misure hanno l’obiettivo di incrementare l’autonomia</a:t>
            </a:r>
          </a:p>
          <a:p>
            <a:pPr>
              <a:lnSpc>
                <a:spcPct val="80000"/>
              </a:lnSpc>
            </a:pPr>
            <a:r>
              <a:rPr lang="it-IT" sz="2500" dirty="0" smtClean="0"/>
              <a:t>Un metodo di studio funzionale si appoggia a altre misure compensative</a:t>
            </a:r>
            <a:endParaRPr lang="it-IT" sz="2500" dirty="0" smtClean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</a:pPr>
            <a:endParaRPr lang="it-IT" dirty="0" smtClean="0">
              <a:solidFill>
                <a:schemeClr val="tx1"/>
              </a:solidFill>
            </a:endParaRPr>
          </a:p>
          <a:p>
            <a:pPr lvl="1"/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Perché la memoria passiva non basta?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Scarsa comprensione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Focalizzazione sui termini  e non sui contenuti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Rischio di perdere il filo del discorso con una domanda più elaborativa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Dispendio di tempo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La traccia </a:t>
            </a:r>
            <a:r>
              <a:rPr lang="it-IT" dirty="0" err="1" smtClean="0">
                <a:solidFill>
                  <a:schemeClr val="tx1"/>
                </a:solidFill>
              </a:rPr>
              <a:t>mnestica</a:t>
            </a:r>
            <a:r>
              <a:rPr lang="it-IT" dirty="0" smtClean="0">
                <a:solidFill>
                  <a:schemeClr val="tx1"/>
                </a:solidFill>
              </a:rPr>
              <a:t> decade velocemente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/>
              <a:t>STRUMENTI PER LA SPIEGAZIONE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752" y="2060848"/>
            <a:ext cx="8503920" cy="4038200"/>
          </a:xfrm>
        </p:spPr>
        <p:txBody>
          <a:bodyPr/>
          <a:lstStyle/>
          <a:p>
            <a:r>
              <a:rPr lang="it-IT" dirty="0"/>
              <a:t>Registratore audio</a:t>
            </a:r>
          </a:p>
          <a:p>
            <a:r>
              <a:rPr lang="it-IT" dirty="0"/>
              <a:t>LIM</a:t>
            </a:r>
          </a:p>
          <a:p>
            <a:r>
              <a:rPr lang="it-IT" dirty="0"/>
              <a:t>Appunti, schemi, </a:t>
            </a:r>
            <a:r>
              <a:rPr lang="it-IT" dirty="0" err="1"/>
              <a:t>schede…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 fontScale="90000"/>
          </a:bodyPr>
          <a:lstStyle/>
          <a:p>
            <a:r>
              <a:rPr lang="it-IT" sz="4000" b="1" dirty="0"/>
              <a:t>STRATEGIE PER PRENDERE APPUNTI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752" y="1844824"/>
            <a:ext cx="8503920" cy="4254224"/>
          </a:xfrm>
        </p:spPr>
        <p:txBody>
          <a:bodyPr/>
          <a:lstStyle/>
          <a:p>
            <a:r>
              <a:rPr lang="it-IT" sz="2800" dirty="0"/>
              <a:t>Scrittura non automatizzata </a:t>
            </a:r>
            <a:r>
              <a:rPr lang="it-IT" sz="2800" dirty="0">
                <a:sym typeface="Wingdings" pitchFamily="2" charset="2"/>
              </a:rPr>
              <a:t> scrivere significa spesso perdere la spiegazione</a:t>
            </a:r>
          </a:p>
          <a:p>
            <a:r>
              <a:rPr lang="it-IT" sz="2800" dirty="0">
                <a:sym typeface="Wingdings" pitchFamily="2" charset="2"/>
              </a:rPr>
              <a:t>Sostituire gli appunti scritti con immagini mentali</a:t>
            </a:r>
          </a:p>
          <a:p>
            <a:r>
              <a:rPr lang="it-IT" sz="2800" dirty="0">
                <a:sym typeface="Wingdings" pitchFamily="2" charset="2"/>
              </a:rPr>
              <a:t>Ancoraggio al testo, meglio se digitale</a:t>
            </a:r>
          </a:p>
          <a:p>
            <a:r>
              <a:rPr lang="it-IT" sz="2800" dirty="0">
                <a:sym typeface="Wingdings" pitchFamily="2" charset="2"/>
              </a:rPr>
              <a:t>Utilizzo delle mappe durante la </a:t>
            </a:r>
            <a:r>
              <a:rPr lang="it-IT" sz="2800" dirty="0" smtClean="0">
                <a:sym typeface="Wingdings" pitchFamily="2" charset="2"/>
              </a:rPr>
              <a:t>spiegazione</a:t>
            </a:r>
          </a:p>
          <a:p>
            <a:r>
              <a:rPr lang="it-IT" sz="2800" dirty="0" smtClean="0">
                <a:sym typeface="Wingdings" pitchFamily="2" charset="2"/>
              </a:rPr>
              <a:t>Utilizzo delle note a margine del testo</a:t>
            </a:r>
          </a:p>
          <a:p>
            <a:r>
              <a:rPr lang="it-IT" sz="2800" dirty="0" smtClean="0">
                <a:sym typeface="Wingdings" pitchFamily="2" charset="2"/>
              </a:rPr>
              <a:t>Ancoraggio alle immagini, schemi e sintesi del testo</a:t>
            </a:r>
            <a:endParaRPr lang="it-IT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077200" cy="838200"/>
          </a:xfrm>
        </p:spPr>
        <p:txBody>
          <a:bodyPr/>
          <a:lstStyle/>
          <a:p>
            <a:r>
              <a:rPr lang="it-IT" sz="4000" b="1" dirty="0"/>
              <a:t>SOFTWARE COMPENSATIVI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28800"/>
            <a:ext cx="8305800" cy="475252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it-IT" sz="1800" dirty="0"/>
              <a:t>Super-quaderno (</a:t>
            </a:r>
            <a:r>
              <a:rPr lang="it-IT" sz="1800" dirty="0" err="1"/>
              <a:t>Anastasis</a:t>
            </a:r>
            <a:r>
              <a:rPr lang="it-IT" sz="1800" dirty="0"/>
              <a:t>)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7-12 anni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Sintesi vocale (revisione)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Ambiente di studio multimediale</a:t>
            </a:r>
          </a:p>
          <a:p>
            <a:pPr lvl="1">
              <a:lnSpc>
                <a:spcPct val="80000"/>
              </a:lnSpc>
            </a:pPr>
            <a:r>
              <a:rPr lang="it-IT" sz="1600" dirty="0" err="1"/>
              <a:t>Editor</a:t>
            </a:r>
            <a:r>
              <a:rPr lang="it-IT" sz="1600" dirty="0"/>
              <a:t> di testi</a:t>
            </a:r>
          </a:p>
          <a:p>
            <a:pPr lvl="2">
              <a:lnSpc>
                <a:spcPct val="80000"/>
              </a:lnSpc>
            </a:pPr>
            <a:r>
              <a:rPr lang="it-IT" sz="1400" dirty="0"/>
              <a:t>Correttore ortografico; suggeritore; spelling fonetico; lettura parola per parola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Calcolatrice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Integrabile con Super Mappe (passaggio rapido testo-mappa)</a:t>
            </a:r>
          </a:p>
          <a:p>
            <a:pPr>
              <a:lnSpc>
                <a:spcPct val="80000"/>
              </a:lnSpc>
            </a:pPr>
            <a:r>
              <a:rPr lang="it-IT" sz="1800" dirty="0"/>
              <a:t>Carlo Mobile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Dai 12 anni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Traduttore</a:t>
            </a:r>
          </a:p>
          <a:p>
            <a:pPr>
              <a:lnSpc>
                <a:spcPct val="80000"/>
              </a:lnSpc>
            </a:pPr>
            <a:r>
              <a:rPr lang="it-IT" sz="1800" dirty="0"/>
              <a:t>Alfa </a:t>
            </a:r>
            <a:r>
              <a:rPr lang="it-IT" sz="1800" dirty="0" err="1"/>
              <a:t>Reader</a:t>
            </a:r>
            <a:endParaRPr lang="it-IT" sz="1800" dirty="0"/>
          </a:p>
          <a:p>
            <a:pPr lvl="1">
              <a:lnSpc>
                <a:spcPct val="80000"/>
              </a:lnSpc>
            </a:pPr>
            <a:r>
              <a:rPr lang="it-IT" sz="1600" dirty="0"/>
              <a:t>Lettore USB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Dai 12 anni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Sintesi vocale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Ambiente di studio multimediale</a:t>
            </a:r>
          </a:p>
          <a:p>
            <a:pPr lvl="1">
              <a:lnSpc>
                <a:spcPct val="80000"/>
              </a:lnSpc>
            </a:pPr>
            <a:r>
              <a:rPr lang="it-IT" sz="1600" dirty="0"/>
              <a:t>Calcolatrice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STRATEGIE PER LA VERIFICA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Far presente allo studente l’obiettivo richiesto e la modalità di verifica utilizzata, nello specifico</a:t>
            </a:r>
          </a:p>
          <a:p>
            <a:r>
              <a:rPr lang="it-IT" dirty="0" smtClean="0"/>
              <a:t>Sollecitare l’individuazione delle modalità più idonee per simulare la verifica</a:t>
            </a:r>
          </a:p>
          <a:p>
            <a:r>
              <a:rPr lang="it-IT" dirty="0" smtClean="0"/>
              <a:t>Simulazioni in classe e discussione in </a:t>
            </a:r>
            <a:r>
              <a:rPr lang="it-IT" dirty="0" smtClean="0"/>
              <a:t>gruppo</a:t>
            </a:r>
          </a:p>
          <a:p>
            <a:r>
              <a:rPr lang="it-IT" dirty="0" smtClean="0"/>
              <a:t>Tenere in considerazione il fattore tempo</a:t>
            </a:r>
          </a:p>
          <a:p>
            <a:r>
              <a:rPr lang="it-IT" dirty="0" smtClean="0"/>
              <a:t>Nelle verifiche orali: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Utilizzo delle schede di sintesi a fondo del capitolo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Utilizzo di domande fatte ad interrogazioni di compagni</a:t>
            </a:r>
          </a:p>
          <a:p>
            <a:pPr lvl="1"/>
            <a:r>
              <a:rPr lang="it-IT" dirty="0" smtClean="0">
                <a:solidFill>
                  <a:schemeClr val="tx1"/>
                </a:solidFill>
              </a:rPr>
              <a:t>Creazione di domande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tà">
  <a:themeElements>
    <a:clrScheme name="Città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86</TotalTime>
  <Words>829</Words>
  <Application>Microsoft Office PowerPoint</Application>
  <PresentationFormat>Presentazione su schermo (4:3)</PresentationFormat>
  <Paragraphs>132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Città</vt:lpstr>
      <vt:lpstr>IL METODO DI STUDIO PER LE CONDIZIONI DI DSA Il primo strumento compensativo</vt:lpstr>
      <vt:lpstr>COSA SI INTENDE PER METODO?</vt:lpstr>
      <vt:lpstr>PERCHE’ PER I DSA?</vt:lpstr>
      <vt:lpstr>Diapositiva 4</vt:lpstr>
      <vt:lpstr>Diapositiva 5</vt:lpstr>
      <vt:lpstr>STRUMENTI PER LA SPIEGAZIONE</vt:lpstr>
      <vt:lpstr>STRATEGIE PER PRENDERE APPUNTI</vt:lpstr>
      <vt:lpstr>SOFTWARE COMPENSATIVI</vt:lpstr>
      <vt:lpstr>STRATEGIE PER LA VERIFICA</vt:lpstr>
      <vt:lpstr>I RIASSUNTI</vt:lpstr>
      <vt:lpstr>STRATEGIE PER I RIASSUNTI</vt:lpstr>
      <vt:lpstr>SOTTOLINEARE</vt:lpstr>
      <vt:lpstr>LO STUDIO QUOTIDIANO</vt:lpstr>
      <vt:lpstr>LA REVISIONE</vt:lpstr>
      <vt:lpstr>GLI SCHEMI E LE MAPPE CONCETTUALI</vt:lpstr>
      <vt:lpstr>LE VERIFICHE NEL DSA E NEI BES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METODO DI STUDIO PER LE CONDIZIONI DI DSA Il primo strumento compensativo</dc:title>
  <dc:creator>Seven</dc:creator>
  <cp:lastModifiedBy>Seven</cp:lastModifiedBy>
  <cp:revision>12</cp:revision>
  <dcterms:created xsi:type="dcterms:W3CDTF">2014-02-11T09:47:30Z</dcterms:created>
  <dcterms:modified xsi:type="dcterms:W3CDTF">2014-02-11T22:29:43Z</dcterms:modified>
</cp:coreProperties>
</file>