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8" r:id="rId9"/>
    <p:sldId id="269" r:id="rId10"/>
    <p:sldId id="267" r:id="rId11"/>
    <p:sldId id="270" r:id="rId12"/>
    <p:sldId id="272" r:id="rId13"/>
    <p:sldId id="273" r:id="rId14"/>
    <p:sldId id="271" r:id="rId15"/>
    <p:sldId id="274" r:id="rId16"/>
    <p:sldId id="276" r:id="rId17"/>
    <p:sldId id="277" r:id="rId18"/>
    <p:sldId id="275" r:id="rId19"/>
    <p:sldId id="278" r:id="rId20"/>
    <p:sldId id="279" r:id="rId21"/>
    <p:sldId id="280" r:id="rId22"/>
    <p:sldId id="261" r:id="rId23"/>
    <p:sldId id="262" r:id="rId24"/>
    <p:sldId id="264" r:id="rId25"/>
    <p:sldId id="265" r:id="rId26"/>
    <p:sldId id="282" r:id="rId27"/>
    <p:sldId id="283" r:id="rId28"/>
    <p:sldId id="281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06/relationships/legacyDocTextInfo" Target="legacyDocTextInfo.bin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1BEC109-2AE1-4A38-A2FC-6D594FA306F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B5AA13-E5E4-4727-84BA-6B1C09F706D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05/02/2014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sabellabellagamba@libero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Checklist%20insegnanti.do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pdp_secondaria.pdf" TargetMode="External"/><Relationship Id="rId2" Type="http://schemas.openxmlformats.org/officeDocument/2006/relationships/hyperlink" Target="pdp_primaria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907704" y="1412776"/>
            <a:ext cx="6532240" cy="1894362"/>
          </a:xfrm>
        </p:spPr>
        <p:txBody>
          <a:bodyPr/>
          <a:lstStyle/>
          <a:p>
            <a:r>
              <a:rPr lang="it-IT" dirty="0" smtClean="0"/>
              <a:t>OSSERVARE GLI INDICATORI </a:t>
            </a:r>
            <a:r>
              <a:rPr lang="it-IT" dirty="0" err="1" smtClean="0"/>
              <a:t>DI</a:t>
            </a:r>
            <a:r>
              <a:rPr lang="it-IT" dirty="0" smtClean="0"/>
              <a:t> DIFFICOLTA’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86000" y="4797152"/>
            <a:ext cx="6172200" cy="1577770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Dott.ssa Bellagamba Isabella</a:t>
            </a:r>
          </a:p>
          <a:p>
            <a:endParaRPr lang="it-IT" dirty="0" smtClean="0"/>
          </a:p>
          <a:p>
            <a:r>
              <a:rPr lang="it-IT" dirty="0" smtClean="0"/>
              <a:t>Psicologa Psicoterapeuta dell’età evolutiva</a:t>
            </a:r>
          </a:p>
          <a:p>
            <a:r>
              <a:rPr lang="it-IT" dirty="0" smtClean="0">
                <a:hlinkClick r:id="rId2"/>
              </a:rPr>
              <a:t>isabellabellagamba@libero.it</a:t>
            </a:r>
            <a:endParaRPr lang="it-IT" dirty="0" smtClean="0"/>
          </a:p>
          <a:p>
            <a:r>
              <a:rPr lang="it-IT" dirty="0" smtClean="0"/>
              <a:t>www.psicoterapiainfanziaeadolescenza.it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 </a:t>
            </a:r>
            <a:r>
              <a:rPr lang="it-IT" dirty="0" err="1" smtClean="0"/>
              <a:t>GENERALE…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r>
              <a:rPr lang="it-IT" dirty="0" smtClean="0"/>
              <a:t>Nei profili DSA (soprattutto di lettura e scrittura) la difficoltà strumentale è accompagnata da più debolezze in competenze trasversali e a caratteristici punti di forza</a:t>
            </a:r>
          </a:p>
          <a:p>
            <a:pPr lvl="1"/>
            <a:r>
              <a:rPr lang="it-IT" dirty="0" smtClean="0"/>
              <a:t>MBT verbale scarsa</a:t>
            </a:r>
          </a:p>
          <a:p>
            <a:pPr lvl="1"/>
            <a:r>
              <a:rPr lang="it-IT" dirty="0" smtClean="0"/>
              <a:t>Sviluppo del linguaggio in epoca ritardata</a:t>
            </a:r>
          </a:p>
          <a:p>
            <a:pPr lvl="1"/>
            <a:r>
              <a:rPr lang="it-IT" dirty="0" smtClean="0"/>
              <a:t>Buona coordinazione motoria</a:t>
            </a:r>
          </a:p>
          <a:p>
            <a:pPr lvl="1"/>
            <a:r>
              <a:rPr lang="it-IT" dirty="0" smtClean="0"/>
              <a:t>Buone abilità </a:t>
            </a:r>
            <a:r>
              <a:rPr lang="it-IT" dirty="0" err="1" smtClean="0"/>
              <a:t>visuo-spaziali</a:t>
            </a:r>
            <a:endParaRPr lang="it-IT" dirty="0" smtClean="0"/>
          </a:p>
          <a:p>
            <a:pPr lvl="1"/>
            <a:r>
              <a:rPr lang="it-IT" dirty="0" smtClean="0"/>
              <a:t>Capacità di elaborazione e manipolazione fonologica scarsa</a:t>
            </a:r>
          </a:p>
          <a:p>
            <a:pPr lvl="1"/>
            <a:endParaRPr lang="it-IT" dirty="0" smtClean="0"/>
          </a:p>
          <a:p>
            <a:pPr lvl="1"/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8219256" cy="4197080"/>
          </a:xfrm>
        </p:spPr>
        <p:txBody>
          <a:bodyPr/>
          <a:lstStyle/>
          <a:p>
            <a:r>
              <a:rPr lang="it-IT" dirty="0" smtClean="0"/>
              <a:t>Profilo inverso nel disturbo di apprendimento non verbale, nel disturbo della coordinazione, nella disgrafia semplice</a:t>
            </a:r>
          </a:p>
          <a:p>
            <a:r>
              <a:rPr lang="it-IT" dirty="0" smtClean="0"/>
              <a:t>Il profilo ADHD può essere scambiato per un DSA </a:t>
            </a:r>
            <a:r>
              <a:rPr lang="it-IT" dirty="0" err="1" smtClean="0"/>
              <a:t>misto…perché</a:t>
            </a:r>
            <a:r>
              <a:rPr lang="it-IT" dirty="0" smtClean="0"/>
              <a:t>?</a:t>
            </a:r>
          </a:p>
          <a:p>
            <a:pPr lvl="1"/>
            <a:r>
              <a:rPr lang="it-IT" dirty="0" smtClean="0"/>
              <a:t>Quali indicatori di caduta potremmo riscontrare?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3" name="Organization Chart 33"/>
          <p:cNvGraphicFramePr>
            <a:graphicFrameLocks/>
          </p:cNvGraphicFramePr>
          <p:nvPr>
            <p:ph sz="half" idx="2"/>
          </p:nvPr>
        </p:nvGraphicFramePr>
        <p:xfrm>
          <a:off x="0" y="1066800"/>
          <a:ext cx="6324600" cy="54864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30772" name="Line 52"/>
          <p:cNvSpPr>
            <a:spLocks noChangeShapeType="1"/>
          </p:cNvSpPr>
          <p:nvPr/>
        </p:nvSpPr>
        <p:spPr bwMode="auto">
          <a:xfrm>
            <a:off x="3962400" y="5867400"/>
            <a:ext cx="1219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0773" name="Line 53"/>
          <p:cNvSpPr>
            <a:spLocks noChangeShapeType="1"/>
          </p:cNvSpPr>
          <p:nvPr/>
        </p:nvSpPr>
        <p:spPr bwMode="auto">
          <a:xfrm>
            <a:off x="4191000" y="1524000"/>
            <a:ext cx="1371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0774" name="AutoShape 54"/>
          <p:cNvSpPr>
            <a:spLocks noChangeArrowheads="1"/>
          </p:cNvSpPr>
          <p:nvPr/>
        </p:nvSpPr>
        <p:spPr bwMode="auto">
          <a:xfrm>
            <a:off x="5791200" y="764704"/>
            <a:ext cx="2453208" cy="759296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 dirty="0"/>
              <a:t>Discriminazione </a:t>
            </a:r>
          </a:p>
          <a:p>
            <a:pPr algn="ctr"/>
            <a:r>
              <a:rPr lang="it-IT" dirty="0"/>
              <a:t>e memoria visiva</a:t>
            </a:r>
          </a:p>
        </p:txBody>
      </p:sp>
      <p:sp>
        <p:nvSpPr>
          <p:cNvPr id="30776" name="AutoShape 56"/>
          <p:cNvSpPr>
            <a:spLocks noChangeArrowheads="1"/>
          </p:cNvSpPr>
          <p:nvPr/>
        </p:nvSpPr>
        <p:spPr bwMode="auto">
          <a:xfrm>
            <a:off x="5791200" y="1676400"/>
            <a:ext cx="22860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Memoria associativa</a:t>
            </a:r>
          </a:p>
        </p:txBody>
      </p:sp>
      <p:sp>
        <p:nvSpPr>
          <p:cNvPr id="30780" name="AutoShape 60"/>
          <p:cNvSpPr>
            <a:spLocks noChangeArrowheads="1"/>
          </p:cNvSpPr>
          <p:nvPr/>
        </p:nvSpPr>
        <p:spPr bwMode="auto">
          <a:xfrm>
            <a:off x="5562600" y="2590800"/>
            <a:ext cx="29718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Controllo oculo motorio</a:t>
            </a:r>
          </a:p>
        </p:txBody>
      </p:sp>
      <p:sp>
        <p:nvSpPr>
          <p:cNvPr id="30781" name="AutoShape 61"/>
          <p:cNvSpPr>
            <a:spLocks noChangeArrowheads="1"/>
          </p:cNvSpPr>
          <p:nvPr/>
        </p:nvSpPr>
        <p:spPr bwMode="auto">
          <a:xfrm>
            <a:off x="5486400" y="3429000"/>
            <a:ext cx="32766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Associazione grafema-fonema</a:t>
            </a:r>
          </a:p>
        </p:txBody>
      </p:sp>
      <p:sp>
        <p:nvSpPr>
          <p:cNvPr id="30782" name="AutoShape 62"/>
          <p:cNvSpPr>
            <a:spLocks noChangeArrowheads="1"/>
          </p:cNvSpPr>
          <p:nvPr/>
        </p:nvSpPr>
        <p:spPr bwMode="auto">
          <a:xfrm>
            <a:off x="5715000" y="4495800"/>
            <a:ext cx="22860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Fusione fonemica</a:t>
            </a:r>
          </a:p>
        </p:txBody>
      </p:sp>
      <p:sp>
        <p:nvSpPr>
          <p:cNvPr id="30784" name="AutoShape 64"/>
          <p:cNvSpPr>
            <a:spLocks noChangeArrowheads="1"/>
          </p:cNvSpPr>
          <p:nvPr/>
        </p:nvSpPr>
        <p:spPr bwMode="auto">
          <a:xfrm>
            <a:off x="5410200" y="5562600"/>
            <a:ext cx="2895600" cy="8382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Associazione </a:t>
            </a:r>
          </a:p>
          <a:p>
            <a:pPr algn="ctr"/>
            <a:r>
              <a:rPr lang="it-IT"/>
              <a:t>ortografico-morfologica</a:t>
            </a:r>
          </a:p>
        </p:txBody>
      </p:sp>
      <p:sp>
        <p:nvSpPr>
          <p:cNvPr id="30788" name="Text Box 68"/>
          <p:cNvSpPr txBox="1">
            <a:spLocks noChangeArrowheads="1"/>
          </p:cNvSpPr>
          <p:nvPr/>
        </p:nvSpPr>
        <p:spPr bwMode="auto">
          <a:xfrm>
            <a:off x="3184525" y="204788"/>
            <a:ext cx="30273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3600"/>
              <a:t>LA LETTURA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2895600" y="0"/>
            <a:ext cx="27432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 b="1"/>
              <a:t>PAROLA</a:t>
            </a:r>
          </a:p>
        </p:txBody>
      </p:sp>
      <p:cxnSp>
        <p:nvCxnSpPr>
          <p:cNvPr id="33798" name="AutoShape 6"/>
          <p:cNvCxnSpPr>
            <a:cxnSpLocks noChangeShapeType="1"/>
          </p:cNvCxnSpPr>
          <p:nvPr/>
        </p:nvCxnSpPr>
        <p:spPr bwMode="auto">
          <a:xfrm>
            <a:off x="5791200" y="990600"/>
            <a:ext cx="1219200" cy="457200"/>
          </a:xfrm>
          <a:prstGeom prst="bentConnector3">
            <a:avLst>
              <a:gd name="adj1" fmla="val 10052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3799" name="AutoShape 7"/>
          <p:cNvCxnSpPr>
            <a:cxnSpLocks noChangeShapeType="1"/>
          </p:cNvCxnSpPr>
          <p:nvPr/>
        </p:nvCxnSpPr>
        <p:spPr bwMode="auto">
          <a:xfrm rot="10800000" flipV="1">
            <a:off x="2133600" y="990600"/>
            <a:ext cx="762000" cy="533400"/>
          </a:xfrm>
          <a:prstGeom prst="bentConnector3">
            <a:avLst>
              <a:gd name="adj1" fmla="val 96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3800" name="AutoShape 8"/>
          <p:cNvSpPr>
            <a:spLocks noChangeArrowheads="1"/>
          </p:cNvSpPr>
          <p:nvPr/>
        </p:nvSpPr>
        <p:spPr bwMode="auto">
          <a:xfrm>
            <a:off x="6019800" y="1752600"/>
            <a:ext cx="2667000" cy="1042988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Regole trasformazione</a:t>
            </a:r>
          </a:p>
          <a:p>
            <a:pPr algn="ctr"/>
            <a:r>
              <a:rPr lang="it-IT"/>
              <a:t>grafema-fonema</a:t>
            </a:r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7467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>
            <a:off x="6324600" y="4648200"/>
            <a:ext cx="2438400" cy="1042988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Fusione informazioni</a:t>
            </a:r>
          </a:p>
          <a:p>
            <a:pPr algn="ctr"/>
            <a:r>
              <a:rPr lang="it-IT"/>
              <a:t>fonologiche</a:t>
            </a:r>
          </a:p>
        </p:txBody>
      </p:sp>
      <p:sp>
        <p:nvSpPr>
          <p:cNvPr id="33804" name="AutoShape 12"/>
          <p:cNvSpPr>
            <a:spLocks noChangeArrowheads="1"/>
          </p:cNvSpPr>
          <p:nvPr/>
        </p:nvSpPr>
        <p:spPr bwMode="auto">
          <a:xfrm>
            <a:off x="1447800" y="1905000"/>
            <a:ext cx="2438400" cy="1042988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Riconoscimento</a:t>
            </a:r>
          </a:p>
          <a:p>
            <a:pPr algn="ctr"/>
            <a:r>
              <a:rPr lang="it-IT"/>
              <a:t>diretto del lessico </a:t>
            </a:r>
          </a:p>
          <a:p>
            <a:pPr algn="ctr"/>
            <a:r>
              <a:rPr lang="it-IT"/>
              <a:t>ortografico</a:t>
            </a:r>
          </a:p>
        </p:txBody>
      </p:sp>
      <p:cxnSp>
        <p:nvCxnSpPr>
          <p:cNvPr id="33805" name="AutoShape 13"/>
          <p:cNvCxnSpPr>
            <a:cxnSpLocks noChangeShapeType="1"/>
          </p:cNvCxnSpPr>
          <p:nvPr/>
        </p:nvCxnSpPr>
        <p:spPr bwMode="auto">
          <a:xfrm rot="10800000" flipV="1">
            <a:off x="533400" y="2209800"/>
            <a:ext cx="762000" cy="533400"/>
          </a:xfrm>
          <a:prstGeom prst="bentConnector3">
            <a:avLst>
              <a:gd name="adj1" fmla="val 968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3806" name="AutoShape 14"/>
          <p:cNvSpPr>
            <a:spLocks noChangeArrowheads="1"/>
          </p:cNvSpPr>
          <p:nvPr/>
        </p:nvSpPr>
        <p:spPr bwMode="auto">
          <a:xfrm>
            <a:off x="0" y="3124200"/>
            <a:ext cx="1828800" cy="1042988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Recupero </a:t>
            </a:r>
          </a:p>
          <a:p>
            <a:pPr algn="ctr"/>
            <a:r>
              <a:rPr lang="it-IT"/>
              <a:t>significato</a:t>
            </a:r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2590800" y="3352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V="1">
            <a:off x="2743200" y="3276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3809" name="AutoShape 17"/>
          <p:cNvSpPr>
            <a:spLocks noChangeArrowheads="1"/>
          </p:cNvSpPr>
          <p:nvPr/>
        </p:nvSpPr>
        <p:spPr bwMode="auto">
          <a:xfrm>
            <a:off x="1905000" y="4114800"/>
            <a:ext cx="2971800" cy="1042988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Lessico fonologico </a:t>
            </a:r>
          </a:p>
          <a:p>
            <a:pPr algn="ctr"/>
            <a:r>
              <a:rPr lang="it-IT"/>
              <a:t>in uscita</a:t>
            </a:r>
          </a:p>
        </p:txBody>
      </p:sp>
      <p:cxnSp>
        <p:nvCxnSpPr>
          <p:cNvPr id="33810" name="AutoShape 18"/>
          <p:cNvCxnSpPr>
            <a:cxnSpLocks noChangeShapeType="1"/>
            <a:stCxn id="33809" idx="2"/>
          </p:cNvCxnSpPr>
          <p:nvPr/>
        </p:nvCxnSpPr>
        <p:spPr bwMode="auto">
          <a:xfrm rot="16200000" flipH="1">
            <a:off x="3245644" y="5303044"/>
            <a:ext cx="785812" cy="495300"/>
          </a:xfrm>
          <a:prstGeom prst="bentConnector3">
            <a:avLst>
              <a:gd name="adj1" fmla="val 102421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33811" name="AutoShape 19"/>
          <p:cNvSpPr>
            <a:spLocks noChangeArrowheads="1"/>
          </p:cNvSpPr>
          <p:nvPr/>
        </p:nvSpPr>
        <p:spPr bwMode="auto">
          <a:xfrm>
            <a:off x="3962400" y="5815013"/>
            <a:ext cx="2438400" cy="1042987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LETTURA A VOCE</a:t>
            </a:r>
          </a:p>
          <a:p>
            <a:pPr algn="ctr"/>
            <a:r>
              <a:rPr lang="it-IT"/>
              <a:t>ALTA</a:t>
            </a:r>
          </a:p>
        </p:txBody>
      </p:sp>
      <p:cxnSp>
        <p:nvCxnSpPr>
          <p:cNvPr id="33812" name="AutoShape 20"/>
          <p:cNvCxnSpPr>
            <a:cxnSpLocks noChangeShapeType="1"/>
          </p:cNvCxnSpPr>
          <p:nvPr/>
        </p:nvCxnSpPr>
        <p:spPr bwMode="auto">
          <a:xfrm rot="10800000" flipV="1">
            <a:off x="7010400" y="5715000"/>
            <a:ext cx="838200" cy="457200"/>
          </a:xfrm>
          <a:prstGeom prst="bentConnector3">
            <a:avLst>
              <a:gd name="adj1" fmla="val 755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sp>
        <p:nvSpPr>
          <p:cNvPr id="33814" name="AutoShape 22"/>
          <p:cNvSpPr>
            <a:spLocks noChangeArrowheads="1"/>
          </p:cNvSpPr>
          <p:nvPr/>
        </p:nvSpPr>
        <p:spPr bwMode="auto">
          <a:xfrm>
            <a:off x="2971800" y="990600"/>
            <a:ext cx="27432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Analisi ortografica</a:t>
            </a:r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>
            <a:off x="4343400" y="6096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33816" name="AutoShape 24"/>
          <p:cNvSpPr>
            <a:spLocks noChangeArrowheads="1"/>
          </p:cNvSpPr>
          <p:nvPr/>
        </p:nvSpPr>
        <p:spPr bwMode="auto">
          <a:xfrm>
            <a:off x="6019800" y="3352800"/>
            <a:ext cx="2743200" cy="990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Buffer fonemico di</a:t>
            </a:r>
          </a:p>
          <a:p>
            <a:pPr algn="ctr"/>
            <a:r>
              <a:rPr lang="it-IT"/>
              <a:t>risposta</a:t>
            </a:r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>
            <a:off x="7391400" y="4343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it-IT" dirty="0" smtClean="0"/>
              <a:t>OSSERVAZIONE QUALITATIVA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507288" cy="4873752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Nella lettura:</a:t>
            </a:r>
          </a:p>
          <a:p>
            <a:pPr lvl="1"/>
            <a:r>
              <a:rPr lang="it-IT" dirty="0" smtClean="0"/>
              <a:t>La difficoltà è sempre riscontrata o solo in certe occasioni? Quando?</a:t>
            </a:r>
          </a:p>
          <a:p>
            <a:pPr lvl="1"/>
            <a:r>
              <a:rPr lang="it-IT" dirty="0" smtClean="0"/>
              <a:t>Criticità nella correttezza, nella rapidità o in entrambi?</a:t>
            </a:r>
          </a:p>
          <a:p>
            <a:pPr lvl="2"/>
            <a:r>
              <a:rPr lang="it-IT" dirty="0" smtClean="0"/>
              <a:t>Che importanza ha?</a:t>
            </a:r>
          </a:p>
          <a:p>
            <a:pPr lvl="2"/>
            <a:r>
              <a:rPr lang="it-IT" dirty="0" smtClean="0"/>
              <a:t>Dalla </a:t>
            </a:r>
            <a:r>
              <a:rPr lang="it-IT" dirty="0" err="1" smtClean="0"/>
              <a:t>III</a:t>
            </a:r>
            <a:r>
              <a:rPr lang="it-IT" dirty="0" smtClean="0"/>
              <a:t> primaria si dovrebbe osservare maggiore rapidità e correttezza (via lessicale)</a:t>
            </a:r>
          </a:p>
          <a:p>
            <a:pPr lvl="2"/>
            <a:r>
              <a:rPr lang="it-IT" dirty="0" smtClean="0"/>
              <a:t>La correttezza è l’indice più critico tra i </a:t>
            </a:r>
            <a:r>
              <a:rPr lang="it-IT" dirty="0" err="1" smtClean="0"/>
              <a:t>due…perché</a:t>
            </a:r>
            <a:r>
              <a:rPr lang="it-IT" dirty="0" smtClean="0"/>
              <a:t>?</a:t>
            </a:r>
          </a:p>
          <a:p>
            <a:pPr lvl="2"/>
            <a:r>
              <a:rPr lang="it-IT" dirty="0" smtClean="0"/>
              <a:t>Quale via preferenziale di decodifica utilizza?</a:t>
            </a:r>
          </a:p>
          <a:p>
            <a:pPr lvl="2"/>
            <a:r>
              <a:rPr lang="it-IT" dirty="0" smtClean="0"/>
              <a:t>Questo utilizzo è generalizzato o si presenta solo in talune circostanze? Quali?</a:t>
            </a:r>
          </a:p>
          <a:p>
            <a:pPr lvl="1"/>
            <a:r>
              <a:rPr lang="it-IT" dirty="0" smtClean="0"/>
              <a:t>Che entità nella comprensione del testo?</a:t>
            </a:r>
          </a:p>
          <a:p>
            <a:pPr lvl="1"/>
            <a:r>
              <a:rPr lang="it-IT" dirty="0" smtClean="0"/>
              <a:t>Quali errori sono più frequenti?</a:t>
            </a:r>
          </a:p>
          <a:p>
            <a:pPr lvl="2"/>
            <a:r>
              <a:rPr lang="it-IT" dirty="0" smtClean="0"/>
              <a:t>Nel DSA si osservano maggiori errori di inversione e di lettura di non parole (mancanza di comprensione del testo)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147248" cy="5997280"/>
          </a:xfrm>
        </p:spPr>
        <p:txBody>
          <a:bodyPr/>
          <a:lstStyle/>
          <a:p>
            <a:r>
              <a:rPr lang="it-IT" dirty="0" smtClean="0"/>
              <a:t>Dal secondo ciclo di scuola primaria in avanti, il livello di correttezza può rimanere critico nei DSA, che sostituiscono i termini con altri di senso compiuto, non sempre idonei però alla semantica del testo</a:t>
            </a:r>
          </a:p>
          <a:p>
            <a:r>
              <a:rPr lang="it-IT" dirty="0" smtClean="0"/>
              <a:t>L’indice di rapidità potrebbe normalizzarsi più facilmente e non compromette necessariamente la comprensione</a:t>
            </a:r>
          </a:p>
          <a:p>
            <a:r>
              <a:rPr lang="it-IT" dirty="0" smtClean="0"/>
              <a:t>I ragazzi con dislessia, per compensare al loro disturbo, tendono a incrementare le potenzialità </a:t>
            </a:r>
            <a:r>
              <a:rPr lang="it-IT" dirty="0" err="1" smtClean="0"/>
              <a:t>mnestiche</a:t>
            </a:r>
            <a:r>
              <a:rPr lang="it-IT" dirty="0" smtClean="0"/>
              <a:t> se fortemente motivati, per ridurre lo sforzo</a:t>
            </a:r>
          </a:p>
          <a:p>
            <a:pPr lvl="1"/>
            <a:r>
              <a:rPr lang="it-IT" dirty="0" smtClean="0"/>
              <a:t>Importanza del metodo di studio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870700" cy="914400"/>
          </a:xfrm>
        </p:spPr>
        <p:txBody>
          <a:bodyPr/>
          <a:lstStyle/>
          <a:p>
            <a:r>
              <a:rPr lang="it-IT"/>
              <a:t>SCRITTURA</a:t>
            </a:r>
          </a:p>
        </p:txBody>
      </p:sp>
      <p:graphicFrame>
        <p:nvGraphicFramePr>
          <p:cNvPr id="15363" name="Organization Chart 3"/>
          <p:cNvGraphicFramePr>
            <a:graphicFrameLocks/>
          </p:cNvGraphicFramePr>
          <p:nvPr>
            <p:ph idx="1"/>
          </p:nvPr>
        </p:nvGraphicFramePr>
        <p:xfrm>
          <a:off x="0" y="1066800"/>
          <a:ext cx="9144000" cy="4419600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5410200" y="914400"/>
            <a:ext cx="2743200" cy="6858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Discriminazione </a:t>
            </a:r>
          </a:p>
          <a:p>
            <a:pPr algn="ctr"/>
            <a:r>
              <a:rPr lang="it-IT"/>
              <a:t>e memoria uditiva globale</a:t>
            </a:r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5562600" y="1752600"/>
            <a:ext cx="22860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Abilità grafo motorie</a:t>
            </a:r>
          </a:p>
        </p:txBody>
      </p:sp>
      <p:sp>
        <p:nvSpPr>
          <p:cNvPr id="15377" name="AutoShape 17"/>
          <p:cNvSpPr>
            <a:spLocks noChangeArrowheads="1"/>
          </p:cNvSpPr>
          <p:nvPr/>
        </p:nvSpPr>
        <p:spPr bwMode="auto">
          <a:xfrm>
            <a:off x="5486400" y="2514600"/>
            <a:ext cx="2743200" cy="6858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Discriminazione </a:t>
            </a:r>
          </a:p>
          <a:p>
            <a:pPr algn="ctr"/>
            <a:r>
              <a:rPr lang="it-IT"/>
              <a:t>e memoria fonologica</a:t>
            </a:r>
          </a:p>
        </p:txBody>
      </p:sp>
      <p:sp>
        <p:nvSpPr>
          <p:cNvPr id="15378" name="AutoShape 18"/>
          <p:cNvSpPr>
            <a:spLocks noChangeArrowheads="1"/>
          </p:cNvSpPr>
          <p:nvPr/>
        </p:nvSpPr>
        <p:spPr bwMode="auto">
          <a:xfrm>
            <a:off x="5562600" y="3352800"/>
            <a:ext cx="22860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Analisi fonemica</a:t>
            </a:r>
          </a:p>
        </p:txBody>
      </p:sp>
      <p:sp>
        <p:nvSpPr>
          <p:cNvPr id="15379" name="AutoShape 19"/>
          <p:cNvSpPr>
            <a:spLocks noChangeArrowheads="1"/>
          </p:cNvSpPr>
          <p:nvPr/>
        </p:nvSpPr>
        <p:spPr bwMode="auto">
          <a:xfrm>
            <a:off x="5334000" y="4114800"/>
            <a:ext cx="3505200" cy="6096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Associazione fonema-grafema</a:t>
            </a:r>
          </a:p>
        </p:txBody>
      </p:sp>
      <p:sp>
        <p:nvSpPr>
          <p:cNvPr id="15380" name="AutoShape 20"/>
          <p:cNvSpPr>
            <a:spLocks noChangeArrowheads="1"/>
          </p:cNvSpPr>
          <p:nvPr/>
        </p:nvSpPr>
        <p:spPr bwMode="auto">
          <a:xfrm>
            <a:off x="5257800" y="4800600"/>
            <a:ext cx="3657600" cy="8382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Memoria ortografica (difficoltà </a:t>
            </a:r>
          </a:p>
          <a:p>
            <a:pPr algn="ctr"/>
            <a:r>
              <a:rPr lang="it-IT"/>
              <a:t>e irregolarità)</a:t>
            </a:r>
          </a:p>
        </p:txBody>
      </p:sp>
      <p:sp>
        <p:nvSpPr>
          <p:cNvPr id="15381" name="Line 21"/>
          <p:cNvSpPr>
            <a:spLocks noChangeShapeType="1"/>
          </p:cNvSpPr>
          <p:nvPr/>
        </p:nvSpPr>
        <p:spPr bwMode="auto">
          <a:xfrm>
            <a:off x="3276600" y="3581400"/>
            <a:ext cx="1828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5384" name="AutoShape 24"/>
          <p:cNvSpPr>
            <a:spLocks noChangeArrowheads="1"/>
          </p:cNvSpPr>
          <p:nvPr/>
        </p:nvSpPr>
        <p:spPr bwMode="auto">
          <a:xfrm>
            <a:off x="228600" y="990600"/>
            <a:ext cx="2971800" cy="6096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457200" y="1066800"/>
            <a:ext cx="25908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FASE LOGOGRAFICA</a:t>
            </a:r>
          </a:p>
        </p:txBody>
      </p:sp>
      <p:sp>
        <p:nvSpPr>
          <p:cNvPr id="15386" name="AutoShape 26"/>
          <p:cNvSpPr>
            <a:spLocks noChangeArrowheads="1"/>
          </p:cNvSpPr>
          <p:nvPr/>
        </p:nvSpPr>
        <p:spPr bwMode="auto">
          <a:xfrm>
            <a:off x="228600" y="2057400"/>
            <a:ext cx="2971800" cy="6096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457200" y="2133600"/>
            <a:ext cx="25908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FASE ALFABETICA</a:t>
            </a:r>
          </a:p>
        </p:txBody>
      </p:sp>
      <p:sp>
        <p:nvSpPr>
          <p:cNvPr id="15388" name="AutoShape 28"/>
          <p:cNvSpPr>
            <a:spLocks noChangeArrowheads="1"/>
          </p:cNvSpPr>
          <p:nvPr/>
        </p:nvSpPr>
        <p:spPr bwMode="auto">
          <a:xfrm>
            <a:off x="228600" y="3276600"/>
            <a:ext cx="2971800" cy="6096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81000" y="3352800"/>
            <a:ext cx="25908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FASE ORTOGRAFICA</a:t>
            </a:r>
          </a:p>
        </p:txBody>
      </p:sp>
      <p:sp>
        <p:nvSpPr>
          <p:cNvPr id="15390" name="AutoShape 30"/>
          <p:cNvSpPr>
            <a:spLocks noChangeArrowheads="1"/>
          </p:cNvSpPr>
          <p:nvPr/>
        </p:nvSpPr>
        <p:spPr bwMode="auto">
          <a:xfrm>
            <a:off x="533400" y="4800600"/>
            <a:ext cx="2971800" cy="6096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685800" y="4876800"/>
            <a:ext cx="25908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FASE LESSICALE</a:t>
            </a:r>
          </a:p>
        </p:txBody>
      </p:sp>
      <p:sp>
        <p:nvSpPr>
          <p:cNvPr id="15392" name="AutoShape 32"/>
          <p:cNvSpPr>
            <a:spLocks noChangeArrowheads="1"/>
          </p:cNvSpPr>
          <p:nvPr/>
        </p:nvSpPr>
        <p:spPr bwMode="auto">
          <a:xfrm>
            <a:off x="5257800" y="5791200"/>
            <a:ext cx="3657600" cy="8382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Memoria ortografica globale</a:t>
            </a:r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>
            <a:off x="3581400" y="5029200"/>
            <a:ext cx="1447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3581400" y="5105400"/>
            <a:ext cx="1524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200400" y="304800"/>
            <a:ext cx="1981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429000" y="381000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Parola udita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124200" y="1219200"/>
            <a:ext cx="2209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200400" y="129540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Analisi fonologica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5715000" y="2133600"/>
            <a:ext cx="2209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791200" y="2209800"/>
            <a:ext cx="2133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Buffer fonologico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5791200" y="2895600"/>
            <a:ext cx="2209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6172200" y="2971800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600"/>
              <a:t>Conversione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2514600" y="4876800"/>
            <a:ext cx="27432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2590800" y="4921250"/>
            <a:ext cx="274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600"/>
              <a:t>Buffer grafemico in uscita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4724400" y="6096000"/>
            <a:ext cx="2514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4800600" y="61722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/>
              <a:t>PAROLA SCRITTA</a:t>
            </a:r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4191000" y="838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5410200" y="1524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67818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 flipH="1">
            <a:off x="4876800" y="3429000"/>
            <a:ext cx="1981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H="1">
            <a:off x="5791200" y="5638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76200" y="2286000"/>
            <a:ext cx="3200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152400" y="2362200"/>
            <a:ext cx="320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600"/>
              <a:t>Lessico fonologico in input</a:t>
            </a:r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76200" y="3352800"/>
            <a:ext cx="2514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152400" y="3429000"/>
            <a:ext cx="2438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600"/>
              <a:t>Sistema semantico</a:t>
            </a: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152400" y="4191000"/>
            <a:ext cx="22098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304800" y="4267200"/>
            <a:ext cx="2133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600"/>
              <a:t>Rappresentazioni ortografiche</a:t>
            </a:r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>
            <a:off x="1905000" y="1524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1295400" y="2971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1295400" y="3886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2438400" y="44196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22557" name="AutoShape 29"/>
          <p:cNvSpPr>
            <a:spLocks noChangeArrowheads="1"/>
          </p:cNvSpPr>
          <p:nvPr/>
        </p:nvSpPr>
        <p:spPr bwMode="auto">
          <a:xfrm>
            <a:off x="5486400" y="4724400"/>
            <a:ext cx="609600" cy="838200"/>
          </a:xfrm>
          <a:prstGeom prst="plus">
            <a:avLst>
              <a:gd name="adj" fmla="val 33333"/>
            </a:avLst>
          </a:prstGeom>
          <a:solidFill>
            <a:schemeClr val="bg2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6400800" y="4876800"/>
            <a:ext cx="22098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6400800" y="4953000"/>
            <a:ext cx="2286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1600"/>
              <a:t>Pattern grafo-motori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568952" cy="3168352"/>
          </a:xfrm>
        </p:spPr>
        <p:txBody>
          <a:bodyPr>
            <a:normAutofit/>
          </a:bodyPr>
          <a:lstStyle/>
          <a:p>
            <a:r>
              <a:rPr lang="it-IT" dirty="0" smtClean="0"/>
              <a:t>La scrittura: ortografia</a:t>
            </a:r>
          </a:p>
          <a:p>
            <a:pPr lvl="1"/>
            <a:r>
              <a:rPr lang="it-IT" dirty="0" smtClean="0"/>
              <a:t>Errori fonologici, non fonologici, fonetici</a:t>
            </a:r>
          </a:p>
          <a:p>
            <a:pPr lvl="1"/>
            <a:r>
              <a:rPr lang="it-IT" dirty="0" smtClean="0"/>
              <a:t>Dalla </a:t>
            </a:r>
            <a:r>
              <a:rPr lang="it-IT" dirty="0" err="1" smtClean="0"/>
              <a:t>III</a:t>
            </a:r>
            <a:r>
              <a:rPr lang="it-IT" dirty="0" smtClean="0"/>
              <a:t> primaria, i fonologici tendono a ridursi (revisione autonoma). I fonetici resistono più a lungo</a:t>
            </a:r>
          </a:p>
          <a:p>
            <a:pPr lvl="2"/>
            <a:r>
              <a:rPr lang="it-IT" dirty="0" smtClean="0"/>
              <a:t>Relazione con la lettura</a:t>
            </a:r>
          </a:p>
          <a:p>
            <a:pPr lvl="1"/>
            <a:r>
              <a:rPr lang="it-IT" dirty="0" smtClean="0"/>
              <a:t>Indice di DSA può essere una maggiore frequenza di fonologici (revisione inefficace o inefficace elaborazione e mantenimento in MBT dei suoni)</a:t>
            </a:r>
            <a:endParaRPr lang="it-IT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547664" y="3501008"/>
          <a:ext cx="5400600" cy="3068960"/>
        </p:xfrm>
        <a:graphic>
          <a:graphicData uri="http://schemas.openxmlformats.org/presentationml/2006/ole">
            <p:oleObj spid="_x0000_s3075" name="Grafico" r:id="rId3" imgW="3676740" imgH="2628900" progId="Excel.Sheet.8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147248" cy="4773144"/>
          </a:xfrm>
        </p:spPr>
        <p:txBody>
          <a:bodyPr>
            <a:normAutofit/>
          </a:bodyPr>
          <a:lstStyle/>
          <a:p>
            <a:r>
              <a:rPr lang="it-IT" dirty="0" smtClean="0"/>
              <a:t>Nell’ortografia osservazione di:</a:t>
            </a:r>
          </a:p>
          <a:p>
            <a:pPr lvl="1"/>
            <a:r>
              <a:rPr lang="it-IT" dirty="0" smtClean="0"/>
              <a:t>Tipologia di errore (pochi e costanti o plurimi?)</a:t>
            </a:r>
          </a:p>
          <a:p>
            <a:pPr lvl="1"/>
            <a:r>
              <a:rPr lang="it-IT" dirty="0" smtClean="0"/>
              <a:t>Efficacia della revisione</a:t>
            </a:r>
          </a:p>
          <a:p>
            <a:pPr lvl="1"/>
            <a:r>
              <a:rPr lang="it-IT" dirty="0" err="1" smtClean="0"/>
              <a:t>Pervasività</a:t>
            </a:r>
            <a:r>
              <a:rPr lang="it-IT" dirty="0" smtClean="0"/>
              <a:t> della difficoltà in compiti diversi</a:t>
            </a:r>
          </a:p>
          <a:p>
            <a:pPr lvl="1"/>
            <a:r>
              <a:rPr lang="it-IT" dirty="0" smtClean="0"/>
              <a:t>Visione dei compiti assegnati (</a:t>
            </a:r>
            <a:r>
              <a:rPr lang="it-IT" dirty="0" err="1" smtClean="0"/>
              <a:t>correzioni…</a:t>
            </a:r>
            <a:r>
              <a:rPr lang="it-IT" dirty="0" smtClean="0"/>
              <a:t>)</a:t>
            </a:r>
          </a:p>
          <a:p>
            <a:pPr lvl="1"/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PERCHE’  OSSERVARE?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23528" y="1988840"/>
            <a:ext cx="8352928" cy="4485112"/>
          </a:xfrm>
        </p:spPr>
        <p:txBody>
          <a:bodyPr/>
          <a:lstStyle/>
          <a:p>
            <a:r>
              <a:rPr lang="it-IT" dirty="0" smtClean="0"/>
              <a:t>Per fare invii e segnalazione mirate</a:t>
            </a:r>
          </a:p>
          <a:p>
            <a:r>
              <a:rPr lang="it-IT" dirty="0" smtClean="0"/>
              <a:t>Quindi, per favorire indagini diagnostiche approfondite e ad hoc</a:t>
            </a:r>
          </a:p>
          <a:p>
            <a:r>
              <a:rPr lang="it-IT" dirty="0" smtClean="0"/>
              <a:t>Per avere maggiore incisività con i genitori, sollecitandoli a rivolgersi ai servizi</a:t>
            </a:r>
          </a:p>
          <a:p>
            <a:r>
              <a:rPr lang="it-IT" dirty="0" smtClean="0"/>
              <a:t>Per implementare modalità didattiche e valutative idonee, non necessariamente a seguito di una diagnosi</a:t>
            </a:r>
          </a:p>
          <a:p>
            <a:r>
              <a:rPr lang="it-IT" dirty="0" smtClean="0"/>
              <a:t>Per comprendere la natura delle difficoltà dell’alunno</a:t>
            </a:r>
          </a:p>
          <a:p>
            <a:r>
              <a:rPr lang="it-IT" dirty="0" smtClean="0"/>
              <a:t>Per poter affrontare la natura del problema con il ragazzo stesso e con il gruppo classe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075240" cy="5709248"/>
          </a:xfrm>
        </p:spPr>
        <p:txBody>
          <a:bodyPr>
            <a:normAutofit/>
          </a:bodyPr>
          <a:lstStyle/>
          <a:p>
            <a:r>
              <a:rPr lang="it-IT" dirty="0" smtClean="0"/>
              <a:t>Nella grafia, osservazione di:</a:t>
            </a:r>
          </a:p>
          <a:p>
            <a:pPr lvl="1"/>
            <a:r>
              <a:rPr lang="it-IT" dirty="0" smtClean="0"/>
              <a:t>Impugnatura, aspetti posturali</a:t>
            </a:r>
          </a:p>
          <a:p>
            <a:pPr lvl="1"/>
            <a:r>
              <a:rPr lang="it-IT" dirty="0" smtClean="0"/>
              <a:t>Motricità fine generalizzata</a:t>
            </a:r>
          </a:p>
          <a:p>
            <a:pPr lvl="1"/>
            <a:r>
              <a:rPr lang="it-IT" dirty="0" smtClean="0"/>
              <a:t>Coordinamento </a:t>
            </a:r>
            <a:r>
              <a:rPr lang="it-IT" dirty="0" err="1" smtClean="0"/>
              <a:t>oculo-manuale</a:t>
            </a:r>
            <a:endParaRPr lang="it-IT" dirty="0" smtClean="0"/>
          </a:p>
          <a:p>
            <a:pPr lvl="1"/>
            <a:r>
              <a:rPr lang="it-IT" dirty="0" smtClean="0"/>
              <a:t>Rispetto del rigo</a:t>
            </a:r>
          </a:p>
          <a:p>
            <a:pPr lvl="1"/>
            <a:r>
              <a:rPr lang="it-IT" dirty="0" smtClean="0"/>
              <a:t>Rispetto della spaziatura tra parole e lettere</a:t>
            </a:r>
          </a:p>
          <a:p>
            <a:pPr lvl="1"/>
            <a:r>
              <a:rPr lang="it-IT" dirty="0" smtClean="0"/>
              <a:t>Rispetto dei margini</a:t>
            </a:r>
          </a:p>
          <a:p>
            <a:pPr lvl="1"/>
            <a:r>
              <a:rPr lang="it-IT" dirty="0" smtClean="0"/>
              <a:t>Leggibilità</a:t>
            </a:r>
          </a:p>
          <a:p>
            <a:pPr lvl="1"/>
            <a:r>
              <a:rPr lang="it-IT" dirty="0" smtClean="0"/>
              <a:t>Velocità</a:t>
            </a:r>
          </a:p>
          <a:p>
            <a:pPr lvl="1"/>
            <a:r>
              <a:rPr lang="it-IT" dirty="0" smtClean="0"/>
              <a:t>Difficoltà dipendente dal compito? </a:t>
            </a:r>
          </a:p>
          <a:p>
            <a:pPr lvl="1"/>
            <a:r>
              <a:rPr lang="it-IT" dirty="0" smtClean="0"/>
              <a:t>Orientamento lettere, numeri, incolonnamento</a:t>
            </a:r>
          </a:p>
          <a:p>
            <a:pPr lvl="1"/>
            <a:r>
              <a:rPr lang="it-IT" dirty="0" smtClean="0"/>
              <a:t>Utilizzo di strumenti geometrici</a:t>
            </a:r>
          </a:p>
          <a:p>
            <a:pPr lvl="1"/>
            <a:r>
              <a:rPr lang="it-IT" dirty="0" smtClean="0"/>
              <a:t>Autonomie personali</a:t>
            </a:r>
          </a:p>
          <a:p>
            <a:r>
              <a:rPr lang="it-IT" dirty="0" smtClean="0"/>
              <a:t>Velocità e correttezza, una relazione?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91264" cy="4989168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Nel calcolo, osservazione </a:t>
            </a:r>
            <a:r>
              <a:rPr lang="it-IT" dirty="0" smtClean="0"/>
              <a:t>di</a:t>
            </a:r>
          </a:p>
          <a:p>
            <a:pPr lvl="1"/>
            <a:r>
              <a:rPr lang="it-IT" dirty="0" smtClean="0"/>
              <a:t>Tempo e </a:t>
            </a:r>
            <a:r>
              <a:rPr lang="it-IT" dirty="0" err="1" smtClean="0"/>
              <a:t>accuratezza…indicatori</a:t>
            </a:r>
            <a:r>
              <a:rPr lang="it-IT" dirty="0" smtClean="0"/>
              <a:t> di cosa?</a:t>
            </a:r>
          </a:p>
          <a:p>
            <a:pPr lvl="1"/>
            <a:r>
              <a:rPr lang="it-IT" dirty="0" smtClean="0"/>
              <a:t>Strategicità</a:t>
            </a:r>
          </a:p>
          <a:p>
            <a:pPr lvl="2"/>
            <a:r>
              <a:rPr lang="it-IT" dirty="0" smtClean="0"/>
              <a:t>Principali indicatori di difficoltà</a:t>
            </a:r>
          </a:p>
          <a:p>
            <a:pPr lvl="1"/>
            <a:r>
              <a:rPr lang="it-IT" dirty="0" smtClean="0"/>
              <a:t>Incolonnamento</a:t>
            </a:r>
          </a:p>
          <a:p>
            <a:pPr lvl="2"/>
            <a:r>
              <a:rPr lang="it-IT" dirty="0" smtClean="0"/>
              <a:t>Difficoltà </a:t>
            </a:r>
            <a:r>
              <a:rPr lang="it-IT" dirty="0" err="1" smtClean="0"/>
              <a:t>visuo-spaziali</a:t>
            </a:r>
            <a:r>
              <a:rPr lang="it-IT" dirty="0" smtClean="0"/>
              <a:t>?</a:t>
            </a:r>
          </a:p>
          <a:p>
            <a:pPr lvl="1"/>
            <a:r>
              <a:rPr lang="it-IT" dirty="0" smtClean="0"/>
              <a:t>Apprendimento delle procedure</a:t>
            </a:r>
          </a:p>
          <a:p>
            <a:pPr lvl="2"/>
            <a:r>
              <a:rPr lang="it-IT" dirty="0" smtClean="0"/>
              <a:t>Metodo di studio?</a:t>
            </a:r>
          </a:p>
          <a:p>
            <a:pPr lvl="2"/>
            <a:r>
              <a:rPr lang="it-IT" dirty="0" smtClean="0"/>
              <a:t>Motivazione?</a:t>
            </a:r>
          </a:p>
          <a:p>
            <a:pPr lvl="1"/>
            <a:r>
              <a:rPr lang="it-IT" dirty="0" err="1" smtClean="0"/>
              <a:t>Problem-solving</a:t>
            </a:r>
            <a:endParaRPr lang="it-IT" dirty="0" smtClean="0"/>
          </a:p>
          <a:p>
            <a:pPr lvl="2"/>
            <a:r>
              <a:rPr lang="it-IT" dirty="0" smtClean="0"/>
              <a:t>Difficoltà di comprensione, pianificazione, rappresentazione</a:t>
            </a:r>
            <a:r>
              <a:rPr lang="it-IT" smtClean="0"/>
              <a:t>, svolgimento</a:t>
            </a:r>
            <a:r>
              <a:rPr lang="it-IT" dirty="0" smtClean="0"/>
              <a:t>?</a:t>
            </a:r>
            <a:endParaRPr lang="it-IT" dirty="0" smtClean="0"/>
          </a:p>
          <a:p>
            <a:pPr lvl="1"/>
            <a:r>
              <a:rPr lang="it-IT" dirty="0" smtClean="0"/>
              <a:t>Sintassi del numero</a:t>
            </a:r>
            <a:endParaRPr lang="it-IT" dirty="0" smtClean="0"/>
          </a:p>
          <a:p>
            <a:pPr lvl="1"/>
            <a:r>
              <a:rPr lang="it-IT" dirty="0" smtClean="0"/>
              <a:t>Motivazione</a:t>
            </a:r>
          </a:p>
          <a:p>
            <a:pPr lvl="1"/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7924800" cy="3733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t-IT" sz="2000" dirty="0" err="1"/>
              <a:t>Visivo-verbale</a:t>
            </a:r>
            <a:endParaRPr lang="it-IT" sz="2000" dirty="0"/>
          </a:p>
          <a:p>
            <a:pPr lvl="1">
              <a:lnSpc>
                <a:spcPct val="80000"/>
              </a:lnSpc>
            </a:pPr>
            <a:r>
              <a:rPr lang="it-IT" sz="2000" dirty="0"/>
              <a:t>Si impara leggendo/scrivendo</a:t>
            </a:r>
          </a:p>
          <a:p>
            <a:pPr>
              <a:lnSpc>
                <a:spcPct val="80000"/>
              </a:lnSpc>
            </a:pPr>
            <a:r>
              <a:rPr lang="it-IT" sz="2000" dirty="0" err="1"/>
              <a:t>Visivo-non</a:t>
            </a:r>
            <a:r>
              <a:rPr lang="it-IT" sz="2000" dirty="0"/>
              <a:t> verbale</a:t>
            </a:r>
          </a:p>
          <a:p>
            <a:pPr lvl="1">
              <a:lnSpc>
                <a:spcPct val="80000"/>
              </a:lnSpc>
            </a:pPr>
            <a:r>
              <a:rPr lang="it-IT" sz="2000" dirty="0"/>
              <a:t>Materiale non verbale, visivo e spaziale</a:t>
            </a:r>
          </a:p>
          <a:p>
            <a:pPr>
              <a:lnSpc>
                <a:spcPct val="80000"/>
              </a:lnSpc>
            </a:pPr>
            <a:r>
              <a:rPr lang="it-IT" sz="2000" dirty="0"/>
              <a:t>Uditivo</a:t>
            </a:r>
          </a:p>
          <a:p>
            <a:pPr lvl="1">
              <a:lnSpc>
                <a:spcPct val="80000"/>
              </a:lnSpc>
            </a:pPr>
            <a:r>
              <a:rPr lang="it-IT" sz="2000" dirty="0"/>
              <a:t>Privilegia l’ascolto</a:t>
            </a:r>
          </a:p>
          <a:p>
            <a:pPr>
              <a:lnSpc>
                <a:spcPct val="80000"/>
              </a:lnSpc>
            </a:pPr>
            <a:r>
              <a:rPr lang="it-IT" sz="2000" dirty="0"/>
              <a:t>Cinestesico</a:t>
            </a:r>
          </a:p>
          <a:p>
            <a:pPr lvl="1">
              <a:lnSpc>
                <a:spcPct val="80000"/>
              </a:lnSpc>
            </a:pPr>
            <a:r>
              <a:rPr lang="it-IT" sz="2000" dirty="0"/>
              <a:t>Attività concrete</a:t>
            </a:r>
          </a:p>
          <a:p>
            <a:pPr>
              <a:lnSpc>
                <a:spcPct val="80000"/>
              </a:lnSpc>
            </a:pPr>
            <a:r>
              <a:rPr lang="it-IT" sz="2000" dirty="0"/>
              <a:t>Li usiamo tutti, in base al compito, al contesto ed ad altre variabili ambientali o personali (attribuzioni</a:t>
            </a:r>
            <a:r>
              <a:rPr lang="it-IT" sz="2000" dirty="0" smtClean="0"/>
              <a:t>)</a:t>
            </a:r>
          </a:p>
          <a:p>
            <a:pPr>
              <a:lnSpc>
                <a:spcPct val="80000"/>
              </a:lnSpc>
              <a:buNone/>
            </a:pPr>
            <a:endParaRPr lang="it-IT" sz="2000" dirty="0"/>
          </a:p>
          <a:p>
            <a:pPr>
              <a:lnSpc>
                <a:spcPct val="80000"/>
              </a:lnSpc>
            </a:pPr>
            <a:r>
              <a:rPr lang="it-IT" sz="2000" dirty="0"/>
              <a:t>Quali modalità facilitano ognuno di questi stili?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GLI STILI DI APPRENDIMENTO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870700" cy="990600"/>
          </a:xfrm>
        </p:spPr>
        <p:txBody>
          <a:bodyPr/>
          <a:lstStyle/>
          <a:p>
            <a:r>
              <a:rPr lang="it-IT"/>
              <a:t>GLI STILI COGNITIVI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696200" cy="40652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400" dirty="0"/>
              <a:t>Modalità di elaborazione dell’input</a:t>
            </a:r>
          </a:p>
          <a:p>
            <a:pPr lvl="1">
              <a:lnSpc>
                <a:spcPct val="90000"/>
              </a:lnSpc>
            </a:pPr>
            <a:r>
              <a:rPr lang="it-IT" sz="2100" dirty="0"/>
              <a:t>Globale/analitico</a:t>
            </a:r>
          </a:p>
          <a:p>
            <a:pPr lvl="1">
              <a:lnSpc>
                <a:spcPct val="90000"/>
              </a:lnSpc>
            </a:pPr>
            <a:r>
              <a:rPr lang="it-IT" sz="2100" dirty="0"/>
              <a:t>Sistematico/intuitivo</a:t>
            </a:r>
          </a:p>
          <a:p>
            <a:pPr lvl="1">
              <a:lnSpc>
                <a:spcPct val="90000"/>
              </a:lnSpc>
            </a:pPr>
            <a:r>
              <a:rPr lang="it-IT" sz="2100" dirty="0"/>
              <a:t>Verbale/visuale</a:t>
            </a:r>
          </a:p>
          <a:p>
            <a:pPr lvl="1">
              <a:lnSpc>
                <a:spcPct val="90000"/>
              </a:lnSpc>
            </a:pPr>
            <a:r>
              <a:rPr lang="it-IT" sz="2100" dirty="0"/>
              <a:t>Impulsivo/riflessivo</a:t>
            </a:r>
          </a:p>
          <a:p>
            <a:pPr lvl="1">
              <a:lnSpc>
                <a:spcPct val="90000"/>
              </a:lnSpc>
            </a:pPr>
            <a:r>
              <a:rPr lang="it-IT" sz="2100" dirty="0"/>
              <a:t>Dipendente/indipendente dal campo</a:t>
            </a:r>
          </a:p>
          <a:p>
            <a:pPr lvl="1">
              <a:lnSpc>
                <a:spcPct val="90000"/>
              </a:lnSpc>
            </a:pPr>
            <a:r>
              <a:rPr lang="it-IT" sz="2100" dirty="0"/>
              <a:t>Convergente /divergente</a:t>
            </a:r>
          </a:p>
          <a:p>
            <a:pPr>
              <a:lnSpc>
                <a:spcPct val="90000"/>
              </a:lnSpc>
            </a:pPr>
            <a:r>
              <a:rPr lang="it-IT" sz="2400" dirty="0"/>
              <a:t>Li usiamo tutti, in base al compito, al contesto ed ad altre variabili ambientali o personali (attribuzioni), più o meno consapevolmente</a:t>
            </a:r>
          </a:p>
          <a:p>
            <a:pPr>
              <a:lnSpc>
                <a:spcPct val="90000"/>
              </a:lnSpc>
            </a:pPr>
            <a:endParaRPr lang="it-IT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 che serve la consapevolezza?</a:t>
            </a:r>
          </a:p>
          <a:p>
            <a:r>
              <a:rPr lang="it-IT" dirty="0"/>
              <a:t>Come può un insegnante facilitare l’utilizzo di diversi stili cognitivi per non penalizzare nessuno?</a:t>
            </a:r>
          </a:p>
          <a:p>
            <a:r>
              <a:rPr lang="it-IT" dirty="0"/>
              <a:t>Quale profilo di stile cognitivo possiamo tracciare per il DSA</a:t>
            </a:r>
            <a:r>
              <a:rPr lang="it-IT" dirty="0" smtClean="0"/>
              <a:t>?</a:t>
            </a:r>
          </a:p>
          <a:p>
            <a:r>
              <a:rPr lang="it-IT" dirty="0" smtClean="0"/>
              <a:t>Quale profilo per un ADHD?</a:t>
            </a:r>
          </a:p>
          <a:p>
            <a:r>
              <a:rPr lang="it-IT" dirty="0" smtClean="0"/>
              <a:t>Quale profilo per un BES con QI limite?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PER I DSA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/>
              <a:t>Difficoltà nel canale visivo-verbale</a:t>
            </a:r>
          </a:p>
          <a:p>
            <a:r>
              <a:rPr lang="it-IT"/>
              <a:t>Usano uno stile cognitivo globale, visuale, con pensiero divergente</a:t>
            </a:r>
          </a:p>
          <a:p>
            <a:r>
              <a:rPr lang="it-IT"/>
              <a:t>Scarse abilità metacognitive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OSSERVAZIONE DELLA MOTIVAZIONE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Puntualità nelle consegne</a:t>
            </a:r>
          </a:p>
          <a:p>
            <a:r>
              <a:rPr lang="it-IT" dirty="0" smtClean="0"/>
              <a:t>Svolgimento dei compiti </a:t>
            </a:r>
          </a:p>
          <a:p>
            <a:r>
              <a:rPr lang="it-IT" dirty="0" smtClean="0"/>
              <a:t>Atteggiamento nei confronti delle verifiche</a:t>
            </a:r>
          </a:p>
          <a:p>
            <a:r>
              <a:rPr lang="it-IT" dirty="0" smtClean="0"/>
              <a:t>Locus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control</a:t>
            </a:r>
            <a:endParaRPr lang="it-IT" dirty="0" smtClean="0"/>
          </a:p>
          <a:p>
            <a:pPr lvl="1"/>
            <a:r>
              <a:rPr lang="it-IT" dirty="0" smtClean="0"/>
              <a:t>Esterno non modificabile</a:t>
            </a:r>
          </a:p>
          <a:p>
            <a:pPr lvl="1"/>
            <a:r>
              <a:rPr lang="it-IT" dirty="0" smtClean="0"/>
              <a:t>Esterno modificabile</a:t>
            </a:r>
          </a:p>
          <a:p>
            <a:pPr lvl="1"/>
            <a:r>
              <a:rPr lang="it-IT" dirty="0" smtClean="0"/>
              <a:t>Interno non modificabile</a:t>
            </a:r>
          </a:p>
          <a:p>
            <a:pPr lvl="1"/>
            <a:r>
              <a:rPr lang="it-IT" dirty="0" smtClean="0"/>
              <a:t>Interno modificabile</a:t>
            </a:r>
          </a:p>
          <a:p>
            <a:r>
              <a:rPr lang="it-IT" dirty="0" smtClean="0"/>
              <a:t>Obiettivi  di apprendimento</a:t>
            </a:r>
          </a:p>
          <a:p>
            <a:pPr lvl="1"/>
            <a:r>
              <a:rPr lang="it-IT" dirty="0" smtClean="0"/>
              <a:t>Padronanza o prestazione?</a:t>
            </a:r>
          </a:p>
          <a:p>
            <a:r>
              <a:rPr lang="it-IT" dirty="0" smtClean="0"/>
              <a:t>Teorie ingenue sull’intelligenza</a:t>
            </a:r>
          </a:p>
          <a:p>
            <a:r>
              <a:rPr lang="it-IT" dirty="0" smtClean="0"/>
              <a:t>Socializzazione </a:t>
            </a:r>
          </a:p>
          <a:p>
            <a:r>
              <a:rPr lang="it-IT" dirty="0" smtClean="0"/>
              <a:t>Prospettive future</a:t>
            </a:r>
          </a:p>
          <a:p>
            <a:r>
              <a:rPr lang="it-IT" dirty="0" smtClean="0"/>
              <a:t>Auto-valutazione</a:t>
            </a: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147248" cy="4773144"/>
          </a:xfrm>
        </p:spPr>
        <p:txBody>
          <a:bodyPr/>
          <a:lstStyle/>
          <a:p>
            <a:r>
              <a:rPr lang="it-IT" dirty="0" smtClean="0"/>
              <a:t>La motivazione scarsa o il comportamento problematico improvviso possono rappresentare indici di difficoltà di apprendimento mis-conosciute</a:t>
            </a:r>
          </a:p>
          <a:p>
            <a:r>
              <a:rPr lang="it-IT" dirty="0" smtClean="0"/>
              <a:t>La motivazione, il comportamento o la presenza di vissuti ansiosi o psicopatologici sono indice di disturbo nella misura in cui compromettono significativamente l’adattamento dell’alunno alle richieste ambientali ed alle sfide della sua fase di vita</a:t>
            </a:r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OSSERVAZIONE DEL COMPORTAMENTO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Osservazione sistematica</a:t>
            </a:r>
          </a:p>
          <a:p>
            <a:pPr lvl="1"/>
            <a:r>
              <a:rPr lang="it-IT" dirty="0" smtClean="0"/>
              <a:t>Perché?</a:t>
            </a:r>
          </a:p>
          <a:p>
            <a:pPr lvl="1"/>
            <a:r>
              <a:rPr lang="it-IT" dirty="0" smtClean="0"/>
              <a:t>In che modo?</a:t>
            </a:r>
          </a:p>
          <a:p>
            <a:r>
              <a:rPr lang="it-IT" dirty="0" smtClean="0">
                <a:hlinkClick r:id="rId2" action="ppaction://hlinkfile"/>
              </a:rPr>
              <a:t>Esempio di checklist</a:t>
            </a:r>
            <a:endParaRPr lang="it-IT" dirty="0" smtClean="0"/>
          </a:p>
          <a:p>
            <a:r>
              <a:rPr lang="it-IT" dirty="0" smtClean="0"/>
              <a:t>Quali domande ci poniamo?</a:t>
            </a:r>
          </a:p>
          <a:p>
            <a:pPr lvl="1"/>
            <a:r>
              <a:rPr lang="it-IT" dirty="0" smtClean="0"/>
              <a:t>Che scopo ha il comportamento</a:t>
            </a:r>
          </a:p>
          <a:p>
            <a:pPr lvl="1"/>
            <a:r>
              <a:rPr lang="it-IT" dirty="0" smtClean="0"/>
              <a:t>A chi è diretto</a:t>
            </a:r>
          </a:p>
          <a:p>
            <a:pPr lvl="1"/>
            <a:r>
              <a:rPr lang="it-IT" dirty="0" smtClean="0"/>
              <a:t>Come e quando viene messo in atto</a:t>
            </a:r>
          </a:p>
          <a:p>
            <a:pPr lvl="1"/>
            <a:r>
              <a:rPr lang="it-IT" dirty="0" smtClean="0"/>
              <a:t>Quali strategie sono funzionali e quali meno</a:t>
            </a:r>
          </a:p>
          <a:p>
            <a:pPr lvl="1"/>
            <a:r>
              <a:rPr lang="it-IT" dirty="0" smtClean="0"/>
              <a:t>Che ruolo ha la presenza dei compagni</a:t>
            </a:r>
          </a:p>
          <a:p>
            <a:pPr lvl="1"/>
            <a:r>
              <a:rPr lang="it-IT" dirty="0" smtClean="0"/>
              <a:t>Sperimentazione di strategie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PERCHE’ LA VERIFICA NON BASTA?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rendimento viene influenzato anche da fattori emotivi e motivazionali</a:t>
            </a:r>
          </a:p>
          <a:p>
            <a:r>
              <a:rPr lang="it-IT" dirty="0" smtClean="0"/>
              <a:t>La verifica è una prova di valutazione dello studio</a:t>
            </a:r>
          </a:p>
          <a:p>
            <a:r>
              <a:rPr lang="it-IT" dirty="0" smtClean="0"/>
              <a:t>Paradossalmente, l’esito delle verifiche può condurci ad intuizioni opposte sugli alunni con e senza difficoltà!</a:t>
            </a:r>
          </a:p>
          <a:p>
            <a:r>
              <a:rPr lang="it-IT" dirty="0" smtClean="0"/>
              <a:t>La verifica si svolge in un tempo limitato, l’osservazione è longitudinale</a:t>
            </a:r>
          </a:p>
          <a:p>
            <a:r>
              <a:rPr lang="it-IT" dirty="0" smtClean="0"/>
              <a:t>Ma la verifica può entrare a far parte dell’osservazione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PDP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Solo dopo l’osservazione, è possibile pensare a modalità didattiche e valutative personalizzate</a:t>
            </a:r>
          </a:p>
          <a:p>
            <a:pPr>
              <a:buNone/>
            </a:pPr>
            <a:endParaRPr lang="it-IT" dirty="0" smtClean="0"/>
          </a:p>
          <a:p>
            <a:r>
              <a:rPr lang="it-IT" sz="2000" dirty="0" smtClean="0">
                <a:hlinkClick r:id="rId2" action="ppaction://hlinkfile"/>
              </a:rPr>
              <a:t>PDP primaria</a:t>
            </a:r>
            <a:endParaRPr lang="it-IT" sz="2000" dirty="0" smtClean="0"/>
          </a:p>
          <a:p>
            <a:r>
              <a:rPr lang="it-IT" sz="2000" dirty="0" smtClean="0">
                <a:hlinkClick r:id="rId3" action="ppaction://hlinkfile"/>
              </a:rPr>
              <a:t>PDP secondaria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L’OSSERVAZIONE DELL’APPRENDIMENTO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67544" y="2060848"/>
            <a:ext cx="7931224" cy="4277072"/>
          </a:xfrm>
        </p:spPr>
        <p:txBody>
          <a:bodyPr/>
          <a:lstStyle/>
          <a:p>
            <a:r>
              <a:rPr lang="it-IT" dirty="0" smtClean="0"/>
              <a:t>Gli insegnanti hanno il privilegio di osservare le competenze anche da un punto di vista qualitativo, compito arduo per un professionista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Le abilità strumentali</a:t>
            </a:r>
          </a:p>
          <a:p>
            <a:pPr lvl="1"/>
            <a:r>
              <a:rPr lang="it-IT" dirty="0" smtClean="0"/>
              <a:t>Lettura</a:t>
            </a:r>
          </a:p>
          <a:p>
            <a:pPr lvl="2"/>
            <a:r>
              <a:rPr lang="it-IT" dirty="0" err="1" smtClean="0"/>
              <a:t>Fluenza</a:t>
            </a:r>
            <a:r>
              <a:rPr lang="it-IT" dirty="0" smtClean="0"/>
              <a:t>, correttezza, comprensione</a:t>
            </a:r>
          </a:p>
          <a:p>
            <a:pPr lvl="1"/>
            <a:r>
              <a:rPr lang="it-IT" dirty="0" smtClean="0"/>
              <a:t>Scrittura</a:t>
            </a:r>
          </a:p>
          <a:p>
            <a:pPr lvl="2"/>
            <a:r>
              <a:rPr lang="it-IT" dirty="0" smtClean="0"/>
              <a:t>Orografia, grafia, produzione</a:t>
            </a:r>
          </a:p>
          <a:p>
            <a:pPr lvl="1"/>
            <a:r>
              <a:rPr lang="it-IT" dirty="0" smtClean="0"/>
              <a:t>Calcolo e matematica</a:t>
            </a:r>
          </a:p>
          <a:p>
            <a:pPr lvl="2"/>
            <a:r>
              <a:rPr lang="it-IT" dirty="0" smtClean="0"/>
              <a:t>Mentale, scritto, scrittura, riconoscimento, procedure, problemi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/>
          <a:lstStyle/>
          <a:p>
            <a:r>
              <a:rPr lang="it-IT" dirty="0" smtClean="0"/>
              <a:t>Le abilità trasversali:</a:t>
            </a:r>
          </a:p>
          <a:p>
            <a:pPr lvl="1"/>
            <a:r>
              <a:rPr lang="it-IT" dirty="0" smtClean="0"/>
              <a:t>Attenzione</a:t>
            </a:r>
          </a:p>
          <a:p>
            <a:pPr lvl="2"/>
            <a:r>
              <a:rPr lang="it-IT" dirty="0" smtClean="0"/>
              <a:t>Prolungata, focalizzata, impulsività</a:t>
            </a:r>
          </a:p>
          <a:p>
            <a:pPr lvl="1"/>
            <a:r>
              <a:rPr lang="it-IT" dirty="0" smtClean="0"/>
              <a:t>Memoria</a:t>
            </a:r>
          </a:p>
          <a:p>
            <a:pPr lvl="2"/>
            <a:r>
              <a:rPr lang="it-IT" dirty="0" smtClean="0"/>
              <a:t>MLT, MBT, verbale, </a:t>
            </a:r>
            <a:r>
              <a:rPr lang="it-IT" dirty="0" err="1" smtClean="0"/>
              <a:t>visuo-spaziale</a:t>
            </a:r>
            <a:endParaRPr lang="it-IT" dirty="0" smtClean="0"/>
          </a:p>
          <a:p>
            <a:pPr lvl="1"/>
            <a:r>
              <a:rPr lang="it-IT" dirty="0" smtClean="0"/>
              <a:t>Linguaggio orale</a:t>
            </a:r>
          </a:p>
          <a:p>
            <a:pPr lvl="2"/>
            <a:r>
              <a:rPr lang="it-IT" dirty="0" smtClean="0"/>
              <a:t>Lessico, influenze dialettali, alunno straniero, fonetica</a:t>
            </a:r>
          </a:p>
          <a:p>
            <a:pPr lvl="1"/>
            <a:r>
              <a:rPr lang="it-IT" dirty="0" smtClean="0"/>
              <a:t>Motricità </a:t>
            </a:r>
          </a:p>
          <a:p>
            <a:pPr lvl="2"/>
            <a:r>
              <a:rPr lang="it-IT" dirty="0" smtClean="0"/>
              <a:t>Autonomie, impugnatura, coordinazione fisica</a:t>
            </a:r>
          </a:p>
          <a:p>
            <a:pPr lvl="1"/>
            <a:r>
              <a:rPr lang="it-IT" dirty="0" err="1" smtClean="0"/>
              <a:t>Metacognizione</a:t>
            </a:r>
            <a:endParaRPr lang="it-IT" dirty="0" smtClean="0"/>
          </a:p>
          <a:p>
            <a:pPr lvl="2"/>
            <a:r>
              <a:rPr lang="it-IT" dirty="0" smtClean="0"/>
              <a:t>Consapevolezza, strategie, modalità di apprendimento, pianificazione, monitoraggio, auto-valutazione, auto-efficacia</a:t>
            </a:r>
          </a:p>
          <a:p>
            <a:pPr lvl="1"/>
            <a:r>
              <a:rPr lang="it-IT" dirty="0" smtClean="0"/>
              <a:t>Emotività e motivazione</a:t>
            </a:r>
          </a:p>
          <a:p>
            <a:pPr lvl="1"/>
            <a:r>
              <a:rPr lang="it-IT" dirty="0" smtClean="0"/>
              <a:t>Comportamento 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CRITERI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Valutazione rispetto alla media della classe</a:t>
            </a:r>
          </a:p>
          <a:p>
            <a:pPr lvl="1"/>
            <a:r>
              <a:rPr lang="it-IT" dirty="0" smtClean="0"/>
              <a:t>Pro e contro</a:t>
            </a:r>
          </a:p>
          <a:p>
            <a:r>
              <a:rPr lang="it-IT" dirty="0" smtClean="0"/>
              <a:t>Valutazione rispetto all’atteggiamento nei confronti di quella disciplina/attività</a:t>
            </a:r>
          </a:p>
          <a:p>
            <a:r>
              <a:rPr lang="it-IT" dirty="0" smtClean="0"/>
              <a:t>Senso di competenza soggettivo rispetto all’abilità in esame</a:t>
            </a:r>
          </a:p>
          <a:p>
            <a:r>
              <a:rPr lang="it-IT" dirty="0" smtClean="0"/>
              <a:t>Efficacia dell’abilità rispetto a compiti cognitivi complessi</a:t>
            </a:r>
          </a:p>
          <a:p>
            <a:r>
              <a:rPr lang="it-IT" dirty="0" smtClean="0"/>
              <a:t>Resoconto dei genitori</a:t>
            </a:r>
          </a:p>
          <a:p>
            <a:r>
              <a:rPr lang="it-IT" dirty="0" err="1" smtClean="0"/>
              <a:t>Pervasività</a:t>
            </a:r>
            <a:r>
              <a:rPr lang="it-IT" dirty="0" smtClean="0"/>
              <a:t> della difficoltà riscontrata in più ambiti di vita del bambino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SPECIFICITA’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5069160"/>
          </a:xfrm>
        </p:spPr>
        <p:txBody>
          <a:bodyPr/>
          <a:lstStyle/>
          <a:p>
            <a:r>
              <a:rPr lang="it-IT" dirty="0" smtClean="0"/>
              <a:t>Nel DSA semplice la compromissione riguarda un’unica abilità strumentale, che però porta con sé altre cadute nei compiti cognitivi più complessi e a sua volta deriva da criticità nelle abilità di base, o di pre-requisito.</a:t>
            </a:r>
          </a:p>
          <a:p>
            <a:r>
              <a:rPr lang="it-IT" dirty="0" smtClean="0"/>
              <a:t>Nel RM, tutte le competenze cognitive (di apprendimento o pre-requisito) sono deboli rispetto alla media dell’età cronologica. Le abilità strumentali possono invece anche raggiungere il livello atteso, se automatizzate, ma non danno seguito a buone competenze di elaborazione e manipolazione attiva del materiale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r>
              <a:rPr lang="it-IT" dirty="0" smtClean="0"/>
              <a:t>Nei BES, QI limite?</a:t>
            </a:r>
          </a:p>
          <a:p>
            <a:r>
              <a:rPr lang="it-IT" dirty="0" smtClean="0"/>
              <a:t>Negli alunni stranieri?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153</TotalTime>
  <Words>1306</Words>
  <Application>Microsoft Office PowerPoint</Application>
  <PresentationFormat>Presentazione su schermo (4:3)</PresentationFormat>
  <Paragraphs>237</Paragraphs>
  <Slides>28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0" baseType="lpstr">
      <vt:lpstr>Loggia</vt:lpstr>
      <vt:lpstr>Grafico</vt:lpstr>
      <vt:lpstr>OSSERVARE GLI INDICATORI DI DIFFICOLTA’</vt:lpstr>
      <vt:lpstr>PERCHE’  OSSERVARE?</vt:lpstr>
      <vt:lpstr>PERCHE’ LA VERIFICA NON BASTA?</vt:lpstr>
      <vt:lpstr>IL PDP</vt:lpstr>
      <vt:lpstr>L’OSSERVAZIONE DELL’APPRENDIMENTO</vt:lpstr>
      <vt:lpstr>Diapositiva 6</vt:lpstr>
      <vt:lpstr>CRITERI</vt:lpstr>
      <vt:lpstr>LA SPECIFICITA’</vt:lpstr>
      <vt:lpstr>Diapositiva 9</vt:lpstr>
      <vt:lpstr>IN GENERALE…</vt:lpstr>
      <vt:lpstr>Diapositiva 11</vt:lpstr>
      <vt:lpstr>Diapositiva 12</vt:lpstr>
      <vt:lpstr>Diapositiva 13</vt:lpstr>
      <vt:lpstr>OSSERVAZIONE QUALITATIVA</vt:lpstr>
      <vt:lpstr>Diapositiva 15</vt:lpstr>
      <vt:lpstr>SCRITTURA</vt:lpstr>
      <vt:lpstr>Diapositiva 17</vt:lpstr>
      <vt:lpstr>Diapositiva 18</vt:lpstr>
      <vt:lpstr>Diapositiva 19</vt:lpstr>
      <vt:lpstr>Diapositiva 20</vt:lpstr>
      <vt:lpstr>Diapositiva 21</vt:lpstr>
      <vt:lpstr>GLI STILI DI APPRENDIMENTO</vt:lpstr>
      <vt:lpstr>GLI STILI COGNITIVI</vt:lpstr>
      <vt:lpstr>Diapositiva 24</vt:lpstr>
      <vt:lpstr>PER I DSA</vt:lpstr>
      <vt:lpstr>OSSERVAZIONE DELLA MOTIVAZIONE</vt:lpstr>
      <vt:lpstr>Diapositiva 27</vt:lpstr>
      <vt:lpstr>OSSERVAZIONE DEL COMPORTAMENTO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OSSERVAZIONE ED INDICATORI DI DIFFICOLT</dc:title>
  <dc:creator>Seven</dc:creator>
  <cp:lastModifiedBy>Seven</cp:lastModifiedBy>
  <cp:revision>18</cp:revision>
  <dcterms:created xsi:type="dcterms:W3CDTF">2014-02-03T11:05:36Z</dcterms:created>
  <dcterms:modified xsi:type="dcterms:W3CDTF">2014-02-05T11:47:00Z</dcterms:modified>
</cp:coreProperties>
</file>