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4"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100" d="100"/>
          <a:sy n="100" d="100"/>
        </p:scale>
        <p:origin x="-294"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05CE60B-2C89-490B-A3C2-A90A45195A64}" type="datetimeFigureOut">
              <a:rPr lang="it-IT"/>
              <a:pPr>
                <a:defRPr/>
              </a:pPr>
              <a:t>16/09/2013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02CAEE2-A60D-406B-BA97-57F93E442617}" type="slidenum">
              <a:rPr lang="it-IT"/>
              <a:pPr>
                <a:defRPr/>
              </a:pPr>
              <a:t>‹N›</a:t>
            </a:fld>
            <a:endParaRPr lang="it-IT"/>
          </a:p>
        </p:txBody>
      </p:sp>
    </p:spTree>
    <p:extLst>
      <p:ext uri="{BB962C8B-B14F-4D97-AF65-F5344CB8AC3E}">
        <p14:creationId xmlns:p14="http://schemas.microsoft.com/office/powerpoint/2010/main" xmlns="" val="13761975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egnaposto immagine diapositiva 1"/>
          <p:cNvSpPr>
            <a:spLocks noGrp="1" noRot="1" noChangeAspect="1"/>
          </p:cNvSpPr>
          <p:nvPr>
            <p:ph type="sldImg"/>
          </p:nvPr>
        </p:nvSpPr>
        <p:spPr bwMode="auto">
          <a:noFill/>
          <a:ln>
            <a:solidFill>
              <a:srgbClr val="000000"/>
            </a:solidFill>
            <a:miter lim="800000"/>
            <a:headEnd/>
            <a:tailEnd/>
          </a:ln>
        </p:spPr>
      </p:sp>
      <p:sp>
        <p:nvSpPr>
          <p:cNvPr id="51202"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51203"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C6EA25-70D7-40E8-A725-1A56B486BC67}" type="slidenum">
              <a:rPr lang="it-IT">
                <a:cs typeface="Arial" charset="0"/>
              </a:rPr>
              <a:pPr fontAlgn="base">
                <a:spcBef>
                  <a:spcPct val="0"/>
                </a:spcBef>
                <a:spcAft>
                  <a:spcPct val="0"/>
                </a:spcAft>
                <a:defRPr/>
              </a:pPr>
              <a:t>36</a:t>
            </a:fld>
            <a:endParaRPr lang="it-IT">
              <a:cs typeface="Arial" charset="0"/>
            </a:endParaRPr>
          </a:p>
        </p:txBody>
      </p:sp>
    </p:spTree>
    <p:extLst>
      <p:ext uri="{BB962C8B-B14F-4D97-AF65-F5344CB8AC3E}">
        <p14:creationId xmlns:p14="http://schemas.microsoft.com/office/powerpoint/2010/main" xmlns="" val="4185252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cxnSp>
        <p:nvCxnSpPr>
          <p:cNvPr id="4" name="Connettore 1 7"/>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Connettore 1 12"/>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e 13"/>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ottotito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28" name="Titolo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it-IT" smtClean="0"/>
              <a:t>Fare clic per modificare lo stile del titolo</a:t>
            </a:r>
            <a:endParaRPr lang="en-US"/>
          </a:p>
        </p:txBody>
      </p:sp>
      <p:sp>
        <p:nvSpPr>
          <p:cNvPr id="7" name="Segnaposto data 14"/>
          <p:cNvSpPr>
            <a:spLocks noGrp="1"/>
          </p:cNvSpPr>
          <p:nvPr>
            <p:ph type="dt" sz="half" idx="10"/>
          </p:nvPr>
        </p:nvSpPr>
        <p:spPr/>
        <p:txBody>
          <a:bodyPr/>
          <a:lstStyle>
            <a:lvl1pPr>
              <a:defRPr/>
            </a:lvl1pPr>
          </a:lstStyle>
          <a:p>
            <a:pPr>
              <a:defRPr/>
            </a:pPr>
            <a:fld id="{68C2CB51-24AD-4233-B320-CE48DE2FDFDD}" type="datetimeFigureOut">
              <a:rPr lang="it-IT"/>
              <a:pPr>
                <a:defRPr/>
              </a:pPr>
              <a:t>16/09/2013</a:t>
            </a:fld>
            <a:endParaRPr lang="it-IT"/>
          </a:p>
        </p:txBody>
      </p:sp>
      <p:sp>
        <p:nvSpPr>
          <p:cNvPr id="8" name="Segnaposto numero diapositiva 15"/>
          <p:cNvSpPr>
            <a:spLocks noGrp="1"/>
          </p:cNvSpPr>
          <p:nvPr>
            <p:ph type="sldNum" sz="quarter" idx="11"/>
          </p:nvPr>
        </p:nvSpPr>
        <p:spPr/>
        <p:txBody>
          <a:bodyPr/>
          <a:lstStyle>
            <a:lvl1pPr>
              <a:defRPr/>
            </a:lvl1pPr>
          </a:lstStyle>
          <a:p>
            <a:pPr>
              <a:defRPr/>
            </a:pPr>
            <a:fld id="{5EE41529-D6BA-43E1-A9A7-753A960FFBA5}" type="slidenum">
              <a:rPr lang="it-IT"/>
              <a:pPr>
                <a:defRPr/>
              </a:pPr>
              <a:t>‹N›</a:t>
            </a:fld>
            <a:endParaRPr lang="it-IT"/>
          </a:p>
        </p:txBody>
      </p:sp>
      <p:sp>
        <p:nvSpPr>
          <p:cNvPr id="10" name="Segnaposto piè di pagina 16"/>
          <p:cNvSpPr>
            <a:spLocks noGrp="1"/>
          </p:cNvSpPr>
          <p:nvPr>
            <p:ph type="ftr" sz="quarter" idx="12"/>
          </p:nvPr>
        </p:nvSpPr>
        <p:spPr/>
        <p:txBody>
          <a:bodyPr/>
          <a:lstStyle>
            <a:lvl1pPr>
              <a:defRPr/>
            </a:lvl1pPr>
          </a:lstStyle>
          <a:p>
            <a:pPr>
              <a:defRPr/>
            </a:pPr>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23"/>
          <p:cNvSpPr>
            <a:spLocks noGrp="1"/>
          </p:cNvSpPr>
          <p:nvPr>
            <p:ph type="dt" sz="half" idx="10"/>
          </p:nvPr>
        </p:nvSpPr>
        <p:spPr/>
        <p:txBody>
          <a:bodyPr/>
          <a:lstStyle>
            <a:lvl1pPr>
              <a:defRPr/>
            </a:lvl1pPr>
          </a:lstStyle>
          <a:p>
            <a:pPr>
              <a:defRPr/>
            </a:pPr>
            <a:fld id="{FCEBB1A3-9319-4DF8-93BB-9E7F8510EF6A}" type="datetimeFigureOut">
              <a:rPr lang="it-IT"/>
              <a:pPr>
                <a:defRPr/>
              </a:pPr>
              <a:t>16/09/2013</a:t>
            </a:fld>
            <a:endParaRPr lang="it-IT"/>
          </a:p>
        </p:txBody>
      </p:sp>
      <p:sp>
        <p:nvSpPr>
          <p:cNvPr id="5" name="Segnaposto piè di pagina 9"/>
          <p:cNvSpPr>
            <a:spLocks noGrp="1"/>
          </p:cNvSpPr>
          <p:nvPr>
            <p:ph type="ftr" sz="quarter" idx="11"/>
          </p:nvPr>
        </p:nvSpPr>
        <p:spPr/>
        <p:txBody>
          <a:bodyPr/>
          <a:lstStyle>
            <a:lvl1pPr>
              <a:defRPr/>
            </a:lvl1pPr>
          </a:lstStyle>
          <a:p>
            <a:pPr>
              <a:defRPr/>
            </a:pPr>
            <a:endParaRPr lang="it-IT"/>
          </a:p>
        </p:txBody>
      </p:sp>
      <p:sp>
        <p:nvSpPr>
          <p:cNvPr id="6" name="Segnaposto numero diapositiva 21"/>
          <p:cNvSpPr>
            <a:spLocks noGrp="1"/>
          </p:cNvSpPr>
          <p:nvPr>
            <p:ph type="sldNum" sz="quarter" idx="12"/>
          </p:nvPr>
        </p:nvSpPr>
        <p:spPr/>
        <p:txBody>
          <a:bodyPr/>
          <a:lstStyle>
            <a:lvl1pPr>
              <a:defRPr/>
            </a:lvl1pPr>
          </a:lstStyle>
          <a:p>
            <a:pPr>
              <a:defRPr/>
            </a:pPr>
            <a:fld id="{E0F70BFE-9B08-47D6-B57A-CB73BC242511}"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23"/>
          <p:cNvSpPr>
            <a:spLocks noGrp="1"/>
          </p:cNvSpPr>
          <p:nvPr>
            <p:ph type="dt" sz="half" idx="10"/>
          </p:nvPr>
        </p:nvSpPr>
        <p:spPr/>
        <p:txBody>
          <a:bodyPr/>
          <a:lstStyle>
            <a:lvl1pPr>
              <a:defRPr/>
            </a:lvl1pPr>
          </a:lstStyle>
          <a:p>
            <a:pPr>
              <a:defRPr/>
            </a:pPr>
            <a:fld id="{66EFB3B5-1259-4D5C-A948-020CF644530C}" type="datetimeFigureOut">
              <a:rPr lang="it-IT"/>
              <a:pPr>
                <a:defRPr/>
              </a:pPr>
              <a:t>16/09/2013</a:t>
            </a:fld>
            <a:endParaRPr lang="it-IT"/>
          </a:p>
        </p:txBody>
      </p:sp>
      <p:sp>
        <p:nvSpPr>
          <p:cNvPr id="5" name="Segnaposto piè di pagina 9"/>
          <p:cNvSpPr>
            <a:spLocks noGrp="1"/>
          </p:cNvSpPr>
          <p:nvPr>
            <p:ph type="ftr" sz="quarter" idx="11"/>
          </p:nvPr>
        </p:nvSpPr>
        <p:spPr/>
        <p:txBody>
          <a:bodyPr/>
          <a:lstStyle>
            <a:lvl1pPr>
              <a:defRPr/>
            </a:lvl1pPr>
          </a:lstStyle>
          <a:p>
            <a:pPr>
              <a:defRPr/>
            </a:pPr>
            <a:endParaRPr lang="it-IT"/>
          </a:p>
        </p:txBody>
      </p:sp>
      <p:sp>
        <p:nvSpPr>
          <p:cNvPr id="6" name="Segnaposto numero diapositiva 21"/>
          <p:cNvSpPr>
            <a:spLocks noGrp="1"/>
          </p:cNvSpPr>
          <p:nvPr>
            <p:ph type="sldNum" sz="quarter" idx="12"/>
          </p:nvPr>
        </p:nvSpPr>
        <p:spPr/>
        <p:txBody>
          <a:bodyPr/>
          <a:lstStyle>
            <a:lvl1pPr>
              <a:defRPr/>
            </a:lvl1pPr>
          </a:lstStyle>
          <a:p>
            <a:pPr>
              <a:defRPr/>
            </a:pPr>
            <a:fld id="{B1CFF386-6C95-43F9-904E-27F4E170A1C4}"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9" name="Segnaposto contenuto 8"/>
          <p:cNvSpPr>
            <a:spLocks noGrp="1"/>
          </p:cNvSpPr>
          <p:nvPr>
            <p:ph idx="1"/>
          </p:nvPr>
        </p:nvSpPr>
        <p:spPr>
          <a:xfrm>
            <a:off x="457200" y="1524000"/>
            <a:ext cx="8229600" cy="4572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7" name="Titolo 16"/>
          <p:cNvSpPr>
            <a:spLocks noGrp="1"/>
          </p:cNvSpPr>
          <p:nvPr>
            <p:ph type="title"/>
          </p:nvPr>
        </p:nvSpPr>
        <p:spPr/>
        <p:txBody>
          <a:bodyPr rtlCol="0"/>
          <a:lstStyle/>
          <a:p>
            <a:r>
              <a:rPr lang="it-IT" smtClean="0"/>
              <a:t>Fare clic per modificare lo stile del titolo</a:t>
            </a:r>
            <a:endParaRPr lang="en-US"/>
          </a:p>
        </p:txBody>
      </p:sp>
      <p:sp>
        <p:nvSpPr>
          <p:cNvPr id="4" name="Segnaposto data 23"/>
          <p:cNvSpPr>
            <a:spLocks noGrp="1"/>
          </p:cNvSpPr>
          <p:nvPr>
            <p:ph type="dt" sz="half" idx="10"/>
          </p:nvPr>
        </p:nvSpPr>
        <p:spPr/>
        <p:txBody>
          <a:bodyPr/>
          <a:lstStyle>
            <a:lvl1pPr>
              <a:defRPr/>
            </a:lvl1pPr>
          </a:lstStyle>
          <a:p>
            <a:pPr>
              <a:defRPr/>
            </a:pPr>
            <a:fld id="{8ABBFE18-A5A0-43F1-BE63-0CC58CE43FE5}" type="datetimeFigureOut">
              <a:rPr lang="it-IT"/>
              <a:pPr>
                <a:defRPr/>
              </a:pPr>
              <a:t>16/09/2013</a:t>
            </a:fld>
            <a:endParaRPr lang="it-IT"/>
          </a:p>
        </p:txBody>
      </p:sp>
      <p:sp>
        <p:nvSpPr>
          <p:cNvPr id="5" name="Segnaposto piè di pagina 9"/>
          <p:cNvSpPr>
            <a:spLocks noGrp="1"/>
          </p:cNvSpPr>
          <p:nvPr>
            <p:ph type="ftr" sz="quarter" idx="11"/>
          </p:nvPr>
        </p:nvSpPr>
        <p:spPr/>
        <p:txBody>
          <a:bodyPr/>
          <a:lstStyle>
            <a:lvl1pPr>
              <a:defRPr/>
            </a:lvl1pPr>
          </a:lstStyle>
          <a:p>
            <a:pPr>
              <a:defRPr/>
            </a:pPr>
            <a:endParaRPr lang="it-IT"/>
          </a:p>
        </p:txBody>
      </p:sp>
      <p:sp>
        <p:nvSpPr>
          <p:cNvPr id="6" name="Segnaposto numero diapositiva 21"/>
          <p:cNvSpPr>
            <a:spLocks noGrp="1"/>
          </p:cNvSpPr>
          <p:nvPr>
            <p:ph type="sldNum" sz="quarter" idx="12"/>
          </p:nvPr>
        </p:nvSpPr>
        <p:spPr/>
        <p:txBody>
          <a:bodyPr/>
          <a:lstStyle>
            <a:lvl1pPr>
              <a:defRPr/>
            </a:lvl1pPr>
          </a:lstStyle>
          <a:p>
            <a:pPr>
              <a:defRPr/>
            </a:pPr>
            <a:fld id="{127D9E98-55B5-4E43-B8F4-24C246954B78}"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cxnSp>
        <p:nvCxnSpPr>
          <p:cNvPr id="4" name="Connettore 1 6"/>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o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9DC561A-869A-4A01-A814-89F84DED82C7}" type="datetimeFigureOut">
              <a:rPr lang="it-IT"/>
              <a:pPr>
                <a:defRPr/>
              </a:pPr>
              <a:t>16/09/2013</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147F0B53-E149-44BB-8BCB-613FFCCF4E3C}"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11" name="Segnaposto contenuto 10"/>
          <p:cNvSpPr>
            <a:spLocks noGrp="1"/>
          </p:cNvSpPr>
          <p:nvPr>
            <p:ph sz="half" idx="1"/>
          </p:nvPr>
        </p:nvSpPr>
        <p:spPr>
          <a:xfrm>
            <a:off x="457200" y="1524000"/>
            <a:ext cx="4059936" cy="4572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Segnaposto contenuto 12"/>
          <p:cNvSpPr>
            <a:spLocks noGrp="1"/>
          </p:cNvSpPr>
          <p:nvPr>
            <p:ph sz="half" idx="2"/>
          </p:nvPr>
        </p:nvSpPr>
        <p:spPr>
          <a:xfrm>
            <a:off x="4648200" y="1524000"/>
            <a:ext cx="4059936" cy="4572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23"/>
          <p:cNvSpPr>
            <a:spLocks noGrp="1"/>
          </p:cNvSpPr>
          <p:nvPr>
            <p:ph type="dt" sz="half" idx="10"/>
          </p:nvPr>
        </p:nvSpPr>
        <p:spPr/>
        <p:txBody>
          <a:bodyPr/>
          <a:lstStyle>
            <a:lvl1pPr>
              <a:defRPr/>
            </a:lvl1pPr>
          </a:lstStyle>
          <a:p>
            <a:pPr>
              <a:defRPr/>
            </a:pPr>
            <a:fld id="{34423B12-79CC-4796-984F-E2B70A999EFD}" type="datetimeFigureOut">
              <a:rPr lang="it-IT"/>
              <a:pPr>
                <a:defRPr/>
              </a:pPr>
              <a:t>16/09/2013</a:t>
            </a:fld>
            <a:endParaRPr lang="it-IT"/>
          </a:p>
        </p:txBody>
      </p:sp>
      <p:sp>
        <p:nvSpPr>
          <p:cNvPr id="6" name="Segnaposto piè di pagina 9"/>
          <p:cNvSpPr>
            <a:spLocks noGrp="1"/>
          </p:cNvSpPr>
          <p:nvPr>
            <p:ph type="ftr" sz="quarter" idx="11"/>
          </p:nvPr>
        </p:nvSpPr>
        <p:spPr/>
        <p:txBody>
          <a:bodyPr/>
          <a:lstStyle>
            <a:lvl1pPr>
              <a:defRPr/>
            </a:lvl1pPr>
          </a:lstStyle>
          <a:p>
            <a:pPr>
              <a:defRPr/>
            </a:pPr>
            <a:endParaRPr lang="it-IT"/>
          </a:p>
        </p:txBody>
      </p:sp>
      <p:sp>
        <p:nvSpPr>
          <p:cNvPr id="7" name="Segnaposto numero diapositiva 21"/>
          <p:cNvSpPr>
            <a:spLocks noGrp="1"/>
          </p:cNvSpPr>
          <p:nvPr>
            <p:ph type="sldNum" sz="quarter" idx="12"/>
          </p:nvPr>
        </p:nvSpPr>
        <p:spPr/>
        <p:txBody>
          <a:bodyPr/>
          <a:lstStyle>
            <a:lvl1pPr>
              <a:defRPr/>
            </a:lvl1pPr>
          </a:lstStyle>
          <a:p>
            <a:pPr>
              <a:defRPr/>
            </a:pPr>
            <a:fld id="{897B763F-3516-41A3-9E80-27D1C456536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cxnSp>
        <p:nvCxnSpPr>
          <p:cNvPr id="7" name="Connettore 1 9"/>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Connettore 1 16"/>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Segnaposto tes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32" name="Segnaposto contenuto 31"/>
          <p:cNvSpPr>
            <a:spLocks noGrp="1"/>
          </p:cNvSpPr>
          <p:nvPr>
            <p:ph sz="half" idx="2"/>
          </p:nvPr>
        </p:nvSpPr>
        <p:spPr>
          <a:xfrm>
            <a:off x="457200" y="2201896"/>
            <a:ext cx="4038600" cy="391363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34" name="Segnaposto contenuto 33"/>
          <p:cNvSpPr>
            <a:spLocks noGrp="1"/>
          </p:cNvSpPr>
          <p:nvPr>
            <p:ph sz="quarter" idx="4"/>
          </p:nvPr>
        </p:nvSpPr>
        <p:spPr>
          <a:xfrm>
            <a:off x="4649788" y="2201896"/>
            <a:ext cx="4038600" cy="391363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2" name="Titolo 1"/>
          <p:cNvSpPr>
            <a:spLocks noGrp="1"/>
          </p:cNvSpPr>
          <p:nvPr>
            <p:ph type="title"/>
          </p:nvPr>
        </p:nvSpPr>
        <p:spPr>
          <a:xfrm>
            <a:off x="457200" y="155448"/>
            <a:ext cx="8229600" cy="1143000"/>
          </a:xfrm>
        </p:spPr>
        <p:txBody>
          <a:bodyPr/>
          <a:lstStyle>
            <a:lvl1pPr>
              <a:defRPr/>
            </a:lvl1pPr>
          </a:lstStyle>
          <a:p>
            <a:r>
              <a:rPr lang="it-IT" smtClean="0"/>
              <a:t>Fare clic per modificare lo stile del titolo</a:t>
            </a:r>
            <a:endParaRPr lang="en-US"/>
          </a:p>
        </p:txBody>
      </p:sp>
      <p:sp>
        <p:nvSpPr>
          <p:cNvPr id="12" name="Segnaposto tes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9" name="Segnaposto numero diapositiva 8"/>
          <p:cNvSpPr>
            <a:spLocks noGrp="1"/>
          </p:cNvSpPr>
          <p:nvPr>
            <p:ph type="sldNum" sz="quarter" idx="10"/>
          </p:nvPr>
        </p:nvSpPr>
        <p:spPr/>
        <p:txBody>
          <a:bodyPr/>
          <a:lstStyle>
            <a:lvl1pPr>
              <a:defRPr/>
            </a:lvl1pPr>
          </a:lstStyle>
          <a:p>
            <a:pPr>
              <a:defRPr/>
            </a:pPr>
            <a:fld id="{E167FCB3-E814-47F5-AEF3-C1D1FFDBF6A7}" type="slidenum">
              <a:rPr lang="it-IT"/>
              <a:pPr>
                <a:defRPr/>
              </a:pPr>
              <a:t>‹N›</a:t>
            </a:fld>
            <a:endParaRPr lang="it-IT"/>
          </a:p>
        </p:txBody>
      </p:sp>
      <p:sp>
        <p:nvSpPr>
          <p:cNvPr id="10" name="Segnaposto piè di pagina 7"/>
          <p:cNvSpPr>
            <a:spLocks noGrp="1"/>
          </p:cNvSpPr>
          <p:nvPr>
            <p:ph type="ftr" sz="quarter" idx="11"/>
          </p:nvPr>
        </p:nvSpPr>
        <p:spPr/>
        <p:txBody>
          <a:bodyPr/>
          <a:lstStyle>
            <a:lvl1pPr>
              <a:defRPr/>
            </a:lvl1pPr>
          </a:lstStyle>
          <a:p>
            <a:pPr>
              <a:defRPr/>
            </a:pPr>
            <a:endParaRPr lang="it-IT"/>
          </a:p>
        </p:txBody>
      </p:sp>
      <p:sp>
        <p:nvSpPr>
          <p:cNvPr id="11" name="Segnaposto data 6"/>
          <p:cNvSpPr>
            <a:spLocks noGrp="1"/>
          </p:cNvSpPr>
          <p:nvPr>
            <p:ph type="dt" sz="half" idx="12"/>
          </p:nvPr>
        </p:nvSpPr>
        <p:spPr/>
        <p:txBody>
          <a:bodyPr/>
          <a:lstStyle>
            <a:lvl1pPr>
              <a:defRPr/>
            </a:lvl1pPr>
          </a:lstStyle>
          <a:p>
            <a:pPr>
              <a:defRPr/>
            </a:pPr>
            <a:fld id="{00569630-41BF-409F-ACA5-29C7E2A64188}" type="datetimeFigureOut">
              <a:rPr lang="it-IT"/>
              <a:pPr>
                <a:defRPr/>
              </a:pPr>
              <a:t>16/09/2013</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3"/>
          <p:cNvSpPr>
            <a:spLocks noGrp="1"/>
          </p:cNvSpPr>
          <p:nvPr>
            <p:ph type="dt" sz="half" idx="10"/>
          </p:nvPr>
        </p:nvSpPr>
        <p:spPr/>
        <p:txBody>
          <a:bodyPr/>
          <a:lstStyle>
            <a:lvl1pPr>
              <a:defRPr/>
            </a:lvl1pPr>
          </a:lstStyle>
          <a:p>
            <a:pPr>
              <a:defRPr/>
            </a:pPr>
            <a:fld id="{5A81C869-6989-4EAE-A9B8-F75E73DF5BD1}" type="datetimeFigureOut">
              <a:rPr lang="it-IT"/>
              <a:pPr>
                <a:defRPr/>
              </a:pPr>
              <a:t>16/09/2013</a:t>
            </a:fld>
            <a:endParaRPr lang="it-IT"/>
          </a:p>
        </p:txBody>
      </p:sp>
      <p:sp>
        <p:nvSpPr>
          <p:cNvPr id="4" name="Segnaposto piè di pagina 9"/>
          <p:cNvSpPr>
            <a:spLocks noGrp="1"/>
          </p:cNvSpPr>
          <p:nvPr>
            <p:ph type="ftr" sz="quarter" idx="11"/>
          </p:nvPr>
        </p:nvSpPr>
        <p:spPr/>
        <p:txBody>
          <a:bodyPr/>
          <a:lstStyle>
            <a:lvl1pPr>
              <a:defRPr/>
            </a:lvl1pPr>
          </a:lstStyle>
          <a:p>
            <a:pPr>
              <a:defRPr/>
            </a:pPr>
            <a:endParaRPr lang="it-IT"/>
          </a:p>
        </p:txBody>
      </p:sp>
      <p:sp>
        <p:nvSpPr>
          <p:cNvPr id="5" name="Segnaposto numero diapositiva 21"/>
          <p:cNvSpPr>
            <a:spLocks noGrp="1"/>
          </p:cNvSpPr>
          <p:nvPr>
            <p:ph type="sldNum" sz="quarter" idx="12"/>
          </p:nvPr>
        </p:nvSpPr>
        <p:spPr/>
        <p:txBody>
          <a:bodyPr/>
          <a:lstStyle>
            <a:lvl1pPr>
              <a:defRPr/>
            </a:lvl1pPr>
          </a:lstStyle>
          <a:p>
            <a:pPr>
              <a:defRPr/>
            </a:pPr>
            <a:fld id="{B2471CC4-E445-4BDF-B799-7495EAF1601E}"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23"/>
          <p:cNvSpPr>
            <a:spLocks noGrp="1"/>
          </p:cNvSpPr>
          <p:nvPr>
            <p:ph type="dt" sz="half" idx="10"/>
          </p:nvPr>
        </p:nvSpPr>
        <p:spPr/>
        <p:txBody>
          <a:bodyPr/>
          <a:lstStyle>
            <a:lvl1pPr>
              <a:defRPr/>
            </a:lvl1pPr>
          </a:lstStyle>
          <a:p>
            <a:pPr>
              <a:defRPr/>
            </a:pPr>
            <a:fld id="{541646ED-2592-4171-887B-1337C28E8AAB}" type="datetimeFigureOut">
              <a:rPr lang="it-IT"/>
              <a:pPr>
                <a:defRPr/>
              </a:pPr>
              <a:t>16/09/2013</a:t>
            </a:fld>
            <a:endParaRPr lang="it-IT"/>
          </a:p>
        </p:txBody>
      </p:sp>
      <p:sp>
        <p:nvSpPr>
          <p:cNvPr id="3" name="Segnaposto piè di pagina 9"/>
          <p:cNvSpPr>
            <a:spLocks noGrp="1"/>
          </p:cNvSpPr>
          <p:nvPr>
            <p:ph type="ftr" sz="quarter" idx="11"/>
          </p:nvPr>
        </p:nvSpPr>
        <p:spPr/>
        <p:txBody>
          <a:bodyPr/>
          <a:lstStyle>
            <a:lvl1pPr>
              <a:defRPr/>
            </a:lvl1pPr>
          </a:lstStyle>
          <a:p>
            <a:pPr>
              <a:defRPr/>
            </a:pPr>
            <a:endParaRPr lang="it-IT"/>
          </a:p>
        </p:txBody>
      </p:sp>
      <p:sp>
        <p:nvSpPr>
          <p:cNvPr id="4" name="Segnaposto numero diapositiva 21"/>
          <p:cNvSpPr>
            <a:spLocks noGrp="1"/>
          </p:cNvSpPr>
          <p:nvPr>
            <p:ph type="sldNum" sz="quarter" idx="12"/>
          </p:nvPr>
        </p:nvSpPr>
        <p:spPr/>
        <p:txBody>
          <a:bodyPr/>
          <a:lstStyle>
            <a:lvl1pPr>
              <a:defRPr/>
            </a:lvl1pPr>
          </a:lstStyle>
          <a:p>
            <a:pPr>
              <a:defRPr/>
            </a:pPr>
            <a:fld id="{178421FF-713B-4C37-8E4B-584180FD086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9" name="Segnaposto contenuto 28"/>
          <p:cNvSpPr>
            <a:spLocks noGrp="1"/>
          </p:cNvSpPr>
          <p:nvPr>
            <p:ph sz="quarter" idx="1"/>
          </p:nvPr>
        </p:nvSpPr>
        <p:spPr>
          <a:xfrm>
            <a:off x="457200" y="457200"/>
            <a:ext cx="6248400" cy="5715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3" name="Segnaposto testo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31" name="Titolo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it-IT" smtClean="0"/>
              <a:t>Fare clic per modificare lo stile del titolo</a:t>
            </a:r>
            <a:endParaRPr lang="en-US"/>
          </a:p>
        </p:txBody>
      </p:sp>
      <p:sp>
        <p:nvSpPr>
          <p:cNvPr id="5" name="Segnaposto data 23"/>
          <p:cNvSpPr>
            <a:spLocks noGrp="1"/>
          </p:cNvSpPr>
          <p:nvPr>
            <p:ph type="dt" sz="half" idx="10"/>
          </p:nvPr>
        </p:nvSpPr>
        <p:spPr/>
        <p:txBody>
          <a:bodyPr/>
          <a:lstStyle>
            <a:lvl1pPr>
              <a:defRPr/>
            </a:lvl1pPr>
          </a:lstStyle>
          <a:p>
            <a:pPr>
              <a:defRPr/>
            </a:pPr>
            <a:fld id="{10696724-1030-48D3-AFE4-C89E6C35B6A9}" type="datetimeFigureOut">
              <a:rPr lang="it-IT"/>
              <a:pPr>
                <a:defRPr/>
              </a:pPr>
              <a:t>16/09/2013</a:t>
            </a:fld>
            <a:endParaRPr lang="it-IT"/>
          </a:p>
        </p:txBody>
      </p:sp>
      <p:sp>
        <p:nvSpPr>
          <p:cNvPr id="6" name="Segnaposto piè di pagina 9"/>
          <p:cNvSpPr>
            <a:spLocks noGrp="1"/>
          </p:cNvSpPr>
          <p:nvPr>
            <p:ph type="ftr" sz="quarter" idx="11"/>
          </p:nvPr>
        </p:nvSpPr>
        <p:spPr/>
        <p:txBody>
          <a:bodyPr/>
          <a:lstStyle>
            <a:lvl1pPr>
              <a:defRPr/>
            </a:lvl1pPr>
          </a:lstStyle>
          <a:p>
            <a:pPr>
              <a:defRPr/>
            </a:pPr>
            <a:endParaRPr lang="it-IT"/>
          </a:p>
        </p:txBody>
      </p:sp>
      <p:sp>
        <p:nvSpPr>
          <p:cNvPr id="7" name="Segnaposto numero diapositiva 21"/>
          <p:cNvSpPr>
            <a:spLocks noGrp="1"/>
          </p:cNvSpPr>
          <p:nvPr>
            <p:ph type="sldNum" sz="quarter" idx="12"/>
          </p:nvPr>
        </p:nvSpPr>
        <p:spPr/>
        <p:txBody>
          <a:bodyPr/>
          <a:lstStyle>
            <a:lvl1pPr>
              <a:defRPr/>
            </a:lvl1pPr>
          </a:lstStyle>
          <a:p>
            <a:pPr>
              <a:defRPr/>
            </a:pPr>
            <a:fld id="{DF21B827-E1B5-4B86-922D-CAC0B91CB19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it-IT" smtClean="0"/>
              <a:t>Fare clic per modificare lo stile del titolo</a:t>
            </a:r>
            <a:endParaRPr lang="en-US"/>
          </a:p>
        </p:txBody>
      </p:sp>
      <p:sp>
        <p:nvSpPr>
          <p:cNvPr id="3" name="Segnaposto immagin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it-IT" noProof="0" smtClean="0"/>
              <a:t>Fare clic sull'icona per inserire un'immagine</a:t>
            </a:r>
            <a:endParaRPr lang="en-US" noProof="0"/>
          </a:p>
        </p:txBody>
      </p:sp>
      <p:sp>
        <p:nvSpPr>
          <p:cNvPr id="4" name="Segnaposto testo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5" name="Segnaposto data 23"/>
          <p:cNvSpPr>
            <a:spLocks noGrp="1"/>
          </p:cNvSpPr>
          <p:nvPr>
            <p:ph type="dt" sz="half" idx="10"/>
          </p:nvPr>
        </p:nvSpPr>
        <p:spPr/>
        <p:txBody>
          <a:bodyPr/>
          <a:lstStyle>
            <a:lvl1pPr>
              <a:defRPr/>
            </a:lvl1pPr>
          </a:lstStyle>
          <a:p>
            <a:pPr>
              <a:defRPr/>
            </a:pPr>
            <a:fld id="{E588BCCA-4EC1-46C7-9037-A72D46314E12}" type="datetimeFigureOut">
              <a:rPr lang="it-IT"/>
              <a:pPr>
                <a:defRPr/>
              </a:pPr>
              <a:t>16/09/2013</a:t>
            </a:fld>
            <a:endParaRPr lang="it-IT"/>
          </a:p>
        </p:txBody>
      </p:sp>
      <p:sp>
        <p:nvSpPr>
          <p:cNvPr id="6" name="Segnaposto piè di pagina 9"/>
          <p:cNvSpPr>
            <a:spLocks noGrp="1"/>
          </p:cNvSpPr>
          <p:nvPr>
            <p:ph type="ftr" sz="quarter" idx="11"/>
          </p:nvPr>
        </p:nvSpPr>
        <p:spPr/>
        <p:txBody>
          <a:bodyPr/>
          <a:lstStyle>
            <a:lvl1pPr>
              <a:defRPr/>
            </a:lvl1pPr>
          </a:lstStyle>
          <a:p>
            <a:pPr>
              <a:defRPr/>
            </a:pPr>
            <a:endParaRPr lang="it-IT"/>
          </a:p>
        </p:txBody>
      </p:sp>
      <p:sp>
        <p:nvSpPr>
          <p:cNvPr id="7" name="Segnaposto numero diapositiva 21"/>
          <p:cNvSpPr>
            <a:spLocks noGrp="1"/>
          </p:cNvSpPr>
          <p:nvPr>
            <p:ph type="sldNum" sz="quarter" idx="12"/>
          </p:nvPr>
        </p:nvSpPr>
        <p:spPr/>
        <p:txBody>
          <a:bodyPr/>
          <a:lstStyle>
            <a:lvl1pPr>
              <a:defRPr/>
            </a:lvl1pPr>
          </a:lstStyle>
          <a:p>
            <a:pPr>
              <a:defRPr/>
            </a:pPr>
            <a:fld id="{9D4F8902-C280-4DD2-AD9A-46FB5B51B1E0}"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Segnaposto testo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24" name="Segnaposto data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E873733D-FC79-4E5E-8235-719599253C7A}" type="datetimeFigureOut">
              <a:rPr lang="it-IT"/>
              <a:pPr>
                <a:defRPr/>
              </a:pPr>
              <a:t>16/09/2013</a:t>
            </a:fld>
            <a:endParaRPr lang="it-IT"/>
          </a:p>
        </p:txBody>
      </p:sp>
      <p:sp>
        <p:nvSpPr>
          <p:cNvPr id="10" name="Segnaposto piè di pagina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it-IT"/>
          </a:p>
        </p:txBody>
      </p:sp>
      <p:sp>
        <p:nvSpPr>
          <p:cNvPr id="22" name="Segnaposto numero diapositiva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fontAlgn="auto" latinLnBrk="0" hangingPunct="1">
              <a:spcBef>
                <a:spcPts val="0"/>
              </a:spcBef>
              <a:spcAft>
                <a:spcPts val="0"/>
              </a:spcAft>
              <a:defRPr kumimoji="0" sz="1600" baseline="0">
                <a:solidFill>
                  <a:schemeClr val="tx2"/>
                </a:solidFill>
                <a:latin typeface="+mn-lt"/>
                <a:cs typeface="+mn-cs"/>
              </a:defRPr>
            </a:lvl1pPr>
          </a:lstStyle>
          <a:p>
            <a:pPr>
              <a:defRPr/>
            </a:pPr>
            <a:fld id="{A1432EAA-F16B-420C-A9CF-57AABAA7AA26}" type="slidenum">
              <a:rPr lang="it-IT"/>
              <a:pPr>
                <a:defRPr/>
              </a:pPr>
              <a:t>‹N›</a:t>
            </a:fld>
            <a:endParaRPr lang="it-IT"/>
          </a:p>
        </p:txBody>
      </p:sp>
      <p:sp>
        <p:nvSpPr>
          <p:cNvPr id="5" name="Segnaposto tito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it-IT" smtClean="0"/>
              <a:t>Fare clic per modificare lo stile del titolo</a:t>
            </a:r>
            <a:endParaRPr lang="en-US"/>
          </a:p>
        </p:txBody>
      </p:sp>
    </p:spTree>
  </p:cSld>
  <p:clrMap bg1="dk1" tx1="lt1" bg2="dk2" tx2="lt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74" r:id="rId5"/>
    <p:sldLayoutId id="2147483669" r:id="rId6"/>
    <p:sldLayoutId id="2147483668" r:id="rId7"/>
    <p:sldLayoutId id="2147483667" r:id="rId8"/>
    <p:sldLayoutId id="2147483666" r:id="rId9"/>
    <p:sldLayoutId id="2147483665" r:id="rId10"/>
    <p:sldLayoutId id="2147483664"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alibri" pitchFamily="34" charset="0"/>
        </a:defRPr>
      </a:lvl2pPr>
      <a:lvl3pPr algn="l" rtl="0" eaLnBrk="0" fontAlgn="base" hangingPunct="0">
        <a:spcBef>
          <a:spcPct val="0"/>
        </a:spcBef>
        <a:spcAft>
          <a:spcPct val="0"/>
        </a:spcAft>
        <a:defRPr sz="4200">
          <a:solidFill>
            <a:srgbClr val="F9F9F9"/>
          </a:solidFill>
          <a:latin typeface="Calibri" pitchFamily="34" charset="0"/>
        </a:defRPr>
      </a:lvl3pPr>
      <a:lvl4pPr algn="l" rtl="0" eaLnBrk="0" fontAlgn="base" hangingPunct="0">
        <a:spcBef>
          <a:spcPct val="0"/>
        </a:spcBef>
        <a:spcAft>
          <a:spcPct val="0"/>
        </a:spcAft>
        <a:defRPr sz="4200">
          <a:solidFill>
            <a:srgbClr val="F9F9F9"/>
          </a:solidFill>
          <a:latin typeface="Calibri" pitchFamily="34" charset="0"/>
        </a:defRPr>
      </a:lvl4pPr>
      <a:lvl5pPr algn="l" rtl="0" eaLnBrk="0" fontAlgn="base" hangingPunct="0">
        <a:spcBef>
          <a:spcPct val="0"/>
        </a:spcBef>
        <a:spcAft>
          <a:spcPct val="0"/>
        </a:spcAft>
        <a:defRPr sz="4200">
          <a:solidFill>
            <a:srgbClr val="F9F9F9"/>
          </a:solidFill>
          <a:latin typeface="Calibri" pitchFamily="34" charset="0"/>
        </a:defRPr>
      </a:lvl5pPr>
      <a:lvl6pPr marL="457200" algn="l" rtl="0" fontAlgn="base">
        <a:spcBef>
          <a:spcPct val="0"/>
        </a:spcBef>
        <a:spcAft>
          <a:spcPct val="0"/>
        </a:spcAft>
        <a:defRPr sz="4200">
          <a:solidFill>
            <a:srgbClr val="F9F9F9"/>
          </a:solidFill>
          <a:latin typeface="Calibri" pitchFamily="34" charset="0"/>
        </a:defRPr>
      </a:lvl6pPr>
      <a:lvl7pPr marL="914400" algn="l" rtl="0" fontAlgn="base">
        <a:spcBef>
          <a:spcPct val="0"/>
        </a:spcBef>
        <a:spcAft>
          <a:spcPct val="0"/>
        </a:spcAft>
        <a:defRPr sz="4200">
          <a:solidFill>
            <a:srgbClr val="F9F9F9"/>
          </a:solidFill>
          <a:latin typeface="Calibri" pitchFamily="34" charset="0"/>
        </a:defRPr>
      </a:lvl7pPr>
      <a:lvl8pPr marL="1371600" algn="l" rtl="0" fontAlgn="base">
        <a:spcBef>
          <a:spcPct val="0"/>
        </a:spcBef>
        <a:spcAft>
          <a:spcPct val="0"/>
        </a:spcAft>
        <a:defRPr sz="4200">
          <a:solidFill>
            <a:srgbClr val="F9F9F9"/>
          </a:solidFill>
          <a:latin typeface="Calibri" pitchFamily="34" charset="0"/>
        </a:defRPr>
      </a:lvl8pPr>
      <a:lvl9pPr marL="1828800" algn="l" rtl="0" fontAlgn="base">
        <a:spcBef>
          <a:spcPct val="0"/>
        </a:spcBef>
        <a:spcAft>
          <a:spcPct val="0"/>
        </a:spcAft>
        <a:defRPr sz="4200">
          <a:solidFill>
            <a:srgbClr val="F9F9F9"/>
          </a:solidFill>
          <a:latin typeface="Calibri" pitchFamily="34"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C9004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A7003F"/>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C9004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C9004D"/>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457200" y="3700463"/>
            <a:ext cx="8305800" cy="1143000"/>
          </a:xfrm>
        </p:spPr>
        <p:txBody>
          <a:bodyPr/>
          <a:lstStyle/>
          <a:p>
            <a:pPr eaLnBrk="1" hangingPunct="1">
              <a:defRPr/>
            </a:pPr>
            <a:r>
              <a:rPr lang="it-IT" smtClean="0">
                <a:solidFill>
                  <a:srgbClr val="E90062"/>
                </a:solidFill>
              </a:rPr>
              <a:t>DI  ROSSANA GABRIELI</a:t>
            </a:r>
          </a:p>
          <a:p>
            <a:pPr eaLnBrk="1" hangingPunct="1">
              <a:defRPr/>
            </a:pPr>
            <a:endParaRPr lang="it-IT" smtClean="0">
              <a:solidFill>
                <a:srgbClr val="E90062"/>
              </a:solidFill>
            </a:endParaRPr>
          </a:p>
          <a:p>
            <a:pPr eaLnBrk="1" hangingPunct="1">
              <a:defRPr/>
            </a:pPr>
            <a:r>
              <a:rPr lang="it-IT" smtClean="0">
                <a:solidFill>
                  <a:srgbClr val="E90062"/>
                </a:solidFill>
              </a:rPr>
              <a:t>JESI, 10 GIUGNO 2013</a:t>
            </a:r>
          </a:p>
        </p:txBody>
      </p:sp>
      <p:sp>
        <p:nvSpPr>
          <p:cNvPr id="2" name="Titolo 1"/>
          <p:cNvSpPr>
            <a:spLocks noGrp="1"/>
          </p:cNvSpPr>
          <p:nvPr>
            <p:ph type="ctrTitle"/>
          </p:nvPr>
        </p:nvSpPr>
        <p:spPr/>
        <p:txBody>
          <a:bodyPr/>
          <a:lstStyle/>
          <a:p>
            <a:pPr eaLnBrk="1" fontAlgn="auto" hangingPunct="1">
              <a:spcAft>
                <a:spcPts val="0"/>
              </a:spcAft>
              <a:defRPr/>
            </a:pPr>
            <a:r>
              <a:rPr lang="it-IT" smtClean="0">
                <a:solidFill>
                  <a:schemeClr val="accent1">
                    <a:lumMod val="75000"/>
                  </a:schemeClr>
                </a:solidFill>
              </a:rPr>
              <a:t>I BISOGNI EDUCATIVI SPECIALI</a:t>
            </a:r>
            <a:endParaRPr lang="it-IT">
              <a:solidFill>
                <a:schemeClr val="accent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egnaposto contenuto 1"/>
          <p:cNvSpPr>
            <a:spLocks noGrp="1"/>
          </p:cNvSpPr>
          <p:nvPr>
            <p:ph idx="1"/>
          </p:nvPr>
        </p:nvSpPr>
        <p:spPr/>
        <p:txBody>
          <a:bodyPr/>
          <a:lstStyle/>
          <a:p>
            <a:pPr eaLnBrk="1" hangingPunct="1"/>
            <a:r>
              <a:rPr lang="it-IT" smtClean="0"/>
              <a:t>· i GLH a livello di singola scuola, eventualmente affiancati da Gruppi di lavoro per l’Inclusione; i GLH di rete o distrettuali,</a:t>
            </a:r>
          </a:p>
          <a:p>
            <a:pPr eaLnBrk="1" hangingPunct="1"/>
            <a:r>
              <a:rPr lang="it-IT" smtClean="0"/>
              <a:t>· i Centri Territoriali per l’Inclusione (CTI) a livello di distretto sociosanitario e</a:t>
            </a:r>
          </a:p>
          <a:p>
            <a:pPr eaLnBrk="1" hangingPunct="1"/>
            <a:r>
              <a:rPr lang="it-IT" smtClean="0"/>
              <a:t>· almeno un CTS a livello provinciale.</a:t>
            </a:r>
          </a:p>
          <a:p>
            <a:pPr eaLnBrk="1" hangingPunct="1"/>
            <a:endParaRPr lang="it-IT" smtClean="0"/>
          </a:p>
        </p:txBody>
      </p:sp>
      <p:sp>
        <p:nvSpPr>
          <p:cNvPr id="3" name="Titolo 2"/>
          <p:cNvSpPr>
            <a:spLocks noGrp="1"/>
          </p:cNvSpPr>
          <p:nvPr>
            <p:ph type="title"/>
          </p:nvPr>
        </p:nvSpPr>
        <p:spPr/>
        <p:txBody>
          <a:bodyPr>
            <a:normAutofit fontScale="90000"/>
          </a:bodyPr>
          <a:lstStyle/>
          <a:p>
            <a:pPr eaLnBrk="1" fontAlgn="auto" hangingPunct="1">
              <a:spcAft>
                <a:spcPts val="0"/>
              </a:spcAft>
              <a:defRPr/>
            </a:pPr>
            <a:r>
              <a:rPr lang="it-IT" smtClean="0"/>
              <a:t/>
            </a:r>
            <a:br>
              <a:rPr lang="it-IT" smtClean="0"/>
            </a:br>
            <a:r>
              <a:rPr lang="it-IT" smtClean="0"/>
              <a:t/>
            </a:r>
            <a:br>
              <a:rPr lang="it-IT" smtClean="0"/>
            </a:br>
            <a:r>
              <a:rPr lang="it-IT" smtClean="0"/>
              <a:t/>
            </a:r>
            <a:br>
              <a:rPr lang="it-IT" smtClean="0"/>
            </a:br>
            <a:r>
              <a:rPr lang="it-IT"/>
              <a:t/>
            </a:r>
            <a:br>
              <a:rPr lang="it-IT"/>
            </a:br>
            <a:r>
              <a:rPr lang="it-IT" smtClean="0"/>
              <a:t/>
            </a:r>
            <a:br>
              <a:rPr lang="it-IT" smtClean="0"/>
            </a:br>
            <a:r>
              <a:rPr lang="it-IT"/>
              <a:t/>
            </a:r>
            <a:br>
              <a:rPr lang="it-IT"/>
            </a:br>
            <a:r>
              <a:rPr lang="it-IT">
                <a:solidFill>
                  <a:schemeClr val="accent1"/>
                </a:solidFill>
              </a:rPr>
              <a:t>L’ORGANIZZAZIONE TERRITORIALE PER </a:t>
            </a:r>
            <a:r>
              <a:rPr lang="it-IT" smtClean="0">
                <a:solidFill>
                  <a:schemeClr val="accent1"/>
                </a:solidFill>
              </a:rPr>
              <a:t>L’INCLUSIONE PREVEDE:</a:t>
            </a:r>
            <a:endParaRPr lang="it-IT">
              <a:solidFill>
                <a:schemeClr val="accent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egnaposto contenuto 1"/>
          <p:cNvSpPr>
            <a:spLocks noGrp="1"/>
          </p:cNvSpPr>
          <p:nvPr>
            <p:ph idx="1"/>
          </p:nvPr>
        </p:nvSpPr>
        <p:spPr/>
        <p:txBody>
          <a:bodyPr/>
          <a:lstStyle/>
          <a:p>
            <a:pPr eaLnBrk="1" hangingPunct="1"/>
            <a:r>
              <a:rPr lang="it-IT" smtClean="0"/>
              <a:t>«Possono pertanto fare capo ai CTS équipe di docenti specializzati - sia curricolari sia per il sostegno – che offrono alle scuole, in ambito provinciale, supporto e consulenza specifica sulla didattica dell’inclusione. La presenza di docenti curricolari nell’equipe, così come nei GLH di istituto e di rete costituisce un elemento importante nell’ottica di una vera inclusione scolastica».</a:t>
            </a:r>
          </a:p>
          <a:p>
            <a:pPr eaLnBrk="1" hangingPunct="1"/>
            <a:endParaRPr lang="it-IT" smtClean="0"/>
          </a:p>
        </p:txBody>
      </p:sp>
      <p:sp>
        <p:nvSpPr>
          <p:cNvPr id="3" name="Titolo 2"/>
          <p:cNvSpPr>
            <a:spLocks noGrp="1"/>
          </p:cNvSpPr>
          <p:nvPr>
            <p:ph type="title"/>
          </p:nvPr>
        </p:nvSpPr>
        <p:spPr/>
        <p:txBody>
          <a:bodyPr>
            <a:normAutofit fontScale="90000"/>
          </a:bodyPr>
          <a:lstStyle/>
          <a:p>
            <a:pPr eaLnBrk="1" fontAlgn="auto" hangingPunct="1">
              <a:spcAft>
                <a:spcPts val="0"/>
              </a:spcAft>
              <a:defRPr/>
            </a:pPr>
            <a:r>
              <a:rPr lang="it-IT" smtClean="0">
                <a:solidFill>
                  <a:schemeClr val="accent1"/>
                </a:solidFill>
              </a:rPr>
              <a:t>L’EQUIPE DI DOCENTI SPECIALIZZATI (CURRICOLARI E DI SOSTEGNO)</a:t>
            </a:r>
            <a:endParaRPr lang="it-IT">
              <a:solidFill>
                <a:schemeClr val="accent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egnaposto contenuto 1"/>
          <p:cNvSpPr>
            <a:spLocks noGrp="1"/>
          </p:cNvSpPr>
          <p:nvPr>
            <p:ph idx="1"/>
          </p:nvPr>
        </p:nvSpPr>
        <p:spPr/>
        <p:txBody>
          <a:bodyPr/>
          <a:lstStyle/>
          <a:p>
            <a:pPr eaLnBrk="1" hangingPunct="1"/>
            <a:r>
              <a:rPr lang="it-IT" smtClean="0"/>
              <a:t>Informazione e formazione</a:t>
            </a:r>
          </a:p>
          <a:p>
            <a:pPr eaLnBrk="1" hangingPunct="1"/>
            <a:r>
              <a:rPr lang="it-IT" smtClean="0"/>
              <a:t>Consulenza (La consulenza offerta dai Centri non riguarda solo l’individuazione dell’ausilio più appropriato per l’alunno, ma anche le modalità didattiche da attuare per inserire il percorso di apprendimento dello studente che utilizza le tecnologie per l’integrazione nel più ampio ambito delle attività di classe e le modalità di collaborazione con la famiglia per facilitare le attività di studio a casa).</a:t>
            </a:r>
          </a:p>
          <a:p>
            <a:pPr eaLnBrk="1" hangingPunct="1"/>
            <a:endParaRPr lang="it-IT" smtClean="0"/>
          </a:p>
        </p:txBody>
      </p:sp>
      <p:sp>
        <p:nvSpPr>
          <p:cNvPr id="3" name="Titolo 2"/>
          <p:cNvSpPr>
            <a:spLocks noGrp="1"/>
          </p:cNvSpPr>
          <p:nvPr>
            <p:ph type="title"/>
          </p:nvPr>
        </p:nvSpPr>
        <p:spPr/>
        <p:txBody>
          <a:bodyPr>
            <a:normAutofit fontScale="90000"/>
          </a:bodyPr>
          <a:lstStyle/>
          <a:p>
            <a:pPr algn="ctr" eaLnBrk="1" fontAlgn="auto" hangingPunct="1">
              <a:spcAft>
                <a:spcPts val="0"/>
              </a:spcAft>
              <a:defRPr/>
            </a:pPr>
            <a:r>
              <a:rPr lang="it-IT" smtClean="0">
                <a:solidFill>
                  <a:schemeClr val="accent1"/>
                </a:solidFill>
              </a:rPr>
              <a:t>FUNZIONI DEI CENTRI TERRITORIALI DI SUPPORTO</a:t>
            </a:r>
            <a:endParaRPr lang="it-IT">
              <a:solidFill>
                <a:schemeClr val="accent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20000"/>
          </a:bodyPr>
          <a:lstStyle/>
          <a:p>
            <a:pPr marL="274320" indent="-274320" eaLnBrk="1" fontAlgn="auto" hangingPunct="1">
              <a:spcAft>
                <a:spcPts val="0"/>
              </a:spcAft>
              <a:buFont typeface="Wingdings 2"/>
              <a:buChar char=""/>
              <a:defRPr/>
            </a:pPr>
            <a:r>
              <a:rPr lang="it-IT" dirty="0"/>
              <a:t>Gestione degli ausili e comodato </a:t>
            </a:r>
            <a:r>
              <a:rPr lang="it-IT" dirty="0" smtClean="0"/>
              <a:t>d’uso (dietro presentazione di un progetto da parte delle scuole)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Buone pratiche e attività di ricerca e </a:t>
            </a:r>
            <a:r>
              <a:rPr lang="it-IT" dirty="0" smtClean="0"/>
              <a:t>sperimentazione </a:t>
            </a: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Promozione di intese territoriali per </a:t>
            </a:r>
            <a:r>
              <a:rPr lang="it-IT" dirty="0" smtClean="0"/>
              <a:t>l’inclusione</a:t>
            </a:r>
          </a:p>
          <a:p>
            <a:pPr marL="0" indent="0" eaLnBrk="1" fontAlgn="auto" hangingPunct="1">
              <a:spcAft>
                <a:spcPts val="0"/>
              </a:spcAft>
              <a:buFont typeface="Wingdings 2"/>
              <a:buNone/>
              <a:defRPr/>
            </a:pPr>
            <a:endParaRPr lang="it-IT" dirty="0" smtClean="0"/>
          </a:p>
          <a:p>
            <a:pPr marL="274320" indent="-274320" eaLnBrk="1" fontAlgn="auto" hangingPunct="1">
              <a:spcAft>
                <a:spcPts val="0"/>
              </a:spcAft>
              <a:buFont typeface="Wingdings 2"/>
              <a:buChar char=""/>
              <a:defRPr/>
            </a:pPr>
            <a:r>
              <a:rPr lang="it-IT" dirty="0"/>
              <a:t>Viene predisposto un portale come ambiente di </a:t>
            </a:r>
            <a:r>
              <a:rPr lang="it-IT" dirty="0" smtClean="0"/>
              <a:t>apprendimento–insegnamento </a:t>
            </a:r>
            <a:r>
              <a:rPr lang="it-IT" dirty="0"/>
              <a:t>e scambio di informazioni </a:t>
            </a:r>
            <a:r>
              <a:rPr lang="it-IT" dirty="0" smtClean="0"/>
              <a:t>e consulenza. All’interno </a:t>
            </a:r>
            <a:r>
              <a:rPr lang="it-IT" dirty="0"/>
              <a:t>del portale sono ricompresi i siti </a:t>
            </a:r>
            <a:r>
              <a:rPr lang="it-IT" dirty="0" err="1"/>
              <a:t>Handytecno</a:t>
            </a:r>
            <a:r>
              <a:rPr lang="it-IT" dirty="0"/>
              <a:t> ed </a:t>
            </a:r>
            <a:r>
              <a:rPr lang="it-IT" dirty="0" err="1"/>
              <a:t>Essediquadro</a:t>
            </a:r>
            <a:r>
              <a:rPr lang="it-IT" dirty="0"/>
              <a:t>, rispettivamente dedicati agli </a:t>
            </a:r>
            <a:r>
              <a:rPr lang="it-IT" dirty="0" smtClean="0"/>
              <a:t>ausili ed </a:t>
            </a:r>
            <a:r>
              <a:rPr lang="it-IT" dirty="0"/>
              <a:t>al servizio di documentazione dei software didattici.</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25000" lnSpcReduction="20000"/>
          </a:bodyPr>
          <a:lstStyle/>
          <a:p>
            <a:pPr marL="274320" indent="-274320" eaLnBrk="1" fontAlgn="auto" hangingPunct="1">
              <a:spcAft>
                <a:spcPts val="0"/>
              </a:spcAft>
              <a:buFont typeface="Wingdings 2"/>
              <a:buChar char=""/>
              <a:defRPr/>
            </a:pPr>
            <a:r>
              <a:rPr lang="it-IT" sz="8000" dirty="0"/>
              <a:t>La Direttiva estende pertanto a tutti gli studenti in difficoltà il diritto alla </a:t>
            </a:r>
            <a:r>
              <a:rPr lang="it-IT" sz="8000" dirty="0" smtClean="0"/>
              <a:t>personalizzazione dell’apprendimento</a:t>
            </a:r>
            <a:r>
              <a:rPr lang="it-IT" sz="8000" dirty="0"/>
              <a:t>, richiamandosi espressamente ai principi enunciati dalla Legge 53/2003</a:t>
            </a:r>
            <a:r>
              <a:rPr lang="it-IT" sz="8000" dirty="0" smtClean="0"/>
              <a:t>.</a:t>
            </a:r>
          </a:p>
          <a:p>
            <a:pPr marL="274320" indent="-274320" eaLnBrk="1" fontAlgn="auto" hangingPunct="1">
              <a:spcAft>
                <a:spcPts val="0"/>
              </a:spcAft>
              <a:buFont typeface="Wingdings 2"/>
              <a:buChar char=""/>
              <a:defRPr/>
            </a:pPr>
            <a:endParaRPr lang="it-IT" sz="8000" dirty="0"/>
          </a:p>
          <a:p>
            <a:pPr marL="274320" indent="-274320" eaLnBrk="1" fontAlgn="auto" hangingPunct="1">
              <a:spcAft>
                <a:spcPts val="0"/>
              </a:spcAft>
              <a:buFont typeface="Wingdings 2"/>
              <a:buChar char=""/>
              <a:defRPr/>
            </a:pPr>
            <a:r>
              <a:rPr lang="it-IT" sz="8000" dirty="0"/>
              <a:t>Fermo restando l'obbligo di presentazione delle certificazioni per l'esercizio dei </a:t>
            </a:r>
            <a:r>
              <a:rPr lang="it-IT" sz="8000" dirty="0" smtClean="0"/>
              <a:t>diritti conseguenti </a:t>
            </a:r>
            <a:r>
              <a:rPr lang="it-IT" sz="8000" dirty="0"/>
              <a:t>alle situazioni di disabilità e di DSA, è compito doveroso dei Consigli di classe o </a:t>
            </a:r>
            <a:r>
              <a:rPr lang="it-IT" sz="8000" dirty="0" smtClean="0"/>
              <a:t>dei teams </a:t>
            </a:r>
            <a:r>
              <a:rPr lang="it-IT" sz="8000" dirty="0"/>
              <a:t>dei docenti nelle scuole primarie indicare in quali altri casi sia opportuna e </a:t>
            </a:r>
            <a:r>
              <a:rPr lang="it-IT" sz="8000" dirty="0" smtClean="0"/>
              <a:t>necessaria l'adozione </a:t>
            </a:r>
            <a:r>
              <a:rPr lang="it-IT" sz="8000" dirty="0"/>
              <a:t>di una personalizzazione della didattica ed eventualmente di misure compensative </a:t>
            </a:r>
            <a:r>
              <a:rPr lang="it-IT" sz="8000" dirty="0" smtClean="0"/>
              <a:t>o dispensative</a:t>
            </a:r>
            <a:r>
              <a:rPr lang="it-IT" sz="8000" dirty="0"/>
              <a:t>, nella prospettiva di una presa in carico globale ed inclusiva di tutti gli alunni</a:t>
            </a:r>
            <a:r>
              <a:rPr lang="it-IT" sz="8000" dirty="0" smtClean="0"/>
              <a:t>. Strumento </a:t>
            </a:r>
            <a:r>
              <a:rPr lang="it-IT" sz="8000" dirty="0"/>
              <a:t>privilegiato è il percorso individualizzato e personalizzato, redatto in un </a:t>
            </a:r>
            <a:r>
              <a:rPr lang="it-IT" sz="8000" dirty="0" smtClean="0"/>
              <a:t>Piano Didattico </a:t>
            </a:r>
            <a:r>
              <a:rPr lang="it-IT" sz="8000" dirty="0"/>
              <a:t>Personalizzato (PDP), che ha lo scopo di definire, monitorare e documentare – </a:t>
            </a:r>
            <a:r>
              <a:rPr lang="it-IT" sz="8000" dirty="0" smtClean="0"/>
              <a:t>secondo un’elaborazione </a:t>
            </a:r>
            <a:r>
              <a:rPr lang="it-IT" sz="8000" dirty="0"/>
              <a:t>collegiale, corresponsabile e partecipata - le strategie di intervento più idonee e </a:t>
            </a:r>
            <a:r>
              <a:rPr lang="it-IT" sz="8000" dirty="0" smtClean="0"/>
              <a:t>i criteri </a:t>
            </a:r>
            <a:r>
              <a:rPr lang="it-IT" sz="8000" dirty="0"/>
              <a:t>di valutazione degli apprendimenti.</a:t>
            </a:r>
          </a:p>
          <a:p>
            <a:pPr marL="0" indent="0" eaLnBrk="1" fontAlgn="auto" hangingPunct="1">
              <a:spcAft>
                <a:spcPts val="0"/>
              </a:spcAft>
              <a:buFont typeface="Wingdings 2"/>
              <a:buNone/>
              <a:defRPr/>
            </a:pPr>
            <a:endParaRPr lang="it-IT" sz="6400" dirty="0"/>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1"/>
                </a:solidFill>
              </a:rPr>
              <a:t>C.M. 8/2013</a:t>
            </a:r>
            <a:endParaRPr lang="it-IT">
              <a:solidFill>
                <a:schemeClr val="accent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it-IT" dirty="0" smtClean="0"/>
              <a:t>«In </a:t>
            </a:r>
            <a:r>
              <a:rPr lang="it-IT" dirty="0"/>
              <a:t>questa nuova e più ampia ottica, il Piano Didattico Personalizzato non può più essere </a:t>
            </a:r>
            <a:r>
              <a:rPr lang="it-IT" dirty="0" smtClean="0"/>
              <a:t>inteso come </a:t>
            </a:r>
            <a:r>
              <a:rPr lang="it-IT" dirty="0"/>
              <a:t>mera esplicitazione di strumenti compensativi e dispensativi per gli alunni con DSA; esso </a:t>
            </a:r>
            <a:r>
              <a:rPr lang="it-IT" dirty="0" smtClean="0"/>
              <a:t>è bensì </a:t>
            </a:r>
            <a:r>
              <a:rPr lang="it-IT" dirty="0"/>
              <a:t>lo strumento in cui si potranno, ad esempio, includere progettazioni </a:t>
            </a:r>
            <a:r>
              <a:rPr lang="it-IT" dirty="0" smtClean="0"/>
              <a:t>didattico-educative calibrate </a:t>
            </a:r>
            <a:r>
              <a:rPr lang="it-IT" dirty="0"/>
              <a:t>sui livelli minimi attesi per le competenze in uscita (di cui moltissimi alunni con BES</a:t>
            </a:r>
            <a:r>
              <a:rPr lang="it-IT" dirty="0" smtClean="0"/>
              <a:t>, privi </a:t>
            </a:r>
            <a:r>
              <a:rPr lang="it-IT" dirty="0"/>
              <a:t>di qualsivoglia certificazione diagnostica, abbisognano), strumenti programmatici utili </a:t>
            </a:r>
            <a:r>
              <a:rPr lang="it-IT" dirty="0" smtClean="0"/>
              <a:t>in maggior </a:t>
            </a:r>
            <a:r>
              <a:rPr lang="it-IT" dirty="0"/>
              <a:t>misura rispetto a compensazioni o dispense, a carattere squisitamente </a:t>
            </a:r>
            <a:r>
              <a:rPr lang="it-IT" dirty="0" smtClean="0"/>
              <a:t>didattico-strumentale»</a:t>
            </a:r>
            <a:endParaRPr lang="it-I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egnaposto contenuto 1"/>
          <p:cNvSpPr>
            <a:spLocks noGrp="1"/>
          </p:cNvSpPr>
          <p:nvPr>
            <p:ph idx="1"/>
          </p:nvPr>
        </p:nvSpPr>
        <p:spPr/>
        <p:txBody>
          <a:bodyPr/>
          <a:lstStyle/>
          <a:p>
            <a:pPr eaLnBrk="1" hangingPunct="1"/>
            <a:r>
              <a:rPr lang="it-IT" smtClean="0"/>
              <a:t>«È necessario che l’attivazione di un percorso individualizzato e personalizzato per un alunno con Bisogni Educativi Speciali sia deliberata in Consiglio di classe - ovvero, nelle scuole primarie, da tutti i componenti del team docenti - dando luogo al PDP, firmato dal Dirigente scolastico (o da un docente da questi specificamente delegato), dai docenti e dalla famiglia. Nel caso in cui sia necessario trattare dati sensibili per finalità istituzionali, si avrà cura di includere nel PDP apposita autorizzazione da parte della famiglia».</a:t>
            </a:r>
          </a:p>
          <a:p>
            <a:pPr eaLnBrk="1" hangingPunct="1"/>
            <a:endParaRPr lang="it-IT"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egnaposto contenuto 1"/>
          <p:cNvSpPr>
            <a:spLocks noGrp="1"/>
          </p:cNvSpPr>
          <p:nvPr>
            <p:ph idx="1"/>
          </p:nvPr>
        </p:nvSpPr>
        <p:spPr/>
        <p:txBody>
          <a:bodyPr/>
          <a:lstStyle/>
          <a:p>
            <a:pPr eaLnBrk="1" hangingPunct="1"/>
            <a:r>
              <a:rPr lang="it-IT" smtClean="0"/>
              <a:t>«Ove non sia presente certificazione clinica o diagnosi, il Consiglio di classe o il team dei docenti motiveranno opportunamente, verbalizzandole, le decisioni assunte sulla base di considerazioni pedagogiche e didattiche; ciò al fine di evitare contenzioso».</a:t>
            </a:r>
          </a:p>
          <a:p>
            <a:pPr eaLnBrk="1" hangingPunct="1"/>
            <a:endParaRPr lang="it-IT"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844675"/>
            <a:ext cx="8229600" cy="4251325"/>
          </a:xfrm>
        </p:spPr>
        <p:txBody>
          <a:bodyPr>
            <a:normAutofit fontScale="77500" lnSpcReduction="20000"/>
          </a:bodyPr>
          <a:lstStyle/>
          <a:p>
            <a:pPr marL="274320" indent="-274320" eaLnBrk="1" fontAlgn="auto" hangingPunct="1">
              <a:spcAft>
                <a:spcPts val="0"/>
              </a:spcAft>
              <a:buFont typeface="Wingdings 2"/>
              <a:buChar char=""/>
              <a:defRPr/>
            </a:pPr>
            <a:r>
              <a:rPr lang="it-IT" dirty="0"/>
              <a:t>S</a:t>
            </a:r>
            <a:r>
              <a:rPr lang="it-IT" dirty="0" smtClean="0"/>
              <a:t>i </a:t>
            </a:r>
            <a:r>
              <a:rPr lang="it-IT" dirty="0"/>
              <a:t>raccomanda </a:t>
            </a:r>
            <a:r>
              <a:rPr lang="it-IT" dirty="0" smtClean="0"/>
              <a:t> -nelle </a:t>
            </a:r>
            <a:r>
              <a:rPr lang="it-IT" dirty="0"/>
              <a:t>more del rilascio della certificazione da parte di strutture </a:t>
            </a:r>
            <a:r>
              <a:rPr lang="it-IT" dirty="0" smtClean="0"/>
              <a:t>sanitarie pubbliche </a:t>
            </a:r>
            <a:r>
              <a:rPr lang="it-IT" dirty="0"/>
              <a:t>o accreditate – di adottare preventivamente le misure previste dalla Legge 170/2010</a:t>
            </a:r>
            <a:r>
              <a:rPr lang="it-IT" dirty="0" smtClean="0"/>
              <a:t>, qualora </a:t>
            </a:r>
            <a:r>
              <a:rPr lang="it-IT" dirty="0"/>
              <a:t>il Consiglio di classe o il team dei docenti della scuola primaria ravvisino e riscontrino, </a:t>
            </a:r>
            <a:r>
              <a:rPr lang="it-IT" dirty="0" smtClean="0"/>
              <a:t>sulla base </a:t>
            </a:r>
            <a:r>
              <a:rPr lang="it-IT" dirty="0"/>
              <a:t>di considerazioni psicopedagogiche e didattiche, carenze fondatamente riconducibili al </a:t>
            </a:r>
            <a:r>
              <a:rPr lang="it-IT" dirty="0" smtClean="0"/>
              <a:t>disturbo.</a:t>
            </a:r>
            <a:endParaRPr lang="it-IT" dirty="0"/>
          </a:p>
          <a:p>
            <a:pPr marL="274320" indent="-274320" eaLnBrk="1" fontAlgn="auto" hangingPunct="1">
              <a:spcAft>
                <a:spcPts val="0"/>
              </a:spcAft>
              <a:buFont typeface="Wingdings 2"/>
              <a:buChar char=""/>
              <a:defRPr/>
            </a:pPr>
            <a:r>
              <a:rPr lang="it-IT" dirty="0"/>
              <a:t>Pervengono infatti numerose segnalazioni relative ad alunni (già sottoposti ad </a:t>
            </a:r>
            <a:r>
              <a:rPr lang="it-IT" dirty="0" smtClean="0"/>
              <a:t>accertamenti diagnostici </a:t>
            </a:r>
            <a:r>
              <a:rPr lang="it-IT" dirty="0"/>
              <a:t>nei primi mesi di scuola) che, riuscendo soltanto verso la fine dell’anno scolastico </a:t>
            </a:r>
            <a:r>
              <a:rPr lang="it-IT" dirty="0" smtClean="0"/>
              <a:t>ad ottenere </a:t>
            </a:r>
            <a:r>
              <a:rPr lang="it-IT" dirty="0"/>
              <a:t>la certificazione, permangono senza le tutele cui sostanzialmente avrebbero diritto. </a:t>
            </a:r>
            <a:r>
              <a:rPr lang="it-IT" dirty="0" smtClean="0"/>
              <a:t>Si evidenzia </a:t>
            </a:r>
            <a:r>
              <a:rPr lang="it-IT" dirty="0"/>
              <a:t>pertanto la necessità di superare e risolvere le difficoltà legate ai tempi di rilascio </a:t>
            </a:r>
            <a:r>
              <a:rPr lang="it-IT" dirty="0" smtClean="0"/>
              <a:t>delle certificazioni </a:t>
            </a:r>
            <a:r>
              <a:rPr lang="it-IT" dirty="0"/>
              <a:t>(in molti casi superiori ai sei mesi) adottando comunque un piano </a:t>
            </a:r>
            <a:r>
              <a:rPr lang="it-IT" dirty="0" smtClean="0"/>
              <a:t>didattico individualizzato </a:t>
            </a:r>
            <a:r>
              <a:rPr lang="it-IT" dirty="0"/>
              <a:t>e personalizzato nonché tutte le misure che le esigenze educative </a:t>
            </a:r>
            <a:r>
              <a:rPr lang="it-IT" dirty="0" smtClean="0"/>
              <a:t>riscontrate richiedono</a:t>
            </a:r>
            <a:r>
              <a:rPr lang="it-IT" dirty="0"/>
              <a:t>. </a:t>
            </a:r>
          </a:p>
        </p:txBody>
      </p:sp>
      <p:sp>
        <p:nvSpPr>
          <p:cNvPr id="3" name="Titolo 2"/>
          <p:cNvSpPr>
            <a:spLocks noGrp="1"/>
          </p:cNvSpPr>
          <p:nvPr>
            <p:ph type="title"/>
          </p:nvPr>
        </p:nvSpPr>
        <p:spPr>
          <a:xfrm>
            <a:off x="395536" y="260648"/>
            <a:ext cx="8291264" cy="1584176"/>
          </a:xfrm>
        </p:spPr>
        <p:txBody>
          <a:bodyPr>
            <a:normAutofit fontScale="90000"/>
          </a:bodyPr>
          <a:lstStyle/>
          <a:p>
            <a:pPr algn="ctr" eaLnBrk="1" fontAlgn="auto" hangingPunct="1">
              <a:spcAft>
                <a:spcPts val="0"/>
              </a:spcAft>
              <a:defRPr/>
            </a:pPr>
            <a:r>
              <a:rPr lang="it-IT" smtClean="0">
                <a:solidFill>
                  <a:schemeClr val="accent1"/>
                </a:solidFill>
              </a:rPr>
              <a:t/>
            </a:r>
            <a:br>
              <a:rPr lang="it-IT" smtClean="0">
                <a:solidFill>
                  <a:schemeClr val="accent1"/>
                </a:solidFill>
              </a:rPr>
            </a:br>
            <a:r>
              <a:rPr lang="it-IT">
                <a:solidFill>
                  <a:schemeClr val="accent1"/>
                </a:solidFill>
              </a:rPr>
              <a:t/>
            </a:r>
            <a:br>
              <a:rPr lang="it-IT">
                <a:solidFill>
                  <a:schemeClr val="accent1"/>
                </a:solidFill>
              </a:rPr>
            </a:br>
            <a:r>
              <a:rPr lang="it-IT" smtClean="0">
                <a:solidFill>
                  <a:schemeClr val="accent1"/>
                </a:solidFill>
              </a:rPr>
              <a:t/>
            </a:r>
            <a:br>
              <a:rPr lang="it-IT" smtClean="0">
                <a:solidFill>
                  <a:schemeClr val="accent1"/>
                </a:solidFill>
              </a:rPr>
            </a:br>
            <a:r>
              <a:rPr lang="it-IT">
                <a:solidFill>
                  <a:schemeClr val="accent1"/>
                </a:solidFill>
              </a:rPr>
              <a:t/>
            </a:r>
            <a:br>
              <a:rPr lang="it-IT">
                <a:solidFill>
                  <a:schemeClr val="accent1"/>
                </a:solidFill>
              </a:rPr>
            </a:br>
            <a:r>
              <a:rPr lang="it-IT" smtClean="0">
                <a:solidFill>
                  <a:schemeClr val="accent1"/>
                </a:solidFill>
              </a:rPr>
              <a:t/>
            </a:r>
            <a:br>
              <a:rPr lang="it-IT" smtClean="0">
                <a:solidFill>
                  <a:schemeClr val="accent1"/>
                </a:solidFill>
              </a:rPr>
            </a:br>
            <a:r>
              <a:rPr lang="it-IT">
                <a:solidFill>
                  <a:schemeClr val="accent1"/>
                </a:solidFill>
              </a:rPr>
              <a:t/>
            </a:r>
            <a:br>
              <a:rPr lang="it-IT">
                <a:solidFill>
                  <a:schemeClr val="accent1"/>
                </a:solidFill>
              </a:rPr>
            </a:br>
            <a:r>
              <a:rPr lang="it-IT" smtClean="0">
                <a:solidFill>
                  <a:schemeClr val="accent1"/>
                </a:solidFill>
              </a:rPr>
              <a:t>ALUNNI CON  DSA E DISTURBI EVOLUTIVI SPECIFICI</a:t>
            </a:r>
            <a:br>
              <a:rPr lang="it-IT" smtClean="0">
                <a:solidFill>
                  <a:schemeClr val="accent1"/>
                </a:solidFill>
              </a:rPr>
            </a:br>
            <a:endParaRPr lang="it-IT">
              <a:solidFill>
                <a:schemeClr val="accen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egnaposto contenuto 1"/>
          <p:cNvSpPr>
            <a:spLocks noGrp="1"/>
          </p:cNvSpPr>
          <p:nvPr>
            <p:ph idx="1"/>
          </p:nvPr>
        </p:nvSpPr>
        <p:spPr/>
        <p:txBody>
          <a:bodyPr/>
          <a:lstStyle/>
          <a:p>
            <a:pPr eaLnBrk="1" hangingPunct="1"/>
            <a:r>
              <a:rPr lang="it-IT" smtClean="0"/>
              <a:t>Negli anni terminali di ciascun ciclo scolastico, in ragione degli adempimenti connessi agli esami di Stato, le certificazioni dovranno essere presentate entro il termine del 31 marzo, come previsto all’art.1 dell’Accordo sancito in Conferenza Stato-Regioni sulle certificazioni per i DSA (R.A. n. 140 del 25 luglio 2012).</a:t>
            </a:r>
          </a:p>
          <a:p>
            <a:pPr eaLnBrk="1" hangingPunct="1"/>
            <a:endParaRPr lang="it-IT"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egnaposto contenuto 1"/>
          <p:cNvSpPr>
            <a:spLocks noGrp="1"/>
          </p:cNvSpPr>
          <p:nvPr>
            <p:ph idx="1"/>
          </p:nvPr>
        </p:nvSpPr>
        <p:spPr/>
        <p:txBody>
          <a:bodyPr/>
          <a:lstStyle/>
          <a:p>
            <a:pPr eaLnBrk="1" hangingPunct="1"/>
            <a:r>
              <a:rPr lang="it-IT" smtClean="0"/>
              <a:t>LA DIRETTIVA 27/12/12 «STRUMENTI D’INTERVENTO PER ALUNNI CON BISOGNI EDUCATIVI SPECIALI E ORGANIZZAZIONE TERRITORIALE PER L’INCLUSIONE SCOLASTICA»</a:t>
            </a:r>
          </a:p>
          <a:p>
            <a:pPr eaLnBrk="1" hangingPunct="1"/>
            <a:endParaRPr lang="it-IT" smtClean="0"/>
          </a:p>
          <a:p>
            <a:pPr eaLnBrk="1" hangingPunct="1"/>
            <a:r>
              <a:rPr lang="it-IT" smtClean="0"/>
              <a:t>LA CIRCOLARE MINISTERIALE N.8 DEL 6/3/2013</a:t>
            </a:r>
          </a:p>
          <a:p>
            <a:pPr eaLnBrk="1" hangingPunct="1"/>
            <a:endParaRPr lang="it-IT" smtClean="0"/>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1">
                    <a:lumMod val="75000"/>
                  </a:schemeClr>
                </a:solidFill>
              </a:rPr>
              <a:t>              LE NOVITA’ NORMATIVE </a:t>
            </a:r>
            <a:endParaRPr lang="it-IT">
              <a:solidFill>
                <a:schemeClr val="accent1">
                  <a:lumMod val="75000"/>
                </a:schemeClr>
              </a:solidFill>
            </a:endParaRPr>
          </a:p>
        </p:txBody>
      </p:sp>
      <p:pic>
        <p:nvPicPr>
          <p:cNvPr id="15363" name="Picture 2"/>
          <p:cNvPicPr>
            <a:picLocks noChangeAspect="1" noChangeArrowheads="1"/>
          </p:cNvPicPr>
          <p:nvPr/>
        </p:nvPicPr>
        <p:blipFill>
          <a:blip r:embed="rId2" cstate="print"/>
          <a:srcRect/>
          <a:stretch>
            <a:fillRect/>
          </a:stretch>
        </p:blipFill>
        <p:spPr bwMode="auto">
          <a:xfrm>
            <a:off x="3924300" y="4508500"/>
            <a:ext cx="2619375" cy="1800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989138"/>
            <a:ext cx="8229600" cy="4106862"/>
          </a:xfrm>
        </p:spPr>
        <p:txBody>
          <a:bodyPr>
            <a:normAutofit lnSpcReduction="10000"/>
          </a:bodyPr>
          <a:lstStyle/>
          <a:p>
            <a:pPr marL="274320" indent="-274320" eaLnBrk="1" fontAlgn="auto" hangingPunct="1">
              <a:spcAft>
                <a:spcPts val="0"/>
              </a:spcAft>
              <a:buFont typeface="Wingdings 2"/>
              <a:buChar char=""/>
              <a:defRPr/>
            </a:pPr>
            <a:r>
              <a:rPr lang="it-IT" dirty="0"/>
              <a:t>La </a:t>
            </a:r>
            <a:r>
              <a:rPr lang="it-IT" dirty="0" smtClean="0"/>
              <a:t>Direttiva </a:t>
            </a:r>
            <a:r>
              <a:rPr lang="it-IT" dirty="0"/>
              <a:t>ricorda che “</a:t>
            </a:r>
            <a:r>
              <a:rPr lang="it-IT" dirty="0" smtClean="0"/>
              <a:t>ogni alunno</a:t>
            </a:r>
            <a:r>
              <a:rPr lang="it-IT" dirty="0"/>
              <a:t>, con continuità o per determinati periodi, può manifestare Bisogni Educativi Speciali: o </a:t>
            </a:r>
            <a:r>
              <a:rPr lang="it-IT" dirty="0" smtClean="0"/>
              <a:t>per motivi </a:t>
            </a:r>
            <a:r>
              <a:rPr lang="it-IT" dirty="0"/>
              <a:t>fisici, biologici, fisiologici o anche per motivi psicologici, sociali, rispetto ai quali </a:t>
            </a:r>
            <a:r>
              <a:rPr lang="it-IT" dirty="0" smtClean="0"/>
              <a:t>è necessario </a:t>
            </a:r>
            <a:r>
              <a:rPr lang="it-IT" dirty="0"/>
              <a:t>che le scuole offrano adeguata e personalizzata risposta</a:t>
            </a:r>
            <a:r>
              <a:rPr lang="it-IT" dirty="0" smtClean="0"/>
              <a:t>”.</a:t>
            </a:r>
          </a:p>
          <a:p>
            <a:pPr marL="274320" indent="-274320" eaLnBrk="1" fontAlgn="auto" hangingPunct="1">
              <a:spcAft>
                <a:spcPts val="0"/>
              </a:spcAft>
              <a:buFont typeface="Wingdings 2"/>
              <a:buChar char=""/>
              <a:defRPr/>
            </a:pPr>
            <a:r>
              <a:rPr lang="it-IT" dirty="0" smtClean="0"/>
              <a:t> </a:t>
            </a:r>
            <a:r>
              <a:rPr lang="it-IT" dirty="0"/>
              <a:t>Tali tipologie di BES </a:t>
            </a:r>
            <a:r>
              <a:rPr lang="it-IT" dirty="0" smtClean="0"/>
              <a:t>dovranno essere </a:t>
            </a:r>
            <a:r>
              <a:rPr lang="it-IT" dirty="0"/>
              <a:t>individuate sulla base di elementi oggettivi (come ad es. una segnalazione degli operatori </a:t>
            </a:r>
            <a:r>
              <a:rPr lang="it-IT" dirty="0" smtClean="0"/>
              <a:t>dei servizi </a:t>
            </a:r>
            <a:r>
              <a:rPr lang="it-IT" dirty="0"/>
              <a:t>sociali), ovvero di ben fondate considerazioni psicopedagogiche e didattiche.</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a:xfrm>
            <a:off x="457200" y="152400"/>
            <a:ext cx="8229600" cy="1620416"/>
          </a:xfrm>
        </p:spPr>
        <p:txBody>
          <a:bodyPr>
            <a:normAutofit fontScale="90000"/>
          </a:bodyPr>
          <a:lstStyle/>
          <a:p>
            <a:pPr eaLnBrk="1" fontAlgn="auto" hangingPunct="1">
              <a:spcAft>
                <a:spcPts val="0"/>
              </a:spcAft>
              <a:defRPr/>
            </a:pPr>
            <a:r>
              <a:rPr lang="it-IT"/>
              <a:t/>
            </a:r>
            <a:br>
              <a:rPr lang="it-IT"/>
            </a:br>
            <a:r>
              <a:rPr lang="it-IT" smtClean="0">
                <a:solidFill>
                  <a:schemeClr val="accent1"/>
                </a:solidFill>
              </a:rPr>
              <a:t>AREA DELLO SVANTAGGIO SOCIOECONOMICO, LINGUISTICO E CULTURALE</a:t>
            </a:r>
            <a:endParaRPr lang="it-IT">
              <a:solidFill>
                <a:schemeClr val="accent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333375"/>
            <a:ext cx="8229600" cy="5762625"/>
          </a:xfrm>
        </p:spPr>
        <p:txBody>
          <a:bodyPr>
            <a:normAutofit fontScale="85000" lnSpcReduction="10000"/>
          </a:bodyPr>
          <a:lstStyle/>
          <a:p>
            <a:pPr marL="274320" indent="-274320" eaLnBrk="1" fontAlgn="auto" hangingPunct="1">
              <a:spcAft>
                <a:spcPts val="0"/>
              </a:spcAft>
              <a:buFont typeface="Wingdings 2"/>
              <a:buChar char=""/>
              <a:defRPr/>
            </a:pPr>
            <a:r>
              <a:rPr lang="it-IT" dirty="0"/>
              <a:t>Per questi alunni, e in particolare per coloro che sperimentano difficoltà derivanti dalla </a:t>
            </a:r>
            <a:r>
              <a:rPr lang="it-IT" dirty="0" smtClean="0"/>
              <a:t>non conoscenza </a:t>
            </a:r>
            <a:r>
              <a:rPr lang="it-IT" dirty="0"/>
              <a:t>della lingua italiana - per esempio alunni di origine straniera di recente </a:t>
            </a:r>
            <a:r>
              <a:rPr lang="it-IT" dirty="0" smtClean="0"/>
              <a:t>immigrazione e</a:t>
            </a:r>
            <a:r>
              <a:rPr lang="it-IT" dirty="0"/>
              <a:t>, in specie, coloro che sono entrati nel nostro sistema scolastico nell’ultimo anno - è </a:t>
            </a:r>
            <a:r>
              <a:rPr lang="it-IT" dirty="0" smtClean="0"/>
              <a:t>parimenti possibile </a:t>
            </a:r>
            <a:r>
              <a:rPr lang="it-IT" dirty="0"/>
              <a:t>attivare percorsi individualizzati e personalizzati, oltre che adottare </a:t>
            </a:r>
            <a:r>
              <a:rPr lang="it-IT" dirty="0" smtClean="0"/>
              <a:t>strumenti compensativi </a:t>
            </a:r>
            <a:r>
              <a:rPr lang="it-IT" dirty="0"/>
              <a:t>e misure dispensative (ad esempio la dispensa dalla lettura ad alta voce e le </a:t>
            </a:r>
            <a:r>
              <a:rPr lang="it-IT" dirty="0" smtClean="0"/>
              <a:t>attività ove </a:t>
            </a:r>
            <a:r>
              <a:rPr lang="it-IT" dirty="0"/>
              <a:t>la lettura è valutata, la scrittura veloce sotto dettatura, ecc.), con le stesse modalità </a:t>
            </a:r>
            <a:r>
              <a:rPr lang="it-IT" dirty="0" smtClean="0"/>
              <a:t>sopra indicate</a:t>
            </a:r>
            <a:r>
              <a:rPr lang="it-IT" dirty="0"/>
              <a:t>.</a:t>
            </a:r>
          </a:p>
          <a:p>
            <a:pPr marL="274320" indent="-274320" eaLnBrk="1" fontAlgn="auto" hangingPunct="1">
              <a:spcAft>
                <a:spcPts val="0"/>
              </a:spcAft>
              <a:buFont typeface="Wingdings 2"/>
              <a:buChar char=""/>
              <a:defRPr/>
            </a:pPr>
            <a:r>
              <a:rPr lang="it-IT" dirty="0"/>
              <a:t>In tal caso si avrà cura di monitorare l’efficacia degli interventi affinché siano messi in atto </a:t>
            </a:r>
            <a:r>
              <a:rPr lang="it-IT" dirty="0" smtClean="0"/>
              <a:t>per il </a:t>
            </a:r>
            <a:r>
              <a:rPr lang="it-IT" dirty="0"/>
              <a:t>tempo strettamente necessario. Pertanto, a differenza delle situazioni di disturbo documentate </a:t>
            </a:r>
            <a:r>
              <a:rPr lang="it-IT" dirty="0" smtClean="0"/>
              <a:t>da diagnosi</a:t>
            </a:r>
            <a:r>
              <a:rPr lang="it-IT" dirty="0"/>
              <a:t>, le misure dispensative, nei casi sopra richiamati, avranno carattere transitorio e </a:t>
            </a:r>
            <a:r>
              <a:rPr lang="it-IT" dirty="0" smtClean="0"/>
              <a:t>attinente aspetti </a:t>
            </a:r>
            <a:r>
              <a:rPr lang="it-IT" dirty="0"/>
              <a:t>didattici, privilegiando dunque le strategie educative e didattiche attraverso </a:t>
            </a:r>
            <a:r>
              <a:rPr lang="it-IT" dirty="0" smtClean="0"/>
              <a:t>percorsi personalizzati</a:t>
            </a:r>
            <a:r>
              <a:rPr lang="it-IT" dirty="0"/>
              <a:t>, più che strumenti compensativi e misure dispensative.</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620713"/>
            <a:ext cx="8229600" cy="5475287"/>
          </a:xfrm>
        </p:spPr>
        <p:txBody>
          <a:bodyPr>
            <a:normAutofit fontScale="92500" lnSpcReduction="20000"/>
          </a:bodyPr>
          <a:lstStyle/>
          <a:p>
            <a:pPr marL="274320" indent="-274320" eaLnBrk="1" fontAlgn="auto" hangingPunct="1">
              <a:spcAft>
                <a:spcPts val="0"/>
              </a:spcAft>
              <a:buFont typeface="Wingdings 2"/>
              <a:buChar char=""/>
              <a:defRPr/>
            </a:pPr>
            <a:r>
              <a:rPr lang="it-IT" dirty="0"/>
              <a:t>In ogni caso, non si potrà accedere alla dispensa dalle prove scritte di lingua straniera se non </a:t>
            </a:r>
            <a:r>
              <a:rPr lang="it-IT" dirty="0" smtClean="0"/>
              <a:t>in presenza </a:t>
            </a:r>
            <a:r>
              <a:rPr lang="it-IT" dirty="0"/>
              <a:t>di uno specifico disturbo clinicamente diagnosticato, secondo quanto previsto dall’art. </a:t>
            </a:r>
            <a:r>
              <a:rPr lang="it-IT" dirty="0" smtClean="0"/>
              <a:t>6 del </a:t>
            </a:r>
            <a:r>
              <a:rPr lang="it-IT" dirty="0"/>
              <a:t>DM n. 5669 del 12 luglio 2011 e dalle allegate Linee guida.</a:t>
            </a:r>
          </a:p>
          <a:p>
            <a:pPr marL="274320" indent="-274320" eaLnBrk="1" fontAlgn="auto" hangingPunct="1">
              <a:spcAft>
                <a:spcPts val="0"/>
              </a:spcAft>
              <a:buFont typeface="Wingdings 2"/>
              <a:buChar char=""/>
              <a:defRPr/>
            </a:pPr>
            <a:r>
              <a:rPr lang="it-IT" dirty="0"/>
              <a:t>Si rammenta, infine, che, ai sensi dell’articolo 5 del DPR n. 89/2009, le 2 ore di </a:t>
            </a:r>
            <a:r>
              <a:rPr lang="it-IT" dirty="0" smtClean="0"/>
              <a:t>insegnamento della </a:t>
            </a:r>
            <a:r>
              <a:rPr lang="it-IT" dirty="0"/>
              <a:t>seconda lingua comunitaria nella scuola secondaria di primo grado possono essere </a:t>
            </a:r>
            <a:r>
              <a:rPr lang="it-IT" dirty="0" smtClean="0"/>
              <a:t>utilizzate anche </a:t>
            </a:r>
            <a:r>
              <a:rPr lang="it-IT" dirty="0"/>
              <a:t>per potenziare l'insegnamento della lingua italiana per gli alunni stranieri non in </a:t>
            </a:r>
            <a:r>
              <a:rPr lang="it-IT" dirty="0" smtClean="0"/>
              <a:t>possesso delle </a:t>
            </a:r>
            <a:r>
              <a:rPr lang="it-IT" dirty="0"/>
              <a:t>necessarie conoscenze e competenze nella medesima lingua italiana, nel </a:t>
            </a:r>
            <a:r>
              <a:rPr lang="it-IT" dirty="0" smtClean="0"/>
              <a:t>rispetto dell'autonomia </a:t>
            </a:r>
            <a:r>
              <a:rPr lang="it-IT" dirty="0"/>
              <a:t>delle istituzioni scolastiche.</a:t>
            </a:r>
          </a:p>
          <a:p>
            <a:pPr marL="274320" indent="-274320" eaLnBrk="1" fontAlgn="auto" hangingPunct="1">
              <a:spcAft>
                <a:spcPts val="0"/>
              </a:spcAft>
              <a:buFont typeface="Wingdings 2"/>
              <a:buChar char=""/>
              <a:defRPr/>
            </a:pPr>
            <a:r>
              <a:rPr lang="it-IT" dirty="0"/>
              <a:t>Eventuali disposizioni in merito allo svolgimento degli esami di Stato o delle rilevazioni </a:t>
            </a:r>
            <a:r>
              <a:rPr lang="it-IT" dirty="0" smtClean="0"/>
              <a:t>annuali degli </a:t>
            </a:r>
            <a:r>
              <a:rPr lang="it-IT" dirty="0"/>
              <a:t>apprendimenti verranno fornite successivamente.</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916113"/>
            <a:ext cx="8229600" cy="4179887"/>
          </a:xfrm>
        </p:spPr>
        <p:txBody>
          <a:bodyPr>
            <a:normAutofit fontScale="62500" lnSpcReduction="20000"/>
          </a:bodyPr>
          <a:lstStyle/>
          <a:p>
            <a:pPr marL="274320" indent="-274320" eaLnBrk="1" fontAlgn="auto" hangingPunct="1">
              <a:spcAft>
                <a:spcPts val="0"/>
              </a:spcAft>
              <a:buFont typeface="Wingdings 2"/>
              <a:buChar char=""/>
              <a:defRPr/>
            </a:pPr>
            <a:r>
              <a:rPr lang="it-IT" dirty="0" smtClean="0"/>
              <a:t>GLHI                                              GLI          </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smtClean="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sz="3200" dirty="0" smtClean="0"/>
              <a:t>«I </a:t>
            </a:r>
            <a:r>
              <a:rPr lang="it-IT" sz="3200" dirty="0"/>
              <a:t>compiti del Gruppo </a:t>
            </a:r>
            <a:r>
              <a:rPr lang="it-IT" sz="3200" dirty="0" smtClean="0"/>
              <a:t>di lavoro </a:t>
            </a:r>
            <a:r>
              <a:rPr lang="it-IT" sz="3200" dirty="0"/>
              <a:t>e di studio d’Istituto (GLHI) si estendono alle problematiche relative a tutti i BES. </a:t>
            </a:r>
            <a:r>
              <a:rPr lang="it-IT" sz="3200" dirty="0" smtClean="0"/>
              <a:t>A tale </a:t>
            </a:r>
            <a:r>
              <a:rPr lang="it-IT" sz="3200" dirty="0"/>
              <a:t>scopo i suoi componenti sono integrati da tutte le risorse specifiche e di </a:t>
            </a:r>
            <a:r>
              <a:rPr lang="it-IT" sz="3200" dirty="0" smtClean="0"/>
              <a:t>coordinamento presenti </a:t>
            </a:r>
            <a:r>
              <a:rPr lang="it-IT" sz="3200" dirty="0"/>
              <a:t>nella scuola (funzioni strumentali, insegnanti per il sostegno, AEC, assistenti </a:t>
            </a:r>
            <a:r>
              <a:rPr lang="it-IT" sz="3200" dirty="0" smtClean="0"/>
              <a:t>alla comunicazione</a:t>
            </a:r>
            <a:r>
              <a:rPr lang="it-IT" sz="3200" dirty="0"/>
              <a:t>, docenti “disciplinari” con esperienza e/o formazione specifica o con compiti </a:t>
            </a:r>
            <a:r>
              <a:rPr lang="it-IT" sz="3200" dirty="0" smtClean="0"/>
              <a:t>di coordinamento </a:t>
            </a:r>
            <a:r>
              <a:rPr lang="it-IT" sz="3200" dirty="0"/>
              <a:t>delle classi, genitori ed esperti istituzionali o esterni in regime </a:t>
            </a:r>
            <a:r>
              <a:rPr lang="it-IT" sz="3200" dirty="0" smtClean="0"/>
              <a:t>di convenzionamento </a:t>
            </a:r>
            <a:r>
              <a:rPr lang="it-IT" sz="3200" dirty="0"/>
              <a:t>con la scuola), in modo da assicurare all’interno del corpo docente </a:t>
            </a:r>
            <a:r>
              <a:rPr lang="it-IT" sz="3200" dirty="0" smtClean="0"/>
              <a:t>il trasferimento </a:t>
            </a:r>
            <a:r>
              <a:rPr lang="it-IT" sz="3200" dirty="0"/>
              <a:t>capillare delle azioni di miglioramento intraprese e un’efficace capacità </a:t>
            </a:r>
            <a:r>
              <a:rPr lang="it-IT" sz="3200" dirty="0" smtClean="0"/>
              <a:t>di rilevazione </a:t>
            </a:r>
            <a:r>
              <a:rPr lang="it-IT" sz="3200" dirty="0"/>
              <a:t>e intervento sulle criticità all’interno delle </a:t>
            </a:r>
            <a:r>
              <a:rPr lang="it-IT" sz="3200" dirty="0" smtClean="0"/>
              <a:t>classi».</a:t>
            </a:r>
            <a:endParaRPr lang="it-IT" sz="3200" dirty="0"/>
          </a:p>
          <a:p>
            <a:pPr marL="0" indent="0" eaLnBrk="1" fontAlgn="auto" hangingPunct="1">
              <a:spcAft>
                <a:spcPts val="0"/>
              </a:spcAft>
              <a:buFont typeface="Wingdings 2"/>
              <a:buNone/>
              <a:defRPr/>
            </a:pPr>
            <a:r>
              <a:rPr lang="it-IT" sz="3200" dirty="0" smtClean="0"/>
              <a:t>                </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a:xfrm>
            <a:off x="457200" y="188640"/>
            <a:ext cx="8229600" cy="1674806"/>
          </a:xfrm>
        </p:spPr>
        <p:txBody>
          <a:bodyPr>
            <a:normAutofit fontScale="90000"/>
          </a:bodyPr>
          <a:lstStyle/>
          <a:p>
            <a:pPr algn="ctr" eaLnBrk="1" fontAlgn="auto" hangingPunct="1">
              <a:spcAft>
                <a:spcPts val="0"/>
              </a:spcAft>
              <a:defRPr/>
            </a:pPr>
            <a:r>
              <a:rPr lang="it-IT">
                <a:solidFill>
                  <a:schemeClr val="accent1"/>
                </a:solidFill>
              </a:rPr>
              <a:t>AZIONI A LIVELLO DI SINGOLA ISTITUZIONE SCOLASTICA</a:t>
            </a:r>
            <a:br>
              <a:rPr lang="it-IT">
                <a:solidFill>
                  <a:schemeClr val="accent1"/>
                </a:solidFill>
              </a:rPr>
            </a:br>
            <a:endParaRPr lang="it-IT">
              <a:solidFill>
                <a:schemeClr val="accent1"/>
              </a:solidFill>
            </a:endParaRPr>
          </a:p>
        </p:txBody>
      </p:sp>
      <p:pic>
        <p:nvPicPr>
          <p:cNvPr id="36867" name="Picture 2"/>
          <p:cNvPicPr>
            <a:picLocks noChangeAspect="1" noChangeArrowheads="1"/>
          </p:cNvPicPr>
          <p:nvPr/>
        </p:nvPicPr>
        <p:blipFill>
          <a:blip r:embed="rId2" cstate="print"/>
          <a:srcRect/>
          <a:stretch>
            <a:fillRect/>
          </a:stretch>
        </p:blipFill>
        <p:spPr bwMode="auto">
          <a:xfrm>
            <a:off x="1403350" y="1628775"/>
            <a:ext cx="1584325" cy="930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196975"/>
            <a:ext cx="8229600" cy="5472113"/>
          </a:xfrm>
        </p:spPr>
        <p:txBody>
          <a:bodyPr>
            <a:normAutofit fontScale="70000" lnSpcReduction="20000"/>
          </a:bodyPr>
          <a:lstStyle/>
          <a:p>
            <a:pPr marL="274320" indent="-274320" eaLnBrk="1" fontAlgn="auto" hangingPunct="1">
              <a:spcAft>
                <a:spcPts val="0"/>
              </a:spcAft>
              <a:buFont typeface="Wingdings 2"/>
              <a:buChar char=""/>
              <a:defRPr/>
            </a:pPr>
            <a:r>
              <a:rPr lang="it-IT" dirty="0" smtClean="0"/>
              <a:t>Rilevazione </a:t>
            </a:r>
            <a:r>
              <a:rPr lang="it-IT" dirty="0"/>
              <a:t>dei BES presenti nella scuola</a:t>
            </a:r>
            <a:r>
              <a:rPr lang="it-IT" dirty="0" smtClean="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raccolta e documentazione degli interventi didattico-educativi posti in essere anche </a:t>
            </a:r>
            <a:r>
              <a:rPr lang="it-IT" dirty="0" smtClean="0"/>
              <a:t>in funzione </a:t>
            </a:r>
            <a:r>
              <a:rPr lang="it-IT" dirty="0"/>
              <a:t>di azioni di apprendimento organizzativo in rete tra scuole e/o in rapporto </a:t>
            </a:r>
            <a:r>
              <a:rPr lang="it-IT" dirty="0" smtClean="0"/>
              <a:t>con azioni </a:t>
            </a:r>
            <a:r>
              <a:rPr lang="it-IT" dirty="0"/>
              <a:t>strategiche dell’Amministrazione</a:t>
            </a:r>
            <a:r>
              <a:rPr lang="it-IT" dirty="0" smtClean="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focus/confronto sui casi, consulenza e supporto ai colleghi sulle strategie/metodologie </a:t>
            </a:r>
            <a:r>
              <a:rPr lang="it-IT" dirty="0" smtClean="0"/>
              <a:t>di gestione </a:t>
            </a:r>
            <a:r>
              <a:rPr lang="it-IT" dirty="0"/>
              <a:t>delle classi</a:t>
            </a:r>
            <a:r>
              <a:rPr lang="it-IT" dirty="0" smtClean="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rilevazione, monitoraggio e valutazione del livello di </a:t>
            </a:r>
            <a:r>
              <a:rPr lang="it-IT" dirty="0" err="1"/>
              <a:t>inclusività</a:t>
            </a:r>
            <a:r>
              <a:rPr lang="it-IT" dirty="0"/>
              <a:t> della scuola</a:t>
            </a:r>
            <a:r>
              <a:rPr lang="it-IT" dirty="0" smtClean="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raccolta e coordinamento delle proposte formulate dai singoli GLH Operativi sulla </a:t>
            </a:r>
            <a:r>
              <a:rPr lang="it-IT" dirty="0" smtClean="0"/>
              <a:t>base delle </a:t>
            </a:r>
            <a:r>
              <a:rPr lang="it-IT" dirty="0"/>
              <a:t>effettive esigenze, ai sensi dell’art. 1, c. 605, lettera b, della legge 296/2006, </a:t>
            </a:r>
            <a:r>
              <a:rPr lang="it-IT" dirty="0" smtClean="0"/>
              <a:t>tradotte in </a:t>
            </a:r>
            <a:r>
              <a:rPr lang="it-IT" dirty="0"/>
              <a:t>sede di definizione del PEI come stabilito dall'art. 10 comma 5 della Legge 30 </a:t>
            </a:r>
            <a:r>
              <a:rPr lang="it-IT" dirty="0" smtClean="0"/>
              <a:t>luglio 2010 </a:t>
            </a:r>
            <a:r>
              <a:rPr lang="it-IT" dirty="0"/>
              <a:t>n. 122 </a:t>
            </a:r>
            <a:r>
              <a:rPr lang="it-IT" dirty="0" smtClean="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elaborazione di una proposta di Piano Annuale per l’</a:t>
            </a:r>
            <a:r>
              <a:rPr lang="it-IT" dirty="0" err="1"/>
              <a:t>Inclusività</a:t>
            </a:r>
            <a:r>
              <a:rPr lang="it-IT" dirty="0"/>
              <a:t> riferito a tutti </a:t>
            </a:r>
            <a:r>
              <a:rPr lang="it-IT" dirty="0" smtClean="0"/>
              <a:t>gli alunni </a:t>
            </a:r>
            <a:r>
              <a:rPr lang="it-IT" dirty="0"/>
              <a:t>con BES, da redigere al termine di ogni anno scolastico (entro il mese di Giugno).</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a:xfrm>
            <a:off x="457200" y="152400"/>
            <a:ext cx="8229600" cy="900336"/>
          </a:xfrm>
        </p:spPr>
        <p:txBody>
          <a:bodyPr/>
          <a:lstStyle/>
          <a:p>
            <a:pPr eaLnBrk="1" fontAlgn="auto" hangingPunct="1">
              <a:spcAft>
                <a:spcPts val="0"/>
              </a:spcAft>
              <a:defRPr/>
            </a:pPr>
            <a:r>
              <a:rPr lang="it-IT" smtClean="0">
                <a:solidFill>
                  <a:schemeClr val="accent1"/>
                </a:solidFill>
              </a:rPr>
              <a:t>IL GLI SVOLGE LE SEGUENTI FUNZIONI:</a:t>
            </a:r>
            <a:endParaRPr lang="it-IT">
              <a:solidFill>
                <a:schemeClr val="accent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it-IT" dirty="0"/>
              <a:t>Il </a:t>
            </a:r>
            <a:r>
              <a:rPr lang="it-IT" dirty="0" smtClean="0"/>
              <a:t>Piano sarà </a:t>
            </a:r>
            <a:r>
              <a:rPr lang="it-IT" dirty="0"/>
              <a:t>quindi discusso e deliberato in Collegio dei Docenti e inviato ai competenti </a:t>
            </a:r>
            <a:r>
              <a:rPr lang="it-IT" dirty="0" smtClean="0"/>
              <a:t>Uffici degli </a:t>
            </a:r>
            <a:r>
              <a:rPr lang="it-IT" dirty="0"/>
              <a:t>UUSSRR, nonché ai GLIP e al GLIR, per la richiesta di organico di sostegno, </a:t>
            </a:r>
            <a:r>
              <a:rPr lang="it-IT" dirty="0" smtClean="0"/>
              <a:t>e alle </a:t>
            </a:r>
            <a:r>
              <a:rPr lang="it-IT" dirty="0"/>
              <a:t>altre istituzioni territoriali come proposta di assegnazione delle risorse </a:t>
            </a:r>
            <a:r>
              <a:rPr lang="it-IT" dirty="0" smtClean="0"/>
              <a:t>di competenza</a:t>
            </a:r>
            <a:r>
              <a:rPr lang="it-IT" dirty="0"/>
              <a:t>, considerando anche gli Accordi di Programma in vigore o altre </a:t>
            </a:r>
            <a:r>
              <a:rPr lang="it-IT" dirty="0" smtClean="0"/>
              <a:t>specifiche intese </a:t>
            </a:r>
            <a:r>
              <a:rPr lang="it-IT" dirty="0"/>
              <a:t>sull'integrazione scolastica sottoscritte con gli Enti Locali. A seguito di ciò, </a:t>
            </a:r>
            <a:r>
              <a:rPr lang="it-IT" dirty="0" smtClean="0"/>
              <a:t>gli Uffici </a:t>
            </a:r>
            <a:r>
              <a:rPr lang="it-IT" dirty="0"/>
              <a:t>Scolastici regionali assegnano alle singole scuole globalmente le risorse </a:t>
            </a:r>
            <a:r>
              <a:rPr lang="it-IT" dirty="0" smtClean="0"/>
              <a:t>di sostegno </a:t>
            </a:r>
            <a:r>
              <a:rPr lang="it-IT" dirty="0"/>
              <a:t>secondo quanto stabilito dall’ art 19 comma 11 della Legge n. 111/2011.</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1"/>
                </a:solidFill>
              </a:rPr>
              <a:t>IL PIANO ANNUALE PER L’INCLUSIVITA’</a:t>
            </a:r>
            <a:endParaRPr lang="it-IT">
              <a:solidFill>
                <a:schemeClr val="accent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egnaposto contenuto 1"/>
          <p:cNvSpPr>
            <a:spLocks noGrp="1"/>
          </p:cNvSpPr>
          <p:nvPr>
            <p:ph idx="1"/>
          </p:nvPr>
        </p:nvSpPr>
        <p:spPr/>
        <p:txBody>
          <a:bodyPr/>
          <a:lstStyle/>
          <a:p>
            <a:pPr eaLnBrk="1" hangingPunct="1"/>
            <a:r>
              <a:rPr lang="it-IT" smtClean="0"/>
              <a:t>«Inoltre il Gruppo di lavoro per l’inclusione costituisce l’interfaccia della rete dei CTS e dei servizi sociali e sanitari territoriali per l’implementazione di azioni di sistema (formazione, tutoraggio, progetti di prevenzione, monitoraggio, ecc.)».</a:t>
            </a:r>
          </a:p>
          <a:p>
            <a:pPr eaLnBrk="1" hangingPunct="1"/>
            <a:endParaRPr lang="it-IT"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76250"/>
            <a:ext cx="8229600" cy="5619750"/>
          </a:xfrm>
        </p:spPr>
        <p:txBody>
          <a:bodyPr>
            <a:normAutofit lnSpcReduction="10000"/>
          </a:bodyPr>
          <a:lstStyle/>
          <a:p>
            <a:pPr marL="274320" indent="-274320" eaLnBrk="1" fontAlgn="auto" hangingPunct="1">
              <a:spcAft>
                <a:spcPts val="0"/>
              </a:spcAft>
              <a:buFont typeface="Wingdings 2"/>
              <a:buChar char=""/>
              <a:defRPr/>
            </a:pPr>
            <a:r>
              <a:rPr lang="it-IT" dirty="0"/>
              <a:t>Dal punto di vista organizzativo, pur nel rispetto delle autonome scelte delle scuole, si </a:t>
            </a:r>
            <a:r>
              <a:rPr lang="it-IT" dirty="0" smtClean="0"/>
              <a:t>suggerisce che </a:t>
            </a:r>
            <a:r>
              <a:rPr lang="it-IT" dirty="0"/>
              <a:t>il gruppo svolga la propria attività riunendosi (per quanto riguarda le risorse </a:t>
            </a:r>
            <a:r>
              <a:rPr lang="it-IT" dirty="0" smtClean="0"/>
              <a:t>specifiche presenti</a:t>
            </a:r>
            <a:r>
              <a:rPr lang="it-IT" dirty="0"/>
              <a:t>: insegnanti per il sostegno, </a:t>
            </a:r>
            <a:r>
              <a:rPr lang="it-IT" dirty="0" smtClean="0"/>
              <a:t>assistenti </a:t>
            </a:r>
            <a:r>
              <a:rPr lang="it-IT" dirty="0"/>
              <a:t>alla comunicazione, funzioni strumentali</a:t>
            </a:r>
            <a:r>
              <a:rPr lang="it-IT" dirty="0" smtClean="0"/>
              <a:t>, ecc</a:t>
            </a:r>
            <a:r>
              <a:rPr lang="it-IT" dirty="0"/>
              <a:t>.), con una cadenza - ove possibile - almeno mensile, nei tempi e nei modi che </a:t>
            </a:r>
            <a:r>
              <a:rPr lang="it-IT" dirty="0" smtClean="0"/>
              <a:t>maggiormente si </a:t>
            </a:r>
            <a:r>
              <a:rPr lang="it-IT" dirty="0"/>
              <a:t>confanno alla complessità interna della scuola, ossia in orario di servizio ovvero in </a:t>
            </a:r>
            <a:r>
              <a:rPr lang="it-IT" dirty="0" smtClean="0"/>
              <a:t>orari aggiuntivi </a:t>
            </a:r>
            <a:r>
              <a:rPr lang="it-IT" dirty="0"/>
              <a:t>o funzionali (come previsto dagli artt. 28 e 29 del CCNL 2006/2009), potendo </a:t>
            </a:r>
            <a:r>
              <a:rPr lang="it-IT" dirty="0" smtClean="0"/>
              <a:t>far rientrare </a:t>
            </a:r>
            <a:r>
              <a:rPr lang="it-IT" dirty="0"/>
              <a:t>la partecipazione alle attività del gruppo nei compensi già pattuiti per i docenti in sede </a:t>
            </a:r>
            <a:r>
              <a:rPr lang="it-IT" dirty="0" smtClean="0"/>
              <a:t>di contrattazione </a:t>
            </a:r>
            <a:r>
              <a:rPr lang="it-IT" dirty="0"/>
              <a:t>integrativa di istituto.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egnaposto contenuto 1"/>
          <p:cNvSpPr>
            <a:spLocks noGrp="1"/>
          </p:cNvSpPr>
          <p:nvPr>
            <p:ph idx="1"/>
          </p:nvPr>
        </p:nvSpPr>
        <p:spPr/>
        <p:txBody>
          <a:bodyPr/>
          <a:lstStyle/>
          <a:p>
            <a:pPr eaLnBrk="1" hangingPunct="1"/>
            <a:r>
              <a:rPr lang="it-IT" smtClean="0"/>
              <a:t>un concreto impegno programmatico per l’inclusione</a:t>
            </a:r>
          </a:p>
          <a:p>
            <a:pPr eaLnBrk="1" hangingPunct="1"/>
            <a:endParaRPr lang="it-IT" smtClean="0"/>
          </a:p>
          <a:p>
            <a:pPr eaLnBrk="1" hangingPunct="1"/>
            <a:r>
              <a:rPr lang="it-IT" smtClean="0"/>
              <a:t>criteri e procedure di utilizzo “funzionale” delle risorse professionali </a:t>
            </a:r>
          </a:p>
          <a:p>
            <a:pPr eaLnBrk="1" hangingPunct="1"/>
            <a:endParaRPr lang="it-IT" smtClean="0"/>
          </a:p>
          <a:p>
            <a:pPr eaLnBrk="1" hangingPunct="1"/>
            <a:r>
              <a:rPr lang="it-IT" smtClean="0"/>
              <a:t>l’impegno a partecipare ad azioni di formazione e/o di prevenzione concordate a livello territoriale.</a:t>
            </a:r>
          </a:p>
          <a:p>
            <a:pPr eaLnBrk="1" hangingPunct="1"/>
            <a:endParaRPr lang="it-IT" smtClean="0"/>
          </a:p>
        </p:txBody>
      </p:sp>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1"/>
                </a:solidFill>
              </a:rPr>
              <a:t>NEL POF</a:t>
            </a:r>
            <a:endParaRPr lang="it-IT">
              <a:solidFill>
                <a:schemeClr val="accent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1"/>
                </a:solidFill>
              </a:rPr>
              <a:t>ED ORA ENTRIAMO IN CLASSE…</a:t>
            </a:r>
            <a:endParaRPr lang="it-IT">
              <a:solidFill>
                <a:schemeClr val="accent1"/>
              </a:solidFill>
            </a:endParaRPr>
          </a:p>
        </p:txBody>
      </p:sp>
      <p:pic>
        <p:nvPicPr>
          <p:cNvPr id="43010" name="Picture 2"/>
          <p:cNvPicPr>
            <a:picLocks noChangeAspect="1" noChangeArrowheads="1"/>
          </p:cNvPicPr>
          <p:nvPr/>
        </p:nvPicPr>
        <p:blipFill>
          <a:blip r:embed="rId2" cstate="print"/>
          <a:srcRect/>
          <a:stretch>
            <a:fillRect/>
          </a:stretch>
        </p:blipFill>
        <p:spPr bwMode="auto">
          <a:xfrm>
            <a:off x="971550" y="1700213"/>
            <a:ext cx="7416800" cy="410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a:bodyPr>
          <a:lstStyle/>
          <a:p>
            <a:pPr marL="274320" indent="-274320" eaLnBrk="1" fontAlgn="auto" hangingPunct="1">
              <a:spcAft>
                <a:spcPts val="0"/>
              </a:spcAft>
              <a:buFont typeface="Wingdings 2"/>
              <a:buChar char=""/>
              <a:defRPr/>
            </a:pPr>
            <a:r>
              <a:rPr lang="it-IT" dirty="0" smtClean="0"/>
              <a:t>ICF</a:t>
            </a:r>
          </a:p>
          <a:p>
            <a:pPr marL="274320" indent="-274320" eaLnBrk="1" fontAlgn="auto" hangingPunct="1">
              <a:spcAft>
                <a:spcPts val="0"/>
              </a:spcAft>
              <a:buFont typeface="Wingdings 2"/>
              <a:buChar char=""/>
              <a:defRPr/>
            </a:pPr>
            <a:r>
              <a:rPr lang="it-IT" dirty="0" smtClean="0"/>
              <a:t>INCLUSIONE  VS  DISTINZIONE</a:t>
            </a:r>
          </a:p>
          <a:p>
            <a:pPr marL="274320" indent="-274320" eaLnBrk="1" fontAlgn="auto" hangingPunct="1">
              <a:spcAft>
                <a:spcPts val="0"/>
              </a:spcAft>
              <a:buFont typeface="Wingdings 2"/>
              <a:buChar char=""/>
              <a:defRPr/>
            </a:pPr>
            <a:r>
              <a:rPr lang="it-IT" dirty="0" smtClean="0"/>
              <a:t>RUOLO «INTERFACCIA» DEI CTS</a:t>
            </a:r>
          </a:p>
          <a:p>
            <a:pPr marL="274320" indent="-274320" eaLnBrk="1" fontAlgn="auto" hangingPunct="1">
              <a:spcAft>
                <a:spcPts val="0"/>
              </a:spcAft>
              <a:buFont typeface="Wingdings 2"/>
              <a:buChar char=""/>
              <a:defRPr/>
            </a:pPr>
            <a:r>
              <a:rPr lang="it-IT" dirty="0" smtClean="0"/>
              <a:t>DEFINIZIONE DEI «BES» (</a:t>
            </a:r>
            <a:r>
              <a:rPr lang="it-IT" dirty="0" smtClean="0">
                <a:solidFill>
                  <a:schemeClr val="accent1">
                    <a:lumMod val="75000"/>
                  </a:schemeClr>
                </a:solidFill>
              </a:rPr>
              <a:t>DISABILITA’</a:t>
            </a:r>
            <a:r>
              <a:rPr lang="it-IT" dirty="0" smtClean="0"/>
              <a:t>; </a:t>
            </a:r>
            <a:r>
              <a:rPr lang="it-IT" dirty="0" smtClean="0">
                <a:solidFill>
                  <a:schemeClr val="accent3"/>
                </a:solidFill>
              </a:rPr>
              <a:t>DISTURBI EVOLUTIVI SPECIFICI, OVVERO DSA, DEFICIT DEL LINGUAGGIO, DELLA ABILITA’ NON VERBALI, DELLA COORDINAZIONE MOTORIA, DELL’ATTENZIONE E DELL’IPERATTIVITA’</a:t>
            </a:r>
            <a:r>
              <a:rPr lang="it-IT" dirty="0" smtClean="0"/>
              <a:t>;  </a:t>
            </a:r>
            <a:r>
              <a:rPr lang="it-IT" dirty="0" smtClean="0">
                <a:solidFill>
                  <a:srgbClr val="002060"/>
                </a:solidFill>
              </a:rPr>
              <a:t>SVANTAGGIO SOCIO-ECONOMICO, LINGUISTICO, CULTURALE</a:t>
            </a:r>
            <a:r>
              <a:rPr lang="it-IT" dirty="0" smtClean="0"/>
              <a:t>); IL FUNZIONAMENTO INTELLETTIVO LIMITE E’ CONSIDERATO CASO DI CONFINE TRA DISABILITA’  E DISTURBO SPECIFICO</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1">
                    <a:lumMod val="75000"/>
                  </a:schemeClr>
                </a:solidFill>
              </a:rPr>
              <a:t>           LA </a:t>
            </a:r>
            <a:r>
              <a:rPr lang="it-IT">
                <a:solidFill>
                  <a:schemeClr val="accent1">
                    <a:lumMod val="75000"/>
                  </a:schemeClr>
                </a:solidFill>
              </a:rPr>
              <a:t>DIRETTIVA 27/12/12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egnaposto contenuto 1"/>
          <p:cNvSpPr>
            <a:spLocks noGrp="1"/>
          </p:cNvSpPr>
          <p:nvPr>
            <p:ph idx="1"/>
          </p:nvPr>
        </p:nvSpPr>
        <p:spPr/>
        <p:txBody>
          <a:bodyPr/>
          <a:lstStyle/>
          <a:p>
            <a:pPr eaLnBrk="1" hangingPunct="1"/>
            <a:r>
              <a:rPr lang="it-IT" smtClean="0"/>
              <a:t>Alunni stranieri con limitata conoscenza della lingua italiana (non esiste una certificazione di «stranierità»!)</a:t>
            </a:r>
          </a:p>
          <a:p>
            <a:pPr eaLnBrk="1" hangingPunct="1"/>
            <a:endParaRPr lang="it-IT" smtClean="0"/>
          </a:p>
          <a:p>
            <a:pPr eaLnBrk="1" hangingPunct="1"/>
            <a:r>
              <a:rPr lang="it-IT" smtClean="0"/>
              <a:t>Alunni con lieve ritardo cognitivo (la certificazione può non essere  ancora presente)</a:t>
            </a:r>
          </a:p>
          <a:p>
            <a:pPr eaLnBrk="1" hangingPunct="1"/>
            <a:endParaRPr lang="it-IT" smtClean="0"/>
          </a:p>
          <a:p>
            <a:pPr eaLnBrk="1" hangingPunct="1"/>
            <a:r>
              <a:rPr lang="it-IT" smtClean="0"/>
              <a:t>Alunni iperattivi (la certificazione può non essere  ancora presente)</a:t>
            </a:r>
          </a:p>
          <a:p>
            <a:pPr eaLnBrk="1" hangingPunct="1"/>
            <a:endParaRPr lang="it-IT" smtClean="0"/>
          </a:p>
          <a:p>
            <a:pPr eaLnBrk="1" hangingPunct="1"/>
            <a:r>
              <a:rPr lang="it-IT" smtClean="0"/>
              <a:t>Alunni DSA (con certificazione presente o in arrivo)</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egnaposto contenuto 1"/>
          <p:cNvSpPr>
            <a:spLocks noGrp="1"/>
          </p:cNvSpPr>
          <p:nvPr>
            <p:ph idx="1"/>
          </p:nvPr>
        </p:nvSpPr>
        <p:spPr/>
        <p:txBody>
          <a:bodyPr/>
          <a:lstStyle/>
          <a:p>
            <a:pPr eaLnBrk="1" hangingPunct="1"/>
            <a:r>
              <a:rPr lang="it-IT" smtClean="0"/>
              <a:t>IL POF HA RECEPITO LA NORMATIVA SUI BES</a:t>
            </a:r>
          </a:p>
          <a:p>
            <a:pPr eaLnBrk="1" hangingPunct="1"/>
            <a:endParaRPr lang="it-IT" smtClean="0"/>
          </a:p>
          <a:p>
            <a:pPr eaLnBrk="1" hangingPunct="1"/>
            <a:r>
              <a:rPr lang="it-IT" smtClean="0"/>
              <a:t>IL GLI HA ELABORATO IL PIANO DI LAVORO ANNUALE</a:t>
            </a:r>
          </a:p>
          <a:p>
            <a:pPr eaLnBrk="1" hangingPunct="1"/>
            <a:endParaRPr lang="it-IT" smtClean="0"/>
          </a:p>
          <a:p>
            <a:pPr eaLnBrk="1" hangingPunct="1"/>
            <a:r>
              <a:rPr lang="it-IT" smtClean="0"/>
              <a:t>IL GLI SI RACCORDA CON IL CTI/CTS</a:t>
            </a:r>
          </a:p>
          <a:p>
            <a:pPr eaLnBrk="1" hangingPunct="1"/>
            <a:endParaRPr lang="it-IT" smtClean="0"/>
          </a:p>
          <a:p>
            <a:pPr eaLnBrk="1" hangingPunct="1"/>
            <a:r>
              <a:rPr lang="it-IT" smtClean="0"/>
              <a:t>L’INSEGNANTE E TUTTO IL CONSIGLIO DI CLASSE (O TEAM DOCENTE) PRENDE IN CARICO I CASI BES ED ELABORA UN PIANO DIDATTICO PERSONALIZZATO</a:t>
            </a:r>
          </a:p>
        </p:txBody>
      </p:sp>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3">
                    <a:lumMod val="60000"/>
                    <a:lumOff val="40000"/>
                  </a:schemeClr>
                </a:solidFill>
              </a:rPr>
              <a:t>SONO TUTTI BES</a:t>
            </a:r>
            <a:endParaRPr lang="it-IT">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274320" indent="-274320" eaLnBrk="1" fontAlgn="auto" hangingPunct="1">
              <a:spcAft>
                <a:spcPts val="0"/>
              </a:spcAft>
              <a:buFont typeface="Wingdings 2"/>
              <a:buChar char=""/>
              <a:defRPr/>
            </a:pPr>
            <a:r>
              <a:rPr lang="it-IT" dirty="0" smtClean="0"/>
              <a:t>1) SE ESISTE UNA CERTIFICAZIONE, QUESTA DEVE ESSERE NOTA E CONDIVISA</a:t>
            </a:r>
          </a:p>
          <a:p>
            <a:pPr marL="274320" indent="-274320" eaLnBrk="1" fontAlgn="auto" hangingPunct="1">
              <a:spcAft>
                <a:spcPts val="0"/>
              </a:spcAft>
              <a:buFont typeface="Wingdings 2"/>
              <a:buChar char=""/>
              <a:defRPr/>
            </a:pPr>
            <a:r>
              <a:rPr lang="it-IT" dirty="0" smtClean="0"/>
              <a:t>2) ANCHE SE LA CERTIFICAZIONE NON ESISTE O NON NECESSITA, IL DOCENTE DEVE </a:t>
            </a:r>
            <a:r>
              <a:rPr lang="it-IT" dirty="0" smtClean="0">
                <a:solidFill>
                  <a:schemeClr val="accent3">
                    <a:lumMod val="60000"/>
                    <a:lumOff val="40000"/>
                  </a:schemeClr>
                </a:solidFill>
              </a:rPr>
              <a:t>OSSERVARE (PSICOPEDAGOGICAMENTE!):</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3">
                    <a:lumMod val="60000"/>
                    <a:lumOff val="40000"/>
                  </a:schemeClr>
                </a:solidFill>
              </a:rPr>
              <a:t>PDP: COME PROCEDERE?</a:t>
            </a:r>
            <a:endParaRPr lang="it-IT">
              <a:solidFill>
                <a:schemeClr val="accent3">
                  <a:lumMod val="60000"/>
                  <a:lumOff val="40000"/>
                </a:schemeClr>
              </a:solidFill>
            </a:endParaRPr>
          </a:p>
        </p:txBody>
      </p:sp>
      <p:pic>
        <p:nvPicPr>
          <p:cNvPr id="46083" name="Picture 2"/>
          <p:cNvPicPr>
            <a:picLocks noChangeAspect="1" noChangeArrowheads="1"/>
          </p:cNvPicPr>
          <p:nvPr/>
        </p:nvPicPr>
        <p:blipFill>
          <a:blip r:embed="rId2" cstate="print"/>
          <a:srcRect/>
          <a:stretch>
            <a:fillRect/>
          </a:stretch>
        </p:blipFill>
        <p:spPr bwMode="auto">
          <a:xfrm>
            <a:off x="5724525" y="4221163"/>
            <a:ext cx="2735263" cy="16557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nvPr>
        </p:nvGraphicFramePr>
        <p:xfrm>
          <a:off x="1509713" y="1819275"/>
          <a:ext cx="6124575" cy="3980180"/>
        </p:xfrm>
        <a:graphic>
          <a:graphicData uri="http://schemas.openxmlformats.org/drawingml/2006/table">
            <a:tbl>
              <a:tblPr/>
              <a:tblGrid>
                <a:gridCol w="647700"/>
                <a:gridCol w="3990975"/>
                <a:gridCol w="1485900"/>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endParaRPr kumimoji="0" lang="it-IT" sz="12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34925" marR="34925" marT="34925" marB="349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Caratteristiche</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endParaRPr kumimoji="0" lang="it-IT" sz="12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34925" marR="34925" marT="34925" marB="349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Fornire un valore della serie per ogni caratteristica</a:t>
                      </a:r>
                      <a:endParaRPr kumimoji="0" lang="it-IT" sz="12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34925" marR="34925" marT="34925" marB="349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r>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Stili di apprendimento</a:t>
                      </a:r>
                      <a:endParaRPr kumimoji="0" lang="it-IT" sz="12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34925" marR="34925" marT="34925" marB="349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Globale (quadro d’insieme)</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 Analitico (singoli particolari)</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Sistematico (una variabile per volta)</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 Intuitivo (ipotesi risolutiva)</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Verbale (riassunti, schemi)</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 Visuale (immagini, mappe)</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Impulsivo (elaborazione veloce) </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 Riflessivo (lento e accurato)</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Dipendente dal contesto (ha bisogno di un ambiente di studio particolare)</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 Indipendente dal contesto (autonomo)</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Convergente (procede secondo logica) </a:t>
                      </a:r>
                    </a:p>
                    <a:p>
                      <a:pPr marL="342900" marR="0" lvl="0" indent="-342900" algn="l" defTabSz="914400" rtl="0" eaLnBrk="1" fontAlgn="base" latinLnBrk="0" hangingPunct="1">
                        <a:lnSpc>
                          <a:spcPct val="100000"/>
                        </a:lnSpc>
                        <a:spcBef>
                          <a:spcPct val="0"/>
                        </a:spcBef>
                        <a:spcAft>
                          <a:spcPct val="0"/>
                        </a:spcAft>
                        <a:buClrTx/>
                        <a:buSzTx/>
                        <a:buFontTx/>
                        <a:buNone/>
                        <a:tabLst>
                          <a:tab pos="165100" algn="l"/>
                          <a:tab pos="441325" algn="l"/>
                        </a:tabLst>
                      </a:pPr>
                      <a:r>
                        <a:rPr kumimoji="0" lang="it-IT" sz="1200" b="0" i="0" u="none" strike="noStrike" cap="none" normalizeH="0" baseline="0" smtClean="0">
                          <a:ln>
                            <a:noFill/>
                          </a:ln>
                          <a:solidFill>
                            <a:srgbClr val="000000"/>
                          </a:solidFill>
                          <a:effectLst/>
                          <a:latin typeface="Cambria" pitchFamily="18" charset="0"/>
                          <a:cs typeface="Arial" charset="0"/>
                        </a:rPr>
                        <a:t>     / Divergente (creativo)</a:t>
                      </a:r>
                      <a:endParaRPr kumimoji="0" lang="it-IT" sz="12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34925" marR="34925" marT="34925" marB="349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1  2  3  4  5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1  2  3  4  5</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1  2  3  4  5</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1  2  3  4  5</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1  2  3  4  5</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1200" b="0" i="0" u="none" strike="noStrike" cap="none" normalizeH="0" baseline="0" smtClean="0">
                          <a:ln>
                            <a:noFill/>
                          </a:ln>
                          <a:solidFill>
                            <a:srgbClr val="000000"/>
                          </a:solidFill>
                          <a:effectLst/>
                          <a:latin typeface="Cambria" pitchFamily="18" charset="0"/>
                          <a:cs typeface="Arial" charset="0"/>
                        </a:rPr>
                        <a:t>1  2  3  4  5</a:t>
                      </a:r>
                      <a:endParaRPr kumimoji="0" lang="it-IT" sz="12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34925" marR="34925" marT="34925" marB="349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r>
            </a:tbl>
          </a:graphicData>
        </a:graphic>
      </p:graphicFrame>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3">
                    <a:lumMod val="60000"/>
                    <a:lumOff val="40000"/>
                  </a:schemeClr>
                </a:solidFill>
              </a:rPr>
              <a:t>ESEMPI DI OSSERVAZIONE:</a:t>
            </a:r>
            <a:endParaRPr lang="it-IT">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2217738" y="1524000"/>
          <a:ext cx="4708525" cy="4572000"/>
        </p:xfrm>
        <a:graphic>
          <a:graphicData uri="http://schemas.openxmlformats.org/drawingml/2006/table">
            <a:tbl>
              <a:tblPr/>
              <a:tblGrid>
                <a:gridCol w="496887"/>
                <a:gridCol w="3068638"/>
                <a:gridCol w="1143000"/>
              </a:tblGrid>
              <a:tr h="311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2. Strategie di apprendimento    </a:t>
                      </a:r>
                      <a:endParaRPr kumimoji="0" lang="it-IT" sz="9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26854" marR="26854" marT="26854" marB="268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Prende appunti durante le lezioni</a:t>
                      </a:r>
                    </a:p>
                    <a:p>
                      <a:pPr marL="342900" marR="0" lvl="0" indent="-342900" algn="l" defTabSz="914400" rtl="0" eaLnBrk="1" fontAlgn="base" latinLnBrk="0" hangingPunct="1">
                        <a:lnSpc>
                          <a:spcPct val="100000"/>
                        </a:lnSpc>
                        <a:spcBef>
                          <a:spcPct val="0"/>
                        </a:spcBef>
                        <a:spcAft>
                          <a:spcPct val="0"/>
                        </a:spcAft>
                        <a:buClrTx/>
                        <a:buSzTx/>
                        <a:buFontTx/>
                        <a:buNone/>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Costruisce autonomamente schemi o mappe concettuali</a:t>
                      </a:r>
                    </a:p>
                    <a:p>
                      <a:pPr marL="342900" marR="0" lvl="0" indent="-342900" algn="l" defTabSz="914400" rtl="0" eaLnBrk="1" fontAlgn="base" latinLnBrk="0" hangingPunct="1">
                        <a:lnSpc>
                          <a:spcPct val="100000"/>
                        </a:lnSpc>
                        <a:spcBef>
                          <a:spcPct val="0"/>
                        </a:spcBef>
                        <a:spcAft>
                          <a:spcPct val="0"/>
                        </a:spcAft>
                        <a:buClrTx/>
                        <a:buSzTx/>
                        <a:buFontTx/>
                        <a:buNone/>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Utilizza strumenti di supporto* per la memorizzazione </a:t>
                      </a:r>
                    </a:p>
                    <a:p>
                      <a:pPr marL="342900" marR="0" lvl="0" indent="-342900" algn="l" defTabSz="914400" rtl="0" eaLnBrk="1" fontAlgn="base" latinLnBrk="0" hangingPunct="1">
                        <a:lnSpc>
                          <a:spcPct val="100000"/>
                        </a:lnSpc>
                        <a:spcBef>
                          <a:spcPct val="0"/>
                        </a:spcBef>
                        <a:spcAft>
                          <a:spcPct val="0"/>
                        </a:spcAft>
                        <a:buClrTx/>
                        <a:buSzTx/>
                        <a:buFontTx/>
                        <a:buNone/>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di contenuti e procedure</a:t>
                      </a:r>
                    </a:p>
                    <a:p>
                      <a:pPr marL="342900" marR="0" lvl="0" indent="-342900" algn="l" defTabSz="914400" rtl="0" eaLnBrk="1" fontAlgn="base" latinLnBrk="0" hangingPunct="1">
                        <a:lnSpc>
                          <a:spcPct val="100000"/>
                        </a:lnSpc>
                        <a:spcBef>
                          <a:spcPct val="0"/>
                        </a:spcBef>
                        <a:spcAft>
                          <a:spcPct val="0"/>
                        </a:spcAft>
                        <a:buClrTx/>
                        <a:buSzTx/>
                        <a:buFontTx/>
                        <a:buNone/>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5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Sfrutta gli indici testuali prima della lettura</a:t>
                      </a:r>
                    </a:p>
                    <a:p>
                      <a:pPr marL="342900" marR="0" lvl="0" indent="-342900" algn="l" defTabSz="914400" rtl="0" eaLnBrk="1" fontAlgn="base" latinLnBrk="0" hangingPunct="1">
                        <a:lnSpc>
                          <a:spcPct val="15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Registra le lezioni in classe</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Stile attivo durante la lezione (interviene spontaneamente alle spiegazioni, fa domande per chiarimenti, chiede approfondimenti)</a:t>
                      </a:r>
                    </a:p>
                    <a:p>
                      <a:pPr marL="342900" marR="0" lvl="0" indent="-342900" algn="l" defTabSz="914400" rtl="0" eaLnBrk="1" fontAlgn="base" latinLnBrk="0" hangingPunct="1">
                        <a:lnSpc>
                          <a:spcPct val="150000"/>
                        </a:lnSpc>
                        <a:spcBef>
                          <a:spcPct val="0"/>
                        </a:spcBef>
                        <a:spcAft>
                          <a:spcPct val="0"/>
                        </a:spcAft>
                        <a:buClrTx/>
                        <a:buSzTx/>
                        <a:buFontTx/>
                        <a:buNone/>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50000"/>
                        </a:lnSpc>
                        <a:spcBef>
                          <a:spcPct val="0"/>
                        </a:spcBef>
                        <a:spcAft>
                          <a:spcPct val="0"/>
                        </a:spcAft>
                        <a:buClrTx/>
                        <a:buSzTx/>
                        <a:buFont typeface="Wingdings" pitchFamily="2" charset="2"/>
                        <a:buChar char=""/>
                        <a:tabLst>
                          <a:tab pos="250825" algn="l"/>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Lavora con il compagno di banco</a:t>
                      </a:r>
                    </a:p>
                    <a:p>
                      <a:pPr marL="342900" marR="0" lvl="0" indent="-342900" algn="l" defTabSz="914400" rtl="0" eaLnBrk="1" fontAlgn="base" latinLnBrk="0" hangingPunct="1">
                        <a:lnSpc>
                          <a:spcPct val="150000"/>
                        </a:lnSpc>
                        <a:spcBef>
                          <a:spcPct val="0"/>
                        </a:spcBef>
                        <a:spcAft>
                          <a:spcPct val="0"/>
                        </a:spcAft>
                        <a:buClrTx/>
                        <a:buSzTx/>
                        <a:buFontTx/>
                        <a:buNone/>
                        <a:tabLst>
                          <a:tab pos="250825" algn="l"/>
                          <a:tab pos="457200" algn="l"/>
                        </a:tabLst>
                      </a:pPr>
                      <a:r>
                        <a:rPr kumimoji="0" lang="it-IT" sz="800" b="0" i="0" u="none" strike="noStrike" cap="none" normalizeH="0" baseline="0" smtClean="0">
                          <a:ln>
                            <a:noFill/>
                          </a:ln>
                          <a:solidFill>
                            <a:srgbClr val="000000"/>
                          </a:solidFill>
                          <a:effectLst/>
                          <a:latin typeface="Cambria" pitchFamily="18" charset="0"/>
                          <a:cs typeface="Arial" charset="0"/>
                        </a:rPr>
                        <a:t>* specificare sottolineando gli strumenti di supporto: vocabolario, immagini e didascalie, carte geografiche, registratore, internet, (altro) …......................</a:t>
                      </a:r>
                      <a:endParaRPr kumimoji="0" lang="it-IT" sz="9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26854" marR="26854" marT="26854" marB="268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0  1  2  3  4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endParaRPr kumimoji="0" lang="it-IT" sz="9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26854" marR="26854" marT="26854" marB="268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r>
              <a:tr h="1460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3. Capacità attentive </a:t>
                      </a:r>
                      <a:endParaRPr kumimoji="0" lang="it-IT" sz="9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26854" marR="26854" marT="26854" marB="268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Attenzione selettiva</a:t>
                      </a:r>
                    </a:p>
                    <a:p>
                      <a:pPr marL="342900" marR="0" lvl="0" indent="-342900" algn="l" defTabSz="914400" rtl="0" eaLnBrk="1" fontAlgn="base" latinLnBrk="0" hangingPunct="1">
                        <a:lnSpc>
                          <a:spcPct val="100000"/>
                        </a:lnSpc>
                        <a:spcBef>
                          <a:spcPct val="0"/>
                        </a:spcBef>
                        <a:spcAft>
                          <a:spcPct val="0"/>
                        </a:spcAft>
                        <a:buClrTx/>
                        <a:buSzTx/>
                        <a:buFontTx/>
                        <a:buNone/>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Attenzione prolungata</a:t>
                      </a:r>
                    </a:p>
                    <a:p>
                      <a:pPr marL="342900" marR="0" lvl="0" indent="-342900" algn="l" defTabSz="914400" rtl="0" eaLnBrk="1" fontAlgn="base" latinLnBrk="0" hangingPunct="1">
                        <a:lnSpc>
                          <a:spcPct val="100000"/>
                        </a:lnSpc>
                        <a:spcBef>
                          <a:spcPct val="0"/>
                        </a:spcBef>
                        <a:spcAft>
                          <a:spcPct val="0"/>
                        </a:spcAft>
                        <a:buClrTx/>
                        <a:buSzTx/>
                        <a:buFontTx/>
                        <a:buNone/>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Motivazione</a:t>
                      </a:r>
                    </a:p>
                    <a:p>
                      <a:pPr marL="342900" marR="0" lvl="0" indent="-342900" algn="l" defTabSz="914400" rtl="0" eaLnBrk="1" fontAlgn="base" latinLnBrk="0" hangingPunct="1">
                        <a:lnSpc>
                          <a:spcPct val="100000"/>
                        </a:lnSpc>
                        <a:spcBef>
                          <a:spcPct val="0"/>
                        </a:spcBef>
                        <a:spcAft>
                          <a:spcPct val="0"/>
                        </a:spcAft>
                        <a:buClrTx/>
                        <a:buSzTx/>
                        <a:buFontTx/>
                        <a:buNone/>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Postura adeguata in classe</a:t>
                      </a:r>
                    </a:p>
                    <a:p>
                      <a:pPr marL="342900" marR="0" lvl="0" indent="-342900" algn="l" defTabSz="914400" rtl="0" eaLnBrk="1" fontAlgn="base" latinLnBrk="0" hangingPunct="1">
                        <a:lnSpc>
                          <a:spcPct val="100000"/>
                        </a:lnSpc>
                        <a:spcBef>
                          <a:spcPct val="0"/>
                        </a:spcBef>
                        <a:spcAft>
                          <a:spcPct val="0"/>
                        </a:spcAft>
                        <a:buClrTx/>
                        <a:buSzTx/>
                        <a:buFontTx/>
                        <a:buNone/>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342900" marR="0" lvl="0" indent="-342900" algn="l" defTabSz="914400" rtl="0" eaLnBrk="1" fontAlgn="base" latinLnBrk="0" hangingPunct="1">
                        <a:lnSpc>
                          <a:spcPct val="100000"/>
                        </a:lnSpc>
                        <a:spcBef>
                          <a:spcPct val="0"/>
                        </a:spcBef>
                        <a:spcAft>
                          <a:spcPct val="0"/>
                        </a:spcAft>
                        <a:buClrTx/>
                        <a:buSzTx/>
                        <a:buFont typeface="Wingdings" pitchFamily="2" charset="2"/>
                        <a:buChar char=""/>
                        <a:tabLst>
                          <a:tab pos="457200" algn="l"/>
                        </a:tabLst>
                      </a:pPr>
                      <a:r>
                        <a:rPr kumimoji="0" lang="it-IT" sz="900" b="0" i="0" u="none" strike="noStrike" cap="none" normalizeH="0" baseline="0" smtClean="0">
                          <a:ln>
                            <a:noFill/>
                          </a:ln>
                          <a:solidFill>
                            <a:srgbClr val="000000"/>
                          </a:solidFill>
                          <a:effectLst/>
                          <a:latin typeface="Cambria" pitchFamily="18" charset="0"/>
                          <a:cs typeface="Arial" charset="0"/>
                        </a:rPr>
                        <a:t>L’attenzione migliora con l’utilizzo di strumenti didattici adeguati (mappe, schemi, formulari, ecc.)</a:t>
                      </a:r>
                      <a:endParaRPr kumimoji="0" lang="it-IT" sz="900" b="0" i="0" u="none" strike="noStrike" cap="none" normalizeH="0" baseline="0" smtClean="0">
                        <a:ln>
                          <a:noFill/>
                        </a:ln>
                        <a:solidFill>
                          <a:srgbClr val="000000"/>
                        </a:solidFill>
                        <a:effectLst/>
                        <a:latin typeface="Symbol" pitchFamily="18" charset="2"/>
                        <a:ea typeface="SimSun" pitchFamily="2" charset="-122"/>
                        <a:cs typeface="OpenSymbol" pitchFamily="2" charset="0"/>
                      </a:endParaRPr>
                    </a:p>
                  </a:txBody>
                  <a:tcPr marL="26854" marR="26854" marT="26854" marB="268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sz="900" b="0" i="0" u="none" strike="noStrike" cap="none" normalizeH="0" baseline="0" smtClean="0">
                          <a:ln>
                            <a:noFill/>
                          </a:ln>
                          <a:solidFill>
                            <a:srgbClr val="000000"/>
                          </a:solidFill>
                          <a:effectLst/>
                          <a:latin typeface="Cambria" pitchFamily="18" charset="0"/>
                          <a:cs typeface="Arial" charset="0"/>
                        </a:rPr>
                        <a:t>0  1  2  3  4</a:t>
                      </a:r>
                      <a:endParaRPr kumimoji="0" lang="it-IT" sz="900" b="0" i="0" u="none" strike="noStrike" cap="none" normalizeH="0" baseline="0" smtClean="0">
                        <a:ln>
                          <a:noFill/>
                        </a:ln>
                        <a:solidFill>
                          <a:srgbClr val="000000"/>
                        </a:solidFill>
                        <a:effectLst/>
                        <a:latin typeface="Times New Roman" pitchFamily="18" charset="0"/>
                        <a:ea typeface="SimSun" pitchFamily="2" charset="-122"/>
                        <a:cs typeface="Mangal" pitchFamily="2"/>
                      </a:endParaRPr>
                    </a:p>
                  </a:txBody>
                  <a:tcPr marL="26854" marR="26854" marT="26854" marB="2685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8EE"/>
                    </a:solid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nvPr>
        </p:nvGraphicFramePr>
        <p:xfrm>
          <a:off x="2190750" y="1524000"/>
          <a:ext cx="4763117" cy="4572000"/>
        </p:xfrm>
        <a:graphic>
          <a:graphicData uri="http://schemas.openxmlformats.org/drawingml/2006/table">
            <a:tbl>
              <a:tblPr>
                <a:tableStyleId>{5C22544A-7EE6-4342-B048-85BDC9FD1C3A}</a:tableStyleId>
              </a:tblPr>
              <a:tblGrid>
                <a:gridCol w="503226"/>
                <a:gridCol w="3103804"/>
                <a:gridCol w="1156087"/>
              </a:tblGrid>
              <a:tr h="1476591">
                <a:tc>
                  <a:txBody>
                    <a:bodyPr/>
                    <a:lstStyle/>
                    <a:p>
                      <a:pPr algn="ctr">
                        <a:spcAft>
                          <a:spcPts val="0"/>
                        </a:spcAft>
                      </a:pPr>
                      <a:r>
                        <a:rPr lang="it-IT" sz="900" kern="50" dirty="0">
                          <a:effectLst/>
                        </a:rPr>
                        <a:t>3. Capacità </a:t>
                      </a:r>
                      <a:r>
                        <a:rPr lang="it-IT" sz="900" kern="50" dirty="0" err="1">
                          <a:effectLst/>
                        </a:rPr>
                        <a:t>attentive</a:t>
                      </a:r>
                      <a:r>
                        <a:rPr lang="it-IT" sz="900" kern="50" dirty="0">
                          <a:effectLst/>
                        </a:rPr>
                        <a:t> </a:t>
                      </a:r>
                      <a:endParaRPr lang="it-IT" sz="900" kern="50" dirty="0">
                        <a:effectLst/>
                        <a:latin typeface="Times New Roman"/>
                        <a:ea typeface="SimSun"/>
                        <a:cs typeface="Mangal"/>
                      </a:endParaRPr>
                    </a:p>
                  </a:txBody>
                  <a:tcPr marL="27161" marR="27161" marT="27161" marB="27161"/>
                </a:tc>
                <a:tc>
                  <a:txBody>
                    <a:bodyPr/>
                    <a:lstStyle/>
                    <a:p>
                      <a:pPr marL="342900" lvl="0" indent="-342900">
                        <a:spcAft>
                          <a:spcPts val="0"/>
                        </a:spcAft>
                        <a:buFont typeface="Wingdings"/>
                        <a:buChar char=""/>
                        <a:tabLst>
                          <a:tab pos="228600" algn="l"/>
                        </a:tabLst>
                      </a:pPr>
                      <a:r>
                        <a:rPr lang="it-IT" sz="900" kern="50" dirty="0">
                          <a:effectLst/>
                        </a:rPr>
                        <a:t>Attenzione selettiva</a:t>
                      </a:r>
                    </a:p>
                    <a:p>
                      <a:pPr>
                        <a:spcAft>
                          <a:spcPts val="0"/>
                        </a:spcAft>
                      </a:pPr>
                      <a:r>
                        <a:rPr lang="it-IT" sz="900" kern="50" dirty="0">
                          <a:effectLst/>
                        </a:rPr>
                        <a:t> </a:t>
                      </a:r>
                    </a:p>
                    <a:p>
                      <a:pPr marL="342900" lvl="0" indent="-342900">
                        <a:spcAft>
                          <a:spcPts val="0"/>
                        </a:spcAft>
                        <a:buFont typeface="Wingdings"/>
                        <a:buChar char=""/>
                        <a:tabLst>
                          <a:tab pos="228600" algn="l"/>
                        </a:tabLst>
                      </a:pPr>
                      <a:r>
                        <a:rPr lang="it-IT" sz="900" kern="50" dirty="0">
                          <a:effectLst/>
                        </a:rPr>
                        <a:t>Attenzione prolungata</a:t>
                      </a:r>
                    </a:p>
                    <a:p>
                      <a:pPr>
                        <a:spcAft>
                          <a:spcPts val="0"/>
                        </a:spcAft>
                      </a:pPr>
                      <a:r>
                        <a:rPr lang="it-IT" sz="900" kern="50" dirty="0">
                          <a:effectLst/>
                        </a:rPr>
                        <a:t> </a:t>
                      </a:r>
                    </a:p>
                    <a:p>
                      <a:pPr marL="342900" lvl="0" indent="-342900">
                        <a:spcAft>
                          <a:spcPts val="0"/>
                        </a:spcAft>
                        <a:buFont typeface="Wingdings"/>
                        <a:buChar char=""/>
                        <a:tabLst>
                          <a:tab pos="228600" algn="l"/>
                        </a:tabLst>
                      </a:pPr>
                      <a:r>
                        <a:rPr lang="it-IT" sz="900" kern="50" dirty="0">
                          <a:effectLst/>
                        </a:rPr>
                        <a:t>Motivazione</a:t>
                      </a:r>
                    </a:p>
                    <a:p>
                      <a:pPr>
                        <a:spcAft>
                          <a:spcPts val="0"/>
                        </a:spcAft>
                      </a:pPr>
                      <a:r>
                        <a:rPr lang="it-IT" sz="900" kern="50" dirty="0">
                          <a:effectLst/>
                        </a:rPr>
                        <a:t> </a:t>
                      </a:r>
                    </a:p>
                    <a:p>
                      <a:pPr marL="342900" lvl="0" indent="-342900">
                        <a:spcAft>
                          <a:spcPts val="0"/>
                        </a:spcAft>
                        <a:buFont typeface="Wingdings"/>
                        <a:buChar char=""/>
                        <a:tabLst>
                          <a:tab pos="228600" algn="l"/>
                        </a:tabLst>
                      </a:pPr>
                      <a:r>
                        <a:rPr lang="it-IT" sz="900" kern="50" dirty="0">
                          <a:effectLst/>
                        </a:rPr>
                        <a:t>Postura adeguata in classe</a:t>
                      </a:r>
                    </a:p>
                    <a:p>
                      <a:pPr>
                        <a:spcAft>
                          <a:spcPts val="0"/>
                        </a:spcAft>
                      </a:pPr>
                      <a:r>
                        <a:rPr lang="it-IT" sz="900" kern="50" dirty="0">
                          <a:effectLst/>
                        </a:rPr>
                        <a:t> </a:t>
                      </a:r>
                    </a:p>
                    <a:p>
                      <a:pPr marL="342900" lvl="0" indent="-342900">
                        <a:spcAft>
                          <a:spcPts val="0"/>
                        </a:spcAft>
                        <a:buFont typeface="Wingdings"/>
                        <a:buChar char=""/>
                        <a:tabLst>
                          <a:tab pos="228600" algn="l"/>
                          <a:tab pos="361950" algn="l"/>
                        </a:tabLst>
                      </a:pPr>
                      <a:r>
                        <a:rPr lang="it-IT" sz="900" kern="50" dirty="0">
                          <a:effectLst/>
                        </a:rPr>
                        <a:t>L’attenzione migliora con l’utilizzo di strumenti didattici adeguati (mappe, schemi, formulari, ecc.)</a:t>
                      </a:r>
                      <a:endParaRPr lang="it-IT" sz="900" kern="50" dirty="0">
                        <a:effectLst/>
                        <a:latin typeface="Symbol"/>
                        <a:ea typeface="SimSun"/>
                        <a:cs typeface="OpenSymbol"/>
                      </a:endParaRPr>
                    </a:p>
                  </a:txBody>
                  <a:tcPr marL="27161" marR="27161" marT="27161" marB="27161"/>
                </a:tc>
                <a:tc>
                  <a:txBody>
                    <a:bodyPr/>
                    <a:lstStyle/>
                    <a:p>
                      <a:pPr algn="ctr">
                        <a:spcAft>
                          <a:spcPts val="0"/>
                        </a:spcAft>
                      </a:pPr>
                      <a:r>
                        <a:rPr lang="it-IT" sz="900" kern="50">
                          <a:effectLst/>
                        </a:rPr>
                        <a:t>0   1  2  3  4</a:t>
                      </a:r>
                    </a:p>
                    <a:p>
                      <a:pPr algn="ctr">
                        <a:spcAft>
                          <a:spcPts val="0"/>
                        </a:spcAft>
                      </a:pPr>
                      <a:r>
                        <a:rPr lang="it-IT" sz="900" kern="50">
                          <a:effectLst/>
                        </a:rPr>
                        <a:t> </a:t>
                      </a:r>
                    </a:p>
                    <a:p>
                      <a:pPr algn="ctr">
                        <a:spcAft>
                          <a:spcPts val="0"/>
                        </a:spcAft>
                      </a:pPr>
                      <a:r>
                        <a:rPr lang="it-IT" sz="900" kern="50">
                          <a:effectLst/>
                        </a:rPr>
                        <a:t>0  1  2  3  4</a:t>
                      </a:r>
                    </a:p>
                    <a:p>
                      <a:pPr algn="ctr">
                        <a:spcAft>
                          <a:spcPts val="0"/>
                        </a:spcAft>
                      </a:pPr>
                      <a:r>
                        <a:rPr lang="it-IT" sz="900" kern="50">
                          <a:effectLst/>
                        </a:rPr>
                        <a:t> </a:t>
                      </a:r>
                    </a:p>
                    <a:p>
                      <a:pPr algn="ctr">
                        <a:spcAft>
                          <a:spcPts val="0"/>
                        </a:spcAft>
                      </a:pPr>
                      <a:r>
                        <a:rPr lang="it-IT" sz="900" kern="50">
                          <a:effectLst/>
                        </a:rPr>
                        <a:t>0  1  2  3  4</a:t>
                      </a:r>
                    </a:p>
                    <a:p>
                      <a:pPr algn="ctr">
                        <a:spcAft>
                          <a:spcPts val="0"/>
                        </a:spcAft>
                      </a:pPr>
                      <a:r>
                        <a:rPr lang="it-IT" sz="900" kern="50">
                          <a:effectLst/>
                        </a:rPr>
                        <a:t> </a:t>
                      </a:r>
                    </a:p>
                    <a:p>
                      <a:pPr algn="ctr">
                        <a:spcAft>
                          <a:spcPts val="0"/>
                        </a:spcAft>
                      </a:pPr>
                      <a:r>
                        <a:rPr lang="it-IT" sz="900" kern="50">
                          <a:effectLst/>
                        </a:rPr>
                        <a:t>0  1  2  3  4</a:t>
                      </a:r>
                    </a:p>
                    <a:p>
                      <a:pPr algn="ctr">
                        <a:spcAft>
                          <a:spcPts val="0"/>
                        </a:spcAft>
                      </a:pPr>
                      <a:r>
                        <a:rPr lang="it-IT" sz="900" kern="50">
                          <a:effectLst/>
                        </a:rPr>
                        <a:t> </a:t>
                      </a:r>
                    </a:p>
                    <a:p>
                      <a:pPr algn="ctr">
                        <a:spcAft>
                          <a:spcPts val="0"/>
                        </a:spcAft>
                      </a:pPr>
                      <a:r>
                        <a:rPr lang="it-IT" sz="900" kern="50">
                          <a:effectLst/>
                        </a:rPr>
                        <a:t>0  1  2  3  4</a:t>
                      </a:r>
                      <a:endParaRPr lang="it-IT" sz="900" kern="50">
                        <a:effectLst/>
                        <a:latin typeface="Times New Roman"/>
                        <a:ea typeface="SimSun"/>
                        <a:cs typeface="Mangal"/>
                      </a:endParaRPr>
                    </a:p>
                  </a:txBody>
                  <a:tcPr marL="27161" marR="27161" marT="27161" marB="27161"/>
                </a:tc>
              </a:tr>
              <a:tr h="1334364">
                <a:tc>
                  <a:txBody>
                    <a:bodyPr/>
                    <a:lstStyle/>
                    <a:p>
                      <a:pPr algn="ctr">
                        <a:spcAft>
                          <a:spcPts val="0"/>
                        </a:spcAft>
                      </a:pPr>
                      <a:r>
                        <a:rPr lang="it-IT" sz="900" kern="50">
                          <a:effectLst/>
                        </a:rPr>
                        <a:t>4. Capacità organizzative </a:t>
                      </a:r>
                      <a:endParaRPr lang="it-IT" sz="900" kern="50">
                        <a:effectLst/>
                        <a:latin typeface="Times New Roman"/>
                        <a:ea typeface="SimSun"/>
                        <a:cs typeface="Mangal"/>
                      </a:endParaRPr>
                    </a:p>
                  </a:txBody>
                  <a:tcPr marL="27161" marR="27161" marT="27161" marB="27161"/>
                </a:tc>
                <a:tc>
                  <a:txBody>
                    <a:bodyPr/>
                    <a:lstStyle/>
                    <a:p>
                      <a:pPr marL="342900" lvl="0" indent="-342900">
                        <a:spcAft>
                          <a:spcPts val="0"/>
                        </a:spcAft>
                        <a:buFont typeface="Wingdings"/>
                        <a:buChar char=""/>
                        <a:tabLst>
                          <a:tab pos="228600" algn="l"/>
                        </a:tabLst>
                      </a:pPr>
                      <a:r>
                        <a:rPr lang="it-IT" sz="900" kern="50">
                          <a:effectLst/>
                        </a:rPr>
                        <a:t>Gestione del diario</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Gestione del materiale scolastico (libri, quaderni, astuccio, penne, materiale di laboratorio, ecc.)</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Puntualità nella consegna dei compiti </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Gestione del lavoro (ordine)</a:t>
                      </a:r>
                      <a:endParaRPr lang="it-IT" sz="900" kern="50">
                        <a:effectLst/>
                        <a:latin typeface="Symbol"/>
                        <a:ea typeface="SimSun"/>
                        <a:cs typeface="OpenSymbol"/>
                      </a:endParaRPr>
                    </a:p>
                  </a:txBody>
                  <a:tcPr marL="27161" marR="27161" marT="27161" marB="27161"/>
                </a:tc>
                <a:tc>
                  <a:txBody>
                    <a:bodyPr/>
                    <a:lstStyle/>
                    <a:p>
                      <a:pPr algn="ctr">
                        <a:spcAft>
                          <a:spcPts val="0"/>
                        </a:spcAft>
                      </a:pPr>
                      <a:r>
                        <a:rPr lang="it-IT" sz="900" kern="50">
                          <a:effectLst/>
                        </a:rPr>
                        <a:t>0  1  2  3  4</a:t>
                      </a:r>
                    </a:p>
                    <a:p>
                      <a:pPr algn="ctr">
                        <a:spcAft>
                          <a:spcPts val="0"/>
                        </a:spcAft>
                      </a:pPr>
                      <a:r>
                        <a:rPr lang="it-IT" sz="900" kern="50">
                          <a:effectLst/>
                        </a:rPr>
                        <a:t> </a:t>
                      </a:r>
                    </a:p>
                    <a:p>
                      <a:pPr algn="ctr">
                        <a:spcAft>
                          <a:spcPts val="0"/>
                        </a:spcAft>
                      </a:pPr>
                      <a:r>
                        <a:rPr lang="it-IT" sz="900" kern="50">
                          <a:effectLst/>
                        </a:rPr>
                        <a:t>0  1  2  3  4</a:t>
                      </a:r>
                    </a:p>
                    <a:p>
                      <a:pPr algn="ctr">
                        <a:spcAft>
                          <a:spcPts val="0"/>
                        </a:spcAft>
                      </a:pPr>
                      <a:r>
                        <a:rPr lang="it-IT" sz="900" kern="50">
                          <a:effectLst/>
                        </a:rPr>
                        <a:t> </a:t>
                      </a:r>
                    </a:p>
                    <a:p>
                      <a:pPr algn="ctr">
                        <a:spcAft>
                          <a:spcPts val="0"/>
                        </a:spcAft>
                      </a:pPr>
                      <a:r>
                        <a:rPr lang="it-IT" sz="900" kern="50">
                          <a:effectLst/>
                        </a:rPr>
                        <a:t> </a:t>
                      </a:r>
                    </a:p>
                    <a:p>
                      <a:pPr algn="ctr">
                        <a:spcAft>
                          <a:spcPts val="0"/>
                        </a:spcAft>
                      </a:pPr>
                      <a:r>
                        <a:rPr lang="it-IT" sz="900" kern="50">
                          <a:effectLst/>
                        </a:rPr>
                        <a:t>0  1  2  3  4 </a:t>
                      </a:r>
                    </a:p>
                    <a:p>
                      <a:pPr algn="ctr">
                        <a:spcAft>
                          <a:spcPts val="0"/>
                        </a:spcAft>
                      </a:pPr>
                      <a:r>
                        <a:rPr lang="it-IT" sz="900" kern="50">
                          <a:effectLst/>
                        </a:rPr>
                        <a:t> </a:t>
                      </a:r>
                    </a:p>
                    <a:p>
                      <a:pPr algn="ctr">
                        <a:spcAft>
                          <a:spcPts val="0"/>
                        </a:spcAft>
                      </a:pPr>
                      <a:r>
                        <a:rPr lang="it-IT" sz="900" kern="50">
                          <a:effectLst/>
                        </a:rPr>
                        <a:t>0  1  2  3  4</a:t>
                      </a:r>
                      <a:endParaRPr lang="it-IT" sz="900" kern="50">
                        <a:effectLst/>
                        <a:latin typeface="Times New Roman"/>
                        <a:ea typeface="SimSun"/>
                        <a:cs typeface="Mangal"/>
                      </a:endParaRPr>
                    </a:p>
                  </a:txBody>
                  <a:tcPr marL="27161" marR="27161" marT="27161" marB="27161"/>
                </a:tc>
              </a:tr>
              <a:tr h="1761045">
                <a:tc>
                  <a:txBody>
                    <a:bodyPr/>
                    <a:lstStyle/>
                    <a:p>
                      <a:pPr algn="ctr">
                        <a:spcAft>
                          <a:spcPts val="0"/>
                        </a:spcAft>
                      </a:pPr>
                      <a:r>
                        <a:rPr lang="it-IT" sz="900" kern="50">
                          <a:effectLst/>
                        </a:rPr>
                        <a:t>5. Punti di forza e di debolezza  </a:t>
                      </a:r>
                      <a:endParaRPr lang="it-IT" sz="900" kern="50">
                        <a:effectLst/>
                        <a:latin typeface="Times New Roman"/>
                        <a:ea typeface="SimSun"/>
                        <a:cs typeface="Mangal"/>
                      </a:endParaRPr>
                    </a:p>
                  </a:txBody>
                  <a:tcPr marL="27161" marR="27161" marT="27161" marB="27161"/>
                </a:tc>
                <a:tc>
                  <a:txBody>
                    <a:bodyPr/>
                    <a:lstStyle/>
                    <a:p>
                      <a:pPr marL="342900" lvl="0" indent="-342900">
                        <a:spcAft>
                          <a:spcPts val="0"/>
                        </a:spcAft>
                        <a:buFont typeface="Wingdings"/>
                        <a:buChar char=""/>
                        <a:tabLst>
                          <a:tab pos="228600" algn="l"/>
                        </a:tabLst>
                      </a:pPr>
                      <a:r>
                        <a:rPr lang="it-IT" sz="900" kern="50">
                          <a:effectLst/>
                        </a:rPr>
                        <a:t>Capacità di memorizzazione </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Comprensione dopo la lettura</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Calcolo</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Algoritmo del calcolo scritto</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Procedure (es. analisi logica)</a:t>
                      </a:r>
                    </a:p>
                    <a:p>
                      <a:pPr>
                        <a:spcAft>
                          <a:spcPts val="0"/>
                        </a:spcAft>
                      </a:pPr>
                      <a:r>
                        <a:rPr lang="it-IT" sz="900" kern="50">
                          <a:effectLst/>
                        </a:rPr>
                        <a:t> </a:t>
                      </a:r>
                    </a:p>
                    <a:p>
                      <a:pPr marL="342900" lvl="0" indent="-342900">
                        <a:spcAft>
                          <a:spcPts val="0"/>
                        </a:spcAft>
                        <a:buFont typeface="Wingdings"/>
                        <a:buChar char=""/>
                        <a:tabLst>
                          <a:tab pos="228600" algn="l"/>
                        </a:tabLst>
                      </a:pPr>
                      <a:r>
                        <a:rPr lang="it-IT" sz="900" kern="50">
                          <a:effectLst/>
                        </a:rPr>
                        <a:t>Consapevolezza metacognitiva (capacità di autovalutazione e autocorrezione)</a:t>
                      </a:r>
                      <a:endParaRPr lang="it-IT" sz="900" kern="50">
                        <a:effectLst/>
                        <a:latin typeface="Symbol"/>
                        <a:ea typeface="SimSun"/>
                        <a:cs typeface="OpenSymbol"/>
                      </a:endParaRPr>
                    </a:p>
                  </a:txBody>
                  <a:tcPr marL="27161" marR="27161" marT="27161" marB="27161"/>
                </a:tc>
                <a:tc>
                  <a:txBody>
                    <a:bodyPr/>
                    <a:lstStyle/>
                    <a:p>
                      <a:pPr algn="ctr">
                        <a:spcAft>
                          <a:spcPts val="0"/>
                        </a:spcAft>
                      </a:pPr>
                      <a:r>
                        <a:rPr lang="it-IT" sz="900" kern="50" dirty="0">
                          <a:effectLst/>
                        </a:rPr>
                        <a:t>0  1  2  3  4</a:t>
                      </a:r>
                    </a:p>
                    <a:p>
                      <a:pPr algn="ctr">
                        <a:spcAft>
                          <a:spcPts val="0"/>
                        </a:spcAft>
                      </a:pPr>
                      <a:r>
                        <a:rPr lang="it-IT" sz="900" kern="50" dirty="0">
                          <a:effectLst/>
                        </a:rPr>
                        <a:t> </a:t>
                      </a:r>
                    </a:p>
                    <a:p>
                      <a:pPr algn="ctr">
                        <a:spcAft>
                          <a:spcPts val="0"/>
                        </a:spcAft>
                      </a:pPr>
                      <a:r>
                        <a:rPr lang="it-IT" sz="900" kern="50" dirty="0">
                          <a:effectLst/>
                        </a:rPr>
                        <a:t>0  1  2  3  4</a:t>
                      </a:r>
                    </a:p>
                    <a:p>
                      <a:pPr algn="ctr">
                        <a:spcAft>
                          <a:spcPts val="0"/>
                        </a:spcAft>
                      </a:pPr>
                      <a:r>
                        <a:rPr lang="it-IT" sz="900" kern="50" dirty="0">
                          <a:effectLst/>
                        </a:rPr>
                        <a:t> </a:t>
                      </a:r>
                    </a:p>
                    <a:p>
                      <a:pPr algn="ctr">
                        <a:spcAft>
                          <a:spcPts val="0"/>
                        </a:spcAft>
                      </a:pPr>
                      <a:r>
                        <a:rPr lang="it-IT" sz="900" kern="50" dirty="0">
                          <a:effectLst/>
                        </a:rPr>
                        <a:t>0  1  2  3  4</a:t>
                      </a:r>
                    </a:p>
                    <a:p>
                      <a:pPr algn="ctr">
                        <a:spcAft>
                          <a:spcPts val="0"/>
                        </a:spcAft>
                      </a:pPr>
                      <a:r>
                        <a:rPr lang="it-IT" sz="900" kern="50" dirty="0">
                          <a:effectLst/>
                        </a:rPr>
                        <a:t> </a:t>
                      </a:r>
                    </a:p>
                    <a:p>
                      <a:pPr algn="ctr">
                        <a:spcAft>
                          <a:spcPts val="0"/>
                        </a:spcAft>
                      </a:pPr>
                      <a:r>
                        <a:rPr lang="it-IT" sz="900" kern="50" dirty="0">
                          <a:effectLst/>
                        </a:rPr>
                        <a:t>0  1  2  3  4</a:t>
                      </a:r>
                    </a:p>
                    <a:p>
                      <a:pPr algn="ctr">
                        <a:spcAft>
                          <a:spcPts val="0"/>
                        </a:spcAft>
                      </a:pPr>
                      <a:r>
                        <a:rPr lang="it-IT" sz="900" kern="50" dirty="0">
                          <a:effectLst/>
                        </a:rPr>
                        <a:t> </a:t>
                      </a:r>
                    </a:p>
                    <a:p>
                      <a:pPr algn="ctr">
                        <a:spcAft>
                          <a:spcPts val="0"/>
                        </a:spcAft>
                      </a:pPr>
                      <a:r>
                        <a:rPr lang="it-IT" sz="900" kern="50" dirty="0">
                          <a:effectLst/>
                        </a:rPr>
                        <a:t>0  1  2  3  4</a:t>
                      </a:r>
                    </a:p>
                    <a:p>
                      <a:pPr algn="ctr">
                        <a:spcAft>
                          <a:spcPts val="0"/>
                        </a:spcAft>
                      </a:pPr>
                      <a:r>
                        <a:rPr lang="it-IT" sz="900" kern="50" dirty="0">
                          <a:effectLst/>
                        </a:rPr>
                        <a:t> </a:t>
                      </a:r>
                    </a:p>
                    <a:p>
                      <a:pPr algn="ctr">
                        <a:spcAft>
                          <a:spcPts val="0"/>
                        </a:spcAft>
                      </a:pPr>
                      <a:r>
                        <a:rPr lang="it-IT" sz="900" kern="50" dirty="0">
                          <a:effectLst/>
                        </a:rPr>
                        <a:t>0  1  2  3  4</a:t>
                      </a:r>
                      <a:endParaRPr lang="it-IT" sz="900" kern="50" dirty="0">
                        <a:effectLst/>
                        <a:latin typeface="Times New Roman"/>
                        <a:ea typeface="SimSun"/>
                        <a:cs typeface="Mangal"/>
                      </a:endParaRPr>
                    </a:p>
                  </a:txBody>
                  <a:tcPr marL="27161" marR="27161" marT="27161" marB="27161"/>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457200" y="2159000"/>
          <a:ext cx="8229600" cy="3300450"/>
        </p:xfrm>
        <a:graphic>
          <a:graphicData uri="http://schemas.openxmlformats.org/drawingml/2006/table">
            <a:tbl>
              <a:tblPr>
                <a:tableStyleId>{5C22544A-7EE6-4342-B048-85BDC9FD1C3A}</a:tableStyleId>
              </a:tblPr>
              <a:tblGrid>
                <a:gridCol w="3468784"/>
                <a:gridCol w="3468784"/>
                <a:gridCol w="1292032"/>
              </a:tblGrid>
              <a:tr h="1650225">
                <a:tc rowSpan="2">
                  <a:txBody>
                    <a:bodyPr/>
                    <a:lstStyle/>
                    <a:p>
                      <a:pPr algn="ctr">
                        <a:spcAft>
                          <a:spcPts val="0"/>
                        </a:spcAft>
                      </a:pPr>
                      <a:r>
                        <a:rPr lang="it-IT" sz="1000" kern="50">
                          <a:effectLst/>
                        </a:rPr>
                        <a:t>6. Aspetto relazionale                     </a:t>
                      </a:r>
                      <a:endParaRPr lang="it-IT" sz="1000" kern="50">
                        <a:effectLst/>
                        <a:latin typeface="Times New Roman"/>
                        <a:ea typeface="SimSun"/>
                        <a:cs typeface="Mangal"/>
                      </a:endParaRPr>
                    </a:p>
                  </a:txBody>
                  <a:tcPr marL="30355" marR="30355" marT="30355" marB="30355"/>
                </a:tc>
                <a:tc>
                  <a:txBody>
                    <a:bodyPr/>
                    <a:lstStyle/>
                    <a:p>
                      <a:pPr>
                        <a:spcAft>
                          <a:spcPts val="0"/>
                        </a:spcAft>
                      </a:pPr>
                      <a:r>
                        <a:rPr lang="it-IT" sz="1000" kern="50">
                          <a:effectLst/>
                        </a:rPr>
                        <a:t>Con gli Adulti  è :</a:t>
                      </a:r>
                    </a:p>
                    <a:p>
                      <a:pPr marL="342900" lvl="0" indent="-342900">
                        <a:spcAft>
                          <a:spcPts val="0"/>
                        </a:spcAft>
                        <a:buFont typeface="Wingdings"/>
                        <a:buChar char=""/>
                        <a:tabLst>
                          <a:tab pos="457200" algn="l"/>
                        </a:tabLst>
                      </a:pPr>
                      <a:r>
                        <a:rPr lang="it-IT" sz="1000" kern="50">
                          <a:effectLst/>
                        </a:rPr>
                        <a:t>Collaborativo   </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 Oppositivo</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Indipendente</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Dipendente</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Indifferente</a:t>
                      </a:r>
                      <a:endParaRPr lang="it-IT" sz="1000" kern="50">
                        <a:effectLst/>
                        <a:latin typeface="Symbol"/>
                        <a:ea typeface="SimSun"/>
                        <a:cs typeface="OpenSymbol"/>
                      </a:endParaRPr>
                    </a:p>
                  </a:txBody>
                  <a:tcPr marL="30355" marR="30355" marT="30355" marB="30355"/>
                </a:tc>
                <a:tc>
                  <a:txBody>
                    <a:bodyPr/>
                    <a:lstStyle/>
                    <a:p>
                      <a:pPr algn="ctr">
                        <a:spcAft>
                          <a:spcPts val="0"/>
                        </a:spcAft>
                      </a:pPr>
                      <a:r>
                        <a:rPr lang="it-IT" sz="1000" kern="50">
                          <a:effectLst/>
                        </a:rPr>
                        <a:t> </a:t>
                      </a:r>
                    </a:p>
                    <a:p>
                      <a:pPr algn="ctr">
                        <a:spcAft>
                          <a:spcPts val="0"/>
                        </a:spcAft>
                      </a:pPr>
                      <a:r>
                        <a:rPr lang="it-IT" sz="1000" kern="50">
                          <a:effectLst/>
                        </a:rPr>
                        <a:t>0  1  2  3  4</a:t>
                      </a:r>
                    </a:p>
                    <a:p>
                      <a:pPr algn="ctr">
                        <a:spcAft>
                          <a:spcPts val="0"/>
                        </a:spcAft>
                      </a:pPr>
                      <a:r>
                        <a:rPr lang="it-IT" sz="1000" kern="50">
                          <a:effectLst/>
                        </a:rPr>
                        <a:t> </a:t>
                      </a:r>
                    </a:p>
                    <a:p>
                      <a:pPr algn="ctr">
                        <a:spcAft>
                          <a:spcPts val="0"/>
                        </a:spcAft>
                      </a:pPr>
                      <a:r>
                        <a:rPr lang="it-IT" sz="1000" kern="50">
                          <a:effectLst/>
                        </a:rPr>
                        <a:t>0  1  2  3  4</a:t>
                      </a:r>
                    </a:p>
                    <a:p>
                      <a:pPr algn="ctr">
                        <a:spcAft>
                          <a:spcPts val="0"/>
                        </a:spcAft>
                      </a:pPr>
                      <a:r>
                        <a:rPr lang="it-IT" sz="1000" kern="50">
                          <a:effectLst/>
                        </a:rPr>
                        <a:t> </a:t>
                      </a:r>
                    </a:p>
                    <a:p>
                      <a:pPr algn="ctr">
                        <a:spcAft>
                          <a:spcPts val="0"/>
                        </a:spcAft>
                      </a:pPr>
                      <a:r>
                        <a:rPr lang="it-IT" sz="1000" kern="50">
                          <a:effectLst/>
                        </a:rPr>
                        <a:t>0  1  2  3  4</a:t>
                      </a:r>
                    </a:p>
                    <a:p>
                      <a:pPr algn="ctr">
                        <a:spcAft>
                          <a:spcPts val="0"/>
                        </a:spcAft>
                      </a:pPr>
                      <a:r>
                        <a:rPr lang="it-IT" sz="1000" kern="50">
                          <a:effectLst/>
                        </a:rPr>
                        <a:t> </a:t>
                      </a:r>
                    </a:p>
                    <a:p>
                      <a:pPr algn="ctr">
                        <a:spcAft>
                          <a:spcPts val="0"/>
                        </a:spcAft>
                      </a:pPr>
                      <a:r>
                        <a:rPr lang="it-IT" sz="1000" kern="50">
                          <a:effectLst/>
                        </a:rPr>
                        <a:t> 0  1  2  3  4 </a:t>
                      </a:r>
                    </a:p>
                    <a:p>
                      <a:pPr algn="ctr">
                        <a:spcAft>
                          <a:spcPts val="0"/>
                        </a:spcAft>
                      </a:pPr>
                      <a:r>
                        <a:rPr lang="it-IT" sz="1000" kern="50">
                          <a:effectLst/>
                        </a:rPr>
                        <a:t> </a:t>
                      </a:r>
                    </a:p>
                    <a:p>
                      <a:pPr algn="ctr">
                        <a:spcAft>
                          <a:spcPts val="0"/>
                        </a:spcAft>
                      </a:pPr>
                      <a:r>
                        <a:rPr lang="it-IT" sz="1000" kern="50">
                          <a:effectLst/>
                        </a:rPr>
                        <a:t>0  1  2  3  4</a:t>
                      </a:r>
                      <a:endParaRPr lang="it-IT" sz="1000" kern="50">
                        <a:effectLst/>
                        <a:latin typeface="Times New Roman"/>
                        <a:ea typeface="SimSun"/>
                        <a:cs typeface="Mangal"/>
                      </a:endParaRPr>
                    </a:p>
                  </a:txBody>
                  <a:tcPr marL="30355" marR="30355" marT="30355" marB="30355"/>
                </a:tc>
              </a:tr>
              <a:tr h="1650225">
                <a:tc vMerge="1">
                  <a:txBody>
                    <a:bodyPr/>
                    <a:lstStyle/>
                    <a:p>
                      <a:endParaRPr lang="it-IT"/>
                    </a:p>
                  </a:txBody>
                  <a:tcPr/>
                </a:tc>
                <a:tc>
                  <a:txBody>
                    <a:bodyPr/>
                    <a:lstStyle/>
                    <a:p>
                      <a:pPr>
                        <a:spcAft>
                          <a:spcPts val="0"/>
                        </a:spcAft>
                      </a:pPr>
                      <a:r>
                        <a:rPr lang="it-IT" sz="1000" kern="50">
                          <a:effectLst/>
                        </a:rPr>
                        <a:t>Con i Pari è :</a:t>
                      </a:r>
                    </a:p>
                    <a:p>
                      <a:pPr marL="342900" lvl="0" indent="-342900">
                        <a:spcAft>
                          <a:spcPts val="0"/>
                        </a:spcAft>
                        <a:buFont typeface="Wingdings"/>
                        <a:buChar char=""/>
                        <a:tabLst>
                          <a:tab pos="457200" algn="l"/>
                        </a:tabLst>
                      </a:pPr>
                      <a:r>
                        <a:rPr lang="it-IT" sz="1000" kern="50">
                          <a:effectLst/>
                        </a:rPr>
                        <a:t>Collaborativo</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Oppositivo</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Indifferente</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Integrato nel gruppo classe</a:t>
                      </a:r>
                    </a:p>
                    <a:p>
                      <a:pPr>
                        <a:spcAft>
                          <a:spcPts val="0"/>
                        </a:spcAft>
                      </a:pPr>
                      <a:r>
                        <a:rPr lang="it-IT" sz="1000" kern="50">
                          <a:effectLst/>
                        </a:rPr>
                        <a:t> </a:t>
                      </a:r>
                    </a:p>
                    <a:p>
                      <a:pPr marL="342900" lvl="0" indent="-342900">
                        <a:spcAft>
                          <a:spcPts val="0"/>
                        </a:spcAft>
                        <a:buFont typeface="Wingdings"/>
                        <a:buChar char=""/>
                        <a:tabLst>
                          <a:tab pos="457200" algn="l"/>
                        </a:tabLst>
                      </a:pPr>
                      <a:r>
                        <a:rPr lang="it-IT" sz="1000" kern="50">
                          <a:effectLst/>
                        </a:rPr>
                        <a:t>Integrato in un gruppo ristretto</a:t>
                      </a:r>
                      <a:endParaRPr lang="it-IT" sz="1000" kern="50">
                        <a:effectLst/>
                        <a:latin typeface="Symbol"/>
                        <a:ea typeface="SimSun"/>
                        <a:cs typeface="OpenSymbol"/>
                      </a:endParaRPr>
                    </a:p>
                  </a:txBody>
                  <a:tcPr marL="30355" marR="30355" marT="30355" marB="30355"/>
                </a:tc>
                <a:tc>
                  <a:txBody>
                    <a:bodyPr/>
                    <a:lstStyle/>
                    <a:p>
                      <a:pPr algn="ctr">
                        <a:spcAft>
                          <a:spcPts val="0"/>
                        </a:spcAft>
                      </a:pPr>
                      <a:r>
                        <a:rPr lang="it-IT" sz="1000" kern="50" dirty="0">
                          <a:effectLst/>
                        </a:rPr>
                        <a:t> </a:t>
                      </a:r>
                    </a:p>
                    <a:p>
                      <a:pPr algn="ctr">
                        <a:spcAft>
                          <a:spcPts val="0"/>
                        </a:spcAft>
                      </a:pPr>
                      <a:r>
                        <a:rPr lang="it-IT" sz="1000" kern="50" dirty="0">
                          <a:effectLst/>
                        </a:rPr>
                        <a:t>  0  1  2  3  4 </a:t>
                      </a:r>
                    </a:p>
                    <a:p>
                      <a:pPr algn="ctr">
                        <a:spcAft>
                          <a:spcPts val="0"/>
                        </a:spcAft>
                      </a:pPr>
                      <a:r>
                        <a:rPr lang="it-IT" sz="1000" kern="50" dirty="0">
                          <a:effectLst/>
                        </a:rPr>
                        <a:t> </a:t>
                      </a:r>
                    </a:p>
                    <a:p>
                      <a:pPr algn="ctr">
                        <a:spcAft>
                          <a:spcPts val="0"/>
                        </a:spcAft>
                      </a:pPr>
                      <a:r>
                        <a:rPr lang="it-IT" sz="1000" kern="50" dirty="0">
                          <a:effectLst/>
                        </a:rPr>
                        <a:t>0  1  2  3  4</a:t>
                      </a:r>
                    </a:p>
                    <a:p>
                      <a:pPr algn="ctr">
                        <a:spcAft>
                          <a:spcPts val="0"/>
                        </a:spcAft>
                      </a:pPr>
                      <a:r>
                        <a:rPr lang="it-IT" sz="1000" kern="50" dirty="0">
                          <a:effectLst/>
                        </a:rPr>
                        <a:t> </a:t>
                      </a:r>
                    </a:p>
                    <a:p>
                      <a:pPr algn="ctr">
                        <a:spcAft>
                          <a:spcPts val="0"/>
                        </a:spcAft>
                      </a:pPr>
                      <a:r>
                        <a:rPr lang="it-IT" sz="1000" kern="50" dirty="0">
                          <a:effectLst/>
                        </a:rPr>
                        <a:t>0  1  2  3  4</a:t>
                      </a:r>
                    </a:p>
                    <a:p>
                      <a:pPr algn="ctr">
                        <a:spcAft>
                          <a:spcPts val="0"/>
                        </a:spcAft>
                      </a:pPr>
                      <a:r>
                        <a:rPr lang="it-IT" sz="1000" kern="50" dirty="0">
                          <a:effectLst/>
                        </a:rPr>
                        <a:t> </a:t>
                      </a:r>
                    </a:p>
                    <a:p>
                      <a:pPr algn="ctr">
                        <a:spcAft>
                          <a:spcPts val="0"/>
                        </a:spcAft>
                      </a:pPr>
                      <a:r>
                        <a:rPr lang="it-IT" sz="1000" kern="50" dirty="0">
                          <a:effectLst/>
                        </a:rPr>
                        <a:t>0  1  2  3  4</a:t>
                      </a:r>
                    </a:p>
                    <a:p>
                      <a:pPr algn="ctr">
                        <a:spcAft>
                          <a:spcPts val="0"/>
                        </a:spcAft>
                      </a:pPr>
                      <a:r>
                        <a:rPr lang="it-IT" sz="1000" kern="50" dirty="0">
                          <a:effectLst/>
                        </a:rPr>
                        <a:t> </a:t>
                      </a:r>
                    </a:p>
                    <a:p>
                      <a:pPr algn="ctr">
                        <a:spcAft>
                          <a:spcPts val="0"/>
                        </a:spcAft>
                      </a:pPr>
                      <a:r>
                        <a:rPr lang="it-IT" sz="1000" kern="50" dirty="0">
                          <a:effectLst/>
                        </a:rPr>
                        <a:t>0  1  2  3  4</a:t>
                      </a:r>
                      <a:endParaRPr lang="it-IT" sz="1000" kern="50" dirty="0">
                        <a:effectLst/>
                        <a:latin typeface="Times New Roman"/>
                        <a:ea typeface="SimSun"/>
                        <a:cs typeface="Mangal"/>
                      </a:endParaRPr>
                    </a:p>
                  </a:txBody>
                  <a:tcPr marL="30355" marR="30355" marT="30355" marB="30355"/>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1509713" y="2768600"/>
          <a:ext cx="6124575" cy="2081530"/>
        </p:xfrm>
        <a:graphic>
          <a:graphicData uri="http://schemas.openxmlformats.org/drawingml/2006/table">
            <a:tbl>
              <a:tblPr>
                <a:tableStyleId>{5C22544A-7EE6-4342-B048-85BDC9FD1C3A}</a:tableStyleId>
              </a:tblPr>
              <a:tblGrid>
                <a:gridCol w="647065"/>
                <a:gridCol w="3990975"/>
                <a:gridCol w="1486535"/>
              </a:tblGrid>
              <a:tr h="0">
                <a:tc>
                  <a:txBody>
                    <a:bodyPr/>
                    <a:lstStyle/>
                    <a:p>
                      <a:pPr algn="ctr">
                        <a:spcAft>
                          <a:spcPts val="0"/>
                        </a:spcAft>
                      </a:pPr>
                      <a:r>
                        <a:rPr lang="it-IT" sz="1200" kern="50">
                          <a:effectLst/>
                        </a:rPr>
                        <a:t>7. Tratti di personalità     </a:t>
                      </a:r>
                      <a:endParaRPr lang="it-IT" sz="1200" kern="50">
                        <a:effectLst/>
                        <a:latin typeface="Times New Roman"/>
                        <a:ea typeface="SimSun"/>
                        <a:cs typeface="Mangal"/>
                      </a:endParaRPr>
                    </a:p>
                  </a:txBody>
                  <a:tcPr marL="34925" marR="34925" marT="34925" marB="34925"/>
                </a:tc>
                <a:tc>
                  <a:txBody>
                    <a:bodyPr/>
                    <a:lstStyle/>
                    <a:p>
                      <a:pPr marL="342900" lvl="0" indent="-342900">
                        <a:spcAft>
                          <a:spcPts val="0"/>
                        </a:spcAft>
                        <a:buFont typeface="Wingdings"/>
                        <a:buChar char=""/>
                        <a:tabLst>
                          <a:tab pos="457200" algn="l"/>
                        </a:tabLst>
                      </a:pPr>
                      <a:r>
                        <a:rPr lang="it-IT" sz="1200" kern="50">
                          <a:effectLst/>
                        </a:rPr>
                        <a:t>Curiosità /Indifferenza</a:t>
                      </a:r>
                    </a:p>
                    <a:p>
                      <a:pPr>
                        <a:spcAft>
                          <a:spcPts val="0"/>
                        </a:spcAft>
                      </a:pPr>
                      <a:r>
                        <a:rPr lang="it-IT" sz="1200" kern="50">
                          <a:effectLst/>
                        </a:rPr>
                        <a:t> </a:t>
                      </a:r>
                    </a:p>
                    <a:p>
                      <a:pPr marL="342900" lvl="0" indent="-342900">
                        <a:spcAft>
                          <a:spcPts val="0"/>
                        </a:spcAft>
                        <a:buFont typeface="Wingdings"/>
                        <a:buChar char=""/>
                        <a:tabLst>
                          <a:tab pos="457200" algn="l"/>
                        </a:tabLst>
                      </a:pPr>
                      <a:r>
                        <a:rPr lang="it-IT" sz="1200" kern="50">
                          <a:effectLst/>
                        </a:rPr>
                        <a:t>Tenacia / Scoraggiamento</a:t>
                      </a:r>
                    </a:p>
                    <a:p>
                      <a:pPr>
                        <a:spcAft>
                          <a:spcPts val="0"/>
                        </a:spcAft>
                      </a:pPr>
                      <a:r>
                        <a:rPr lang="it-IT" sz="1200" kern="50">
                          <a:effectLst/>
                        </a:rPr>
                        <a:t> </a:t>
                      </a:r>
                    </a:p>
                    <a:p>
                      <a:pPr marL="342900" lvl="0" indent="-342900">
                        <a:spcAft>
                          <a:spcPts val="0"/>
                        </a:spcAft>
                        <a:buFont typeface="Wingdings"/>
                        <a:buChar char=""/>
                        <a:tabLst>
                          <a:tab pos="457200" algn="l"/>
                        </a:tabLst>
                      </a:pPr>
                      <a:r>
                        <a:rPr lang="it-IT" sz="1200" kern="50">
                          <a:effectLst/>
                        </a:rPr>
                        <a:t>Chiede aiuto/ Non chiede aiuto</a:t>
                      </a:r>
                    </a:p>
                    <a:p>
                      <a:pPr>
                        <a:spcAft>
                          <a:spcPts val="0"/>
                        </a:spcAft>
                      </a:pPr>
                      <a:r>
                        <a:rPr lang="it-IT" sz="1200" kern="50">
                          <a:effectLst/>
                        </a:rPr>
                        <a:t> </a:t>
                      </a:r>
                    </a:p>
                    <a:p>
                      <a:pPr marL="342900" lvl="0" indent="-342900">
                        <a:spcAft>
                          <a:spcPts val="0"/>
                        </a:spcAft>
                        <a:buFont typeface="Wingdings"/>
                        <a:buChar char=""/>
                        <a:tabLst>
                          <a:tab pos="457200" algn="l"/>
                        </a:tabLst>
                      </a:pPr>
                      <a:r>
                        <a:rPr lang="it-IT" sz="1200" kern="50">
                          <a:effectLst/>
                        </a:rPr>
                        <a:t>Sereno / Ansioso-Pensieroso</a:t>
                      </a:r>
                    </a:p>
                    <a:p>
                      <a:pPr>
                        <a:spcAft>
                          <a:spcPts val="0"/>
                        </a:spcAft>
                      </a:pPr>
                      <a:r>
                        <a:rPr lang="it-IT" sz="1200" kern="50">
                          <a:effectLst/>
                        </a:rPr>
                        <a:t> </a:t>
                      </a:r>
                    </a:p>
                    <a:p>
                      <a:pPr marL="342900" lvl="0" indent="-342900">
                        <a:spcAft>
                          <a:spcPts val="0"/>
                        </a:spcAft>
                        <a:buFont typeface="Wingdings"/>
                        <a:buChar char=""/>
                        <a:tabLst>
                          <a:tab pos="457200" algn="l"/>
                        </a:tabLst>
                      </a:pPr>
                      <a:r>
                        <a:rPr lang="it-IT" sz="1200" kern="50">
                          <a:effectLst/>
                        </a:rPr>
                        <a:t>Estroverso / Introverso</a:t>
                      </a:r>
                    </a:p>
                    <a:p>
                      <a:pPr>
                        <a:spcAft>
                          <a:spcPts val="0"/>
                        </a:spcAft>
                      </a:pPr>
                      <a:r>
                        <a:rPr lang="it-IT" sz="1200" kern="50">
                          <a:effectLst/>
                        </a:rPr>
                        <a:t> </a:t>
                      </a:r>
                    </a:p>
                    <a:p>
                      <a:pPr>
                        <a:spcAft>
                          <a:spcPts val="0"/>
                        </a:spcAft>
                      </a:pPr>
                      <a:r>
                        <a:rPr lang="it-IT" sz="1200" kern="50">
                          <a:effectLst/>
                        </a:rPr>
                        <a:t> </a:t>
                      </a:r>
                      <a:endParaRPr lang="it-IT" sz="1200" kern="50">
                        <a:effectLst/>
                        <a:latin typeface="Times New Roman"/>
                        <a:ea typeface="SimSun"/>
                        <a:cs typeface="Mangal"/>
                      </a:endParaRPr>
                    </a:p>
                  </a:txBody>
                  <a:tcPr marL="34925" marR="34925" marT="34925" marB="34925"/>
                </a:tc>
                <a:tc>
                  <a:txBody>
                    <a:bodyPr/>
                    <a:lstStyle/>
                    <a:p>
                      <a:pPr algn="ctr">
                        <a:spcAft>
                          <a:spcPts val="0"/>
                        </a:spcAft>
                      </a:pPr>
                      <a:r>
                        <a:rPr lang="it-IT" sz="1200" kern="50" dirty="0">
                          <a:effectLst/>
                        </a:rPr>
                        <a:t>1  2  3  4  5</a:t>
                      </a:r>
                    </a:p>
                    <a:p>
                      <a:pPr algn="ctr">
                        <a:spcAft>
                          <a:spcPts val="0"/>
                        </a:spcAft>
                      </a:pPr>
                      <a:r>
                        <a:rPr lang="it-IT" sz="1200" kern="50" dirty="0">
                          <a:effectLst/>
                        </a:rPr>
                        <a:t> </a:t>
                      </a:r>
                    </a:p>
                    <a:p>
                      <a:pPr algn="ctr">
                        <a:spcAft>
                          <a:spcPts val="0"/>
                        </a:spcAft>
                      </a:pPr>
                      <a:r>
                        <a:rPr lang="it-IT" sz="1200" kern="50" dirty="0">
                          <a:effectLst/>
                        </a:rPr>
                        <a:t>1  2  3  4  5</a:t>
                      </a:r>
                    </a:p>
                    <a:p>
                      <a:pPr algn="ctr">
                        <a:spcAft>
                          <a:spcPts val="0"/>
                        </a:spcAft>
                      </a:pPr>
                      <a:r>
                        <a:rPr lang="it-IT" sz="1200" kern="50" dirty="0">
                          <a:effectLst/>
                        </a:rPr>
                        <a:t> </a:t>
                      </a:r>
                    </a:p>
                    <a:p>
                      <a:pPr algn="ctr">
                        <a:spcAft>
                          <a:spcPts val="0"/>
                        </a:spcAft>
                      </a:pPr>
                      <a:r>
                        <a:rPr lang="it-IT" sz="1200" kern="50" dirty="0">
                          <a:effectLst/>
                        </a:rPr>
                        <a:t>1  2  3  4  5</a:t>
                      </a:r>
                    </a:p>
                    <a:p>
                      <a:pPr algn="ctr">
                        <a:spcAft>
                          <a:spcPts val="0"/>
                        </a:spcAft>
                      </a:pPr>
                      <a:r>
                        <a:rPr lang="it-IT" sz="1200" kern="50" dirty="0">
                          <a:effectLst/>
                        </a:rPr>
                        <a:t> </a:t>
                      </a:r>
                    </a:p>
                    <a:p>
                      <a:pPr algn="ctr">
                        <a:spcAft>
                          <a:spcPts val="0"/>
                        </a:spcAft>
                      </a:pPr>
                      <a:r>
                        <a:rPr lang="it-IT" sz="1200" kern="50" dirty="0">
                          <a:effectLst/>
                        </a:rPr>
                        <a:t>1  2  3  4  5</a:t>
                      </a:r>
                    </a:p>
                    <a:p>
                      <a:pPr algn="ctr">
                        <a:spcAft>
                          <a:spcPts val="0"/>
                        </a:spcAft>
                      </a:pPr>
                      <a:r>
                        <a:rPr lang="it-IT" sz="1200" kern="50" dirty="0">
                          <a:effectLst/>
                        </a:rPr>
                        <a:t> </a:t>
                      </a:r>
                    </a:p>
                    <a:p>
                      <a:pPr algn="ctr">
                        <a:spcAft>
                          <a:spcPts val="0"/>
                        </a:spcAft>
                      </a:pPr>
                      <a:r>
                        <a:rPr lang="it-IT" sz="1200" kern="50" dirty="0">
                          <a:effectLst/>
                        </a:rPr>
                        <a:t>1  2  3  4  5</a:t>
                      </a:r>
                      <a:endParaRPr lang="it-IT" sz="1200" kern="50" dirty="0">
                        <a:effectLst/>
                        <a:latin typeface="Times New Roman"/>
                        <a:ea typeface="SimSun"/>
                        <a:cs typeface="Mangal"/>
                      </a:endParaRPr>
                    </a:p>
                  </a:txBody>
                  <a:tcPr marL="34925" marR="34925" marT="34925" marB="34925"/>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egnaposto contenuto 1"/>
          <p:cNvSpPr>
            <a:spLocks noGrp="1"/>
          </p:cNvSpPr>
          <p:nvPr>
            <p:ph idx="1"/>
          </p:nvPr>
        </p:nvSpPr>
        <p:spPr/>
        <p:txBody>
          <a:bodyPr/>
          <a:lstStyle/>
          <a:p>
            <a:pPr eaLnBrk="1" hangingPunct="1"/>
            <a:r>
              <a:rPr lang="it-IT" smtClean="0"/>
              <a:t>Quello che «non va» è già sotto i nostri occhi, sotto gli occhi del bambino/ragazzo, sotto gli occhi della famiglia</a:t>
            </a:r>
          </a:p>
          <a:p>
            <a:pPr eaLnBrk="1" hangingPunct="1"/>
            <a:r>
              <a:rPr lang="it-IT" smtClean="0"/>
              <a:t>L’ICF vuole puntare alla valutazione degli aspetti di funzionalità e da quelli partire per una «diagnosi» apprenditiva che mi consenta di elaborare un pdp ottimale ed «ottimizzante» per un lavoro comune e proficuo col mio studente</a:t>
            </a:r>
          </a:p>
          <a:p>
            <a:pPr eaLnBrk="1" hangingPunct="1"/>
            <a:r>
              <a:rPr lang="it-IT" smtClean="0"/>
              <a:t> </a:t>
            </a:r>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3">
                    <a:lumMod val="60000"/>
                    <a:lumOff val="40000"/>
                  </a:schemeClr>
                </a:solidFill>
              </a:rPr>
              <a:t>                      DALL’ICD ALL’ICF</a:t>
            </a:r>
            <a:endParaRPr lang="it-IT">
              <a:solidFill>
                <a:schemeClr val="accent3">
                  <a:lumMod val="60000"/>
                  <a:lumOff val="40000"/>
                </a:schemeClr>
              </a:solidFill>
            </a:endParaRPr>
          </a:p>
        </p:txBody>
      </p:sp>
      <p:pic>
        <p:nvPicPr>
          <p:cNvPr id="53251" name="Picture 2"/>
          <p:cNvPicPr>
            <a:picLocks noChangeAspect="1" noChangeArrowheads="1"/>
          </p:cNvPicPr>
          <p:nvPr/>
        </p:nvPicPr>
        <p:blipFill>
          <a:blip r:embed="rId2" cstate="print"/>
          <a:srcRect/>
          <a:stretch>
            <a:fillRect/>
          </a:stretch>
        </p:blipFill>
        <p:spPr bwMode="auto">
          <a:xfrm>
            <a:off x="4859338" y="5013325"/>
            <a:ext cx="3241675" cy="158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egnaposto contenuto 1"/>
          <p:cNvSpPr>
            <a:spLocks noGrp="1"/>
          </p:cNvSpPr>
          <p:nvPr>
            <p:ph idx="1"/>
          </p:nvPr>
        </p:nvSpPr>
        <p:spPr/>
        <p:txBody>
          <a:bodyPr/>
          <a:lstStyle/>
          <a:p>
            <a:pPr eaLnBrk="1" hangingPunct="1"/>
            <a:r>
              <a:rPr lang="it-IT" smtClean="0"/>
              <a:t>Quali sono le aree di partecipazione?</a:t>
            </a:r>
          </a:p>
          <a:p>
            <a:pPr eaLnBrk="1" hangingPunct="1"/>
            <a:r>
              <a:rPr lang="it-IT" smtClean="0"/>
              <a:t>A) apprendimento ed aree di applicazione delle conoscenze</a:t>
            </a:r>
          </a:p>
          <a:p>
            <a:pPr eaLnBrk="1" hangingPunct="1"/>
            <a:r>
              <a:rPr lang="it-IT" smtClean="0"/>
              <a:t>B) comunicazione</a:t>
            </a:r>
          </a:p>
          <a:p>
            <a:pPr eaLnBrk="1" hangingPunct="1"/>
            <a:r>
              <a:rPr lang="it-IT" smtClean="0"/>
              <a:t>C) mobilità</a:t>
            </a:r>
          </a:p>
          <a:p>
            <a:pPr eaLnBrk="1" hangingPunct="1"/>
            <a:r>
              <a:rPr lang="it-IT" smtClean="0"/>
              <a:t>D) cura della persona</a:t>
            </a:r>
          </a:p>
          <a:p>
            <a:pPr eaLnBrk="1" hangingPunct="1"/>
            <a:r>
              <a:rPr lang="it-IT" smtClean="0"/>
              <a:t>E) interazioni e relazioni personali</a:t>
            </a:r>
          </a:p>
        </p:txBody>
      </p:sp>
      <p:sp>
        <p:nvSpPr>
          <p:cNvPr id="3" name="Titolo 2"/>
          <p:cNvSpPr>
            <a:spLocks noGrp="1"/>
          </p:cNvSpPr>
          <p:nvPr>
            <p:ph type="title"/>
          </p:nvPr>
        </p:nvSpPr>
        <p:spPr/>
        <p:txBody>
          <a:bodyPr>
            <a:normAutofit fontScale="90000"/>
          </a:bodyPr>
          <a:lstStyle/>
          <a:p>
            <a:pPr algn="ctr" eaLnBrk="1" fontAlgn="auto" hangingPunct="1">
              <a:spcAft>
                <a:spcPts val="0"/>
              </a:spcAft>
              <a:defRPr/>
            </a:pPr>
            <a:r>
              <a:rPr lang="it-IT" smtClean="0">
                <a:solidFill>
                  <a:schemeClr val="accent3">
                    <a:lumMod val="60000"/>
                    <a:lumOff val="40000"/>
                  </a:schemeClr>
                </a:solidFill>
              </a:rPr>
              <a:t>ICF, DIAGNOSI APPRENDITIVA, PDP</a:t>
            </a:r>
            <a:br>
              <a:rPr lang="it-IT" smtClean="0">
                <a:solidFill>
                  <a:schemeClr val="accent3">
                    <a:lumMod val="60000"/>
                    <a:lumOff val="40000"/>
                  </a:schemeClr>
                </a:solidFill>
              </a:rPr>
            </a:br>
            <a:r>
              <a:rPr lang="it-IT" smtClean="0">
                <a:solidFill>
                  <a:schemeClr val="accent3">
                    <a:lumMod val="60000"/>
                    <a:lumOff val="40000"/>
                  </a:schemeClr>
                </a:solidFill>
              </a:rPr>
              <a:t>STEP BY STEP</a:t>
            </a:r>
            <a:endParaRPr lang="it-IT">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egnaposto contenuto 1"/>
          <p:cNvSpPr>
            <a:spLocks noGrp="1"/>
          </p:cNvSpPr>
          <p:nvPr>
            <p:ph idx="1"/>
          </p:nvPr>
        </p:nvSpPr>
        <p:spPr/>
        <p:txBody>
          <a:bodyPr/>
          <a:lstStyle/>
          <a:p>
            <a:pPr eaLnBrk="1" hangingPunct="1"/>
            <a:r>
              <a:rPr lang="it-IT" smtClean="0"/>
              <a:t>…NON VENGONO O POSSONO NON VENIRE CERTIFICATE AI SENSI DELLA LEGGE 104/92;</a:t>
            </a:r>
          </a:p>
          <a:p>
            <a:pPr eaLnBrk="1" hangingPunct="1"/>
            <a:endParaRPr lang="it-IT" smtClean="0"/>
          </a:p>
          <a:p>
            <a:pPr eaLnBrk="1" hangingPunct="1"/>
            <a:r>
              <a:rPr lang="it-IT" smtClean="0"/>
              <a:t>SI CONCRETIZZANO I PERCORSI DI STUDIO PERSONALIZZATI ENUNCIATI DALLA LEGGE 53/2003</a:t>
            </a:r>
          </a:p>
          <a:p>
            <a:pPr eaLnBrk="1" hangingPunct="1"/>
            <a:endParaRPr lang="it-IT" smtClean="0"/>
          </a:p>
          <a:p>
            <a:pPr eaLnBrk="1" hangingPunct="1"/>
            <a:r>
              <a:rPr lang="it-IT" smtClean="0"/>
              <a:t>LA «PRESA IN CARICO» DEGLI ALUNNI BES AVVIENE DA PARTE DI OGNI DOCENTE CURRICOLARE</a:t>
            </a:r>
          </a:p>
        </p:txBody>
      </p:sp>
      <p:sp>
        <p:nvSpPr>
          <p:cNvPr id="3" name="Titolo 2"/>
          <p:cNvSpPr>
            <a:spLocks noGrp="1"/>
          </p:cNvSpPr>
          <p:nvPr>
            <p:ph type="title"/>
          </p:nvPr>
        </p:nvSpPr>
        <p:spPr/>
        <p:txBody>
          <a:bodyPr>
            <a:normAutofit fontScale="90000"/>
          </a:bodyPr>
          <a:lstStyle/>
          <a:p>
            <a:pPr eaLnBrk="1" fontAlgn="auto" hangingPunct="1">
              <a:spcAft>
                <a:spcPts val="0"/>
              </a:spcAft>
              <a:defRPr/>
            </a:pPr>
            <a:r>
              <a:rPr lang="it-IT" smtClean="0">
                <a:solidFill>
                  <a:schemeClr val="accent1"/>
                </a:solidFill>
              </a:rPr>
              <a:t>NELLA PRATICA, TUTTE LE TIPOLOGIE BES…</a:t>
            </a:r>
            <a:endParaRPr lang="it-IT">
              <a:solidFill>
                <a:schemeClr val="accent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egnaposto contenuto 1"/>
          <p:cNvSpPr>
            <a:spLocks noGrp="1"/>
          </p:cNvSpPr>
          <p:nvPr>
            <p:ph idx="1"/>
          </p:nvPr>
        </p:nvSpPr>
        <p:spPr/>
        <p:txBody>
          <a:bodyPr/>
          <a:lstStyle/>
          <a:p>
            <a:pPr eaLnBrk="1" hangingPunct="1"/>
            <a:endParaRPr lang="it-IT" smtClean="0"/>
          </a:p>
          <a:p>
            <a:pPr eaLnBrk="1" hangingPunct="1"/>
            <a:endParaRPr lang="it-IT" smtClean="0"/>
          </a:p>
          <a:p>
            <a:pPr eaLnBrk="1" hangingPunct="1"/>
            <a:r>
              <a:rPr lang="it-IT" smtClean="0"/>
              <a:t>Posso utilizzare una griglia già predisposta</a:t>
            </a:r>
          </a:p>
          <a:p>
            <a:pPr eaLnBrk="1" hangingPunct="1"/>
            <a:r>
              <a:rPr lang="it-IT" smtClean="0"/>
              <a:t>Posso crearne una più adeguata</a:t>
            </a:r>
          </a:p>
          <a:p>
            <a:pPr eaLnBrk="1" hangingPunct="1"/>
            <a:r>
              <a:rPr lang="it-IT" smtClean="0"/>
              <a:t>La mia osservazione deve cogliere soprattutto gli aspetti funzionali</a:t>
            </a:r>
          </a:p>
          <a:p>
            <a:pPr eaLnBrk="1" hangingPunct="1"/>
            <a:r>
              <a:rPr lang="it-IT" smtClean="0"/>
              <a:t>Dalla griglia di osservazione arrivo alla redazione del pdp</a:t>
            </a:r>
          </a:p>
          <a:p>
            <a:pPr eaLnBrk="1" hangingPunct="1"/>
            <a:endParaRPr lang="it-IT" smtClean="0"/>
          </a:p>
        </p:txBody>
      </p:sp>
      <p:sp>
        <p:nvSpPr>
          <p:cNvPr id="3" name="Titolo 2"/>
          <p:cNvSpPr>
            <a:spLocks noGrp="1"/>
          </p:cNvSpPr>
          <p:nvPr>
            <p:ph type="title"/>
          </p:nvPr>
        </p:nvSpPr>
        <p:spPr/>
        <p:txBody>
          <a:bodyPr>
            <a:normAutofit fontScale="90000"/>
          </a:bodyPr>
          <a:lstStyle/>
          <a:p>
            <a:pPr algn="ctr" eaLnBrk="1" fontAlgn="auto" hangingPunct="1">
              <a:spcAft>
                <a:spcPts val="0"/>
              </a:spcAft>
              <a:defRPr/>
            </a:pPr>
            <a:r>
              <a:rPr lang="it-IT" smtClean="0">
                <a:solidFill>
                  <a:schemeClr val="accent3">
                    <a:lumMod val="60000"/>
                    <a:lumOff val="40000"/>
                  </a:schemeClr>
                </a:solidFill>
              </a:rPr>
              <a:t>L’OSSERVAZIONE DIVENTA </a:t>
            </a:r>
            <a:r>
              <a:rPr lang="it-IT" u="sng" smtClean="0">
                <a:solidFill>
                  <a:schemeClr val="accent3">
                    <a:lumMod val="60000"/>
                    <a:lumOff val="40000"/>
                  </a:schemeClr>
                </a:solidFill>
              </a:rPr>
              <a:t>SISTEMATICA</a:t>
            </a:r>
            <a:endParaRPr lang="it-IT" u="sng">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333375"/>
            <a:ext cx="8229600" cy="5762625"/>
          </a:xfrm>
        </p:spPr>
        <p:txBody>
          <a:bodyPr>
            <a:normAutofit fontScale="32500" lnSpcReduction="20000"/>
          </a:bodyPr>
          <a:lstStyle/>
          <a:p>
            <a:pPr marL="274320" indent="-274320" eaLnBrk="1" fontAlgn="auto" hangingPunct="1">
              <a:spcAft>
                <a:spcPts val="0"/>
              </a:spcAft>
              <a:buFont typeface="Wingdings 2"/>
              <a:buChar char=""/>
              <a:defRPr/>
            </a:pPr>
            <a:r>
              <a:rPr lang="it-IT" dirty="0"/>
              <a:t>1.DATI  RELATIVI  ALL’ALUNNO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Cognome e nome	</a:t>
            </a:r>
          </a:p>
          <a:p>
            <a:pPr marL="274320" indent="-274320" eaLnBrk="1" fontAlgn="auto" hangingPunct="1">
              <a:spcAft>
                <a:spcPts val="0"/>
              </a:spcAft>
              <a:buFont typeface="Wingdings 2"/>
              <a:buChar char=""/>
              <a:defRPr/>
            </a:pPr>
            <a:r>
              <a:rPr lang="it-IT" dirty="0"/>
              <a:t>Data e luogo di nascita	</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Diagnosi specialistica 1</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Redatta da  ……………  presso ….. </a:t>
            </a:r>
          </a:p>
          <a:p>
            <a:pPr marL="274320" indent="-274320" eaLnBrk="1" fontAlgn="auto" hangingPunct="1">
              <a:spcAft>
                <a:spcPts val="0"/>
              </a:spcAft>
              <a:buFont typeface="Wingdings 2"/>
              <a:buChar char=""/>
              <a:defRPr/>
            </a:pPr>
            <a:r>
              <a:rPr lang="it-IT" dirty="0"/>
              <a:t>in data  …………………….</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Interventi riabilitativi …………………………………………………………………</a:t>
            </a:r>
          </a:p>
          <a:p>
            <a:pPr marL="274320" indent="-274320" eaLnBrk="1" fontAlgn="auto" hangingPunct="1">
              <a:spcAft>
                <a:spcPts val="0"/>
              </a:spcAft>
              <a:buFont typeface="Wingdings 2"/>
              <a:buChar char=""/>
              <a:defRPr/>
            </a:pPr>
            <a:r>
              <a:rPr lang="it-IT" dirty="0"/>
              <a:t>Effettuati da………..con frequenza …………..</a:t>
            </a:r>
          </a:p>
          <a:p>
            <a:pPr marL="274320" indent="-274320" eaLnBrk="1" fontAlgn="auto" hangingPunct="1">
              <a:spcAft>
                <a:spcPts val="0"/>
              </a:spcAft>
              <a:buFont typeface="Wingdings 2"/>
              <a:buChar char=""/>
              <a:defRPr/>
            </a:pPr>
            <a:r>
              <a:rPr lang="it-IT" dirty="0"/>
              <a:t>Nei giorni …………  con orario ………………</a:t>
            </a:r>
          </a:p>
          <a:p>
            <a:pPr marL="274320" indent="-274320" eaLnBrk="1" fontAlgn="auto" hangingPunct="1">
              <a:spcAft>
                <a:spcPts val="0"/>
              </a:spcAft>
              <a:buFont typeface="Wingdings 2"/>
              <a:buChar char=""/>
              <a:defRPr/>
            </a:pPr>
            <a:r>
              <a:rPr lang="it-IT" dirty="0"/>
              <a:t>Specialista/i di riferimento………………….</a:t>
            </a:r>
          </a:p>
          <a:p>
            <a:pPr marL="274320" indent="-274320" eaLnBrk="1" fontAlgn="auto" hangingPunct="1">
              <a:spcAft>
                <a:spcPts val="0"/>
              </a:spcAft>
              <a:buFont typeface="Wingdings 2"/>
              <a:buChar char=""/>
              <a:defRPr/>
            </a:pPr>
            <a:r>
              <a:rPr lang="it-IT" dirty="0"/>
              <a:t>Raccordi fra specialisti ed insegnanti </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Informazioni dalla famiglia </a:t>
            </a:r>
          </a:p>
          <a:p>
            <a:pPr marL="274320" indent="-274320" eaLnBrk="1" fontAlgn="auto" hangingPunct="1">
              <a:spcAft>
                <a:spcPts val="0"/>
              </a:spcAft>
              <a:buFont typeface="Wingdings 2"/>
              <a:buChar char=""/>
              <a:defRPr/>
            </a:pPr>
            <a:r>
              <a:rPr lang="it-IT" dirty="0"/>
              <a:t>	</a:t>
            </a:r>
          </a:p>
          <a:p>
            <a:pPr marL="274320" indent="-274320" eaLnBrk="1" fontAlgn="auto" hangingPunct="1">
              <a:spcAft>
                <a:spcPts val="0"/>
              </a:spcAft>
              <a:buFont typeface="Wingdings 2"/>
              <a:buChar char=""/>
              <a:defRPr/>
            </a:pPr>
            <a:r>
              <a:rPr lang="it-IT" dirty="0"/>
              <a:t>Caratteristiche percorso didattico pregresso 2</a:t>
            </a:r>
          </a:p>
          <a:p>
            <a:pPr marL="274320" indent="-274320" eaLnBrk="1" fontAlgn="auto" hangingPunct="1">
              <a:spcAft>
                <a:spcPts val="0"/>
              </a:spcAft>
              <a:buFont typeface="Wingdings 2"/>
              <a:buChar char=""/>
              <a:defRPr/>
            </a:pPr>
            <a:r>
              <a:rPr lang="it-IT" dirty="0"/>
              <a:t>	</a:t>
            </a:r>
          </a:p>
          <a:p>
            <a:pPr marL="274320" indent="-274320" eaLnBrk="1" fontAlgn="auto" hangingPunct="1">
              <a:spcAft>
                <a:spcPts val="0"/>
              </a:spcAft>
              <a:buFont typeface="Wingdings 2"/>
              <a:buChar char=""/>
              <a:defRPr/>
            </a:pPr>
            <a:r>
              <a:rPr lang="it-IT" dirty="0"/>
              <a:t>Altre osservazioni  3	</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Note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1.	Informazioni ricavabili da diagnosi e/o colloqui con lo specialista </a:t>
            </a:r>
          </a:p>
          <a:p>
            <a:pPr marL="274320" indent="-274320" eaLnBrk="1" fontAlgn="auto" hangingPunct="1">
              <a:spcAft>
                <a:spcPts val="0"/>
              </a:spcAft>
              <a:buFont typeface="Wingdings 2"/>
              <a:buChar char=""/>
              <a:defRPr/>
            </a:pPr>
            <a:r>
              <a:rPr lang="it-IT" dirty="0"/>
              <a:t>2.	Documentazione del percorso scolastico pregresso mediante relazioni relative ai cicli precedenti. </a:t>
            </a:r>
          </a:p>
          <a:p>
            <a:pPr marL="274320" indent="-274320" eaLnBrk="1" fontAlgn="auto" hangingPunct="1">
              <a:spcAft>
                <a:spcPts val="0"/>
              </a:spcAft>
              <a:buFont typeface="Wingdings 2"/>
              <a:buChar char=""/>
              <a:defRPr/>
            </a:pPr>
            <a:r>
              <a:rPr lang="it-IT" dirty="0"/>
              <a:t>3.	Rilevazione  delle  specifiche  difficoltà  che  l’alunno  presenta;  segnalazione  dei suoi  punti  di fragilità o di forza: interessi, predisposizioni e abilità particolari in determinate aree disciplinari.</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836613"/>
            <a:ext cx="8229600" cy="5259387"/>
          </a:xfrm>
        </p:spPr>
        <p:txBody>
          <a:bodyPr>
            <a:normAutofit fontScale="62500" lnSpcReduction="20000"/>
          </a:bodyPr>
          <a:lstStyle/>
          <a:p>
            <a:pPr marL="274320" indent="-274320" eaLnBrk="1" fontAlgn="auto" hangingPunct="1">
              <a:spcAft>
                <a:spcPts val="0"/>
              </a:spcAft>
              <a:buFont typeface="Wingdings 2"/>
              <a:buChar char=""/>
              <a:defRPr/>
            </a:pPr>
            <a:r>
              <a:rPr lang="it-IT" dirty="0"/>
              <a:t>2. DESCRIZIONI DEL FUNZIONAMENTO DELLE ABILITÀ </a:t>
            </a:r>
          </a:p>
          <a:p>
            <a:pPr marL="274320" indent="-274320" eaLnBrk="1" fontAlgn="auto" hangingPunct="1">
              <a:spcAft>
                <a:spcPts val="0"/>
              </a:spcAft>
              <a:buFont typeface="Wingdings 2"/>
              <a:buChar char=""/>
              <a:defRPr/>
            </a:pPr>
            <a:r>
              <a:rPr lang="it-IT" dirty="0"/>
              <a:t>(Le informazioni sono ricavate dalla diagnosi specialistica e da prove/osservazioni eseguite in classe dall’insegnante)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PROPRIETA’</a:t>
            </a:r>
          </a:p>
          <a:p>
            <a:pPr marL="274320" indent="-274320" eaLnBrk="1" fontAlgn="auto" hangingPunct="1">
              <a:spcAft>
                <a:spcPts val="0"/>
              </a:spcAft>
              <a:buFont typeface="Wingdings 2"/>
              <a:buChar char=""/>
              <a:defRPr/>
            </a:pPr>
            <a:r>
              <a:rPr lang="it-IT" dirty="0"/>
              <a:t>LINGUISTICA</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diagnosi	Osservazione</a:t>
            </a:r>
          </a:p>
          <a:p>
            <a:pPr marL="274320" indent="-274320" eaLnBrk="1" fontAlgn="auto" hangingPunct="1">
              <a:spcAft>
                <a:spcPts val="0"/>
              </a:spcAft>
              <a:buFont typeface="Wingdings 2"/>
              <a:buChar char=""/>
              <a:defRPr/>
            </a:pPr>
            <a:r>
              <a:rPr lang="it-IT" dirty="0"/>
              <a:t>		- Esposizione orale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Capacità di ricordare nomi e </a:t>
            </a:r>
          </a:p>
          <a:p>
            <a:pPr marL="274320" indent="-274320" eaLnBrk="1" fontAlgn="auto" hangingPunct="1">
              <a:spcAft>
                <a:spcPts val="0"/>
              </a:spcAft>
              <a:buFont typeface="Wingdings 2"/>
              <a:buChar char=""/>
              <a:defRPr/>
            </a:pPr>
            <a:r>
              <a:rPr lang="it-IT" dirty="0"/>
              <a:t>   date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Proprietà lessicale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Altro________________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2284413" y="1500188"/>
          <a:ext cx="4573909" cy="4621023"/>
        </p:xfrm>
        <a:graphic>
          <a:graphicData uri="http://schemas.openxmlformats.org/drawingml/2006/table">
            <a:tbl>
              <a:tblPr>
                <a:tableStyleId>{5C22544A-7EE6-4342-B048-85BDC9FD1C3A}</a:tableStyleId>
              </a:tblPr>
              <a:tblGrid>
                <a:gridCol w="1098120"/>
                <a:gridCol w="1766541"/>
                <a:gridCol w="1709248"/>
              </a:tblGrid>
              <a:tr h="275007">
                <a:tc>
                  <a:txBody>
                    <a:bodyPr/>
                    <a:lstStyle/>
                    <a:p>
                      <a:pPr algn="ctr">
                        <a:spcAft>
                          <a:spcPts val="0"/>
                        </a:spcAft>
                      </a:pPr>
                      <a:r>
                        <a:rPr lang="it-IT" sz="900" kern="50">
                          <a:effectLst/>
                        </a:rPr>
                        <a:t> </a:t>
                      </a:r>
                      <a:endParaRPr lang="it-IT" sz="1100" kern="50">
                        <a:effectLst/>
                      </a:endParaRPr>
                    </a:p>
                    <a:p>
                      <a:pPr algn="ctr">
                        <a:spcAft>
                          <a:spcPts val="1000"/>
                        </a:spcAft>
                      </a:pPr>
                      <a:r>
                        <a:rPr lang="it-IT" sz="900" kern="50">
                          <a:effectLst/>
                        </a:rPr>
                        <a:t>LETTURA</a:t>
                      </a:r>
                      <a:endParaRPr lang="it-IT" sz="1100" kern="50">
                        <a:effectLst/>
                        <a:latin typeface="Calibri"/>
                        <a:ea typeface="SimSun"/>
                        <a:cs typeface="Mangal"/>
                      </a:endParaRPr>
                    </a:p>
                  </a:txBody>
                  <a:tcPr marL="0" marR="0" marT="0" marB="0" anchor="b"/>
                </a:tc>
                <a:tc>
                  <a:txBody>
                    <a:bodyPr/>
                    <a:lstStyle/>
                    <a:p>
                      <a:pPr marL="889000">
                        <a:lnSpc>
                          <a:spcPts val="1320"/>
                        </a:lnSpc>
                        <a:spcAft>
                          <a:spcPts val="1000"/>
                        </a:spcAft>
                      </a:pPr>
                      <a:r>
                        <a:rPr lang="it-IT" sz="900" kern="50">
                          <a:effectLst/>
                        </a:rPr>
                        <a:t>diagnosi</a:t>
                      </a:r>
                      <a:endParaRPr lang="it-IT" sz="1100" kern="50">
                        <a:effectLst/>
                        <a:latin typeface="Calibri"/>
                        <a:ea typeface="SimSun"/>
                        <a:cs typeface="Mangal"/>
                      </a:endParaRPr>
                    </a:p>
                  </a:txBody>
                  <a:tcPr marL="0" marR="0" marT="0" marB="0" anchor="b"/>
                </a:tc>
                <a:tc>
                  <a:txBody>
                    <a:bodyPr/>
                    <a:lstStyle/>
                    <a:p>
                      <a:pPr>
                        <a:lnSpc>
                          <a:spcPts val="1320"/>
                        </a:lnSpc>
                        <a:spcAft>
                          <a:spcPts val="1000"/>
                        </a:spcAft>
                      </a:pPr>
                      <a:r>
                        <a:rPr lang="it-IT" sz="900" kern="50">
                          <a:effectLst/>
                        </a:rPr>
                        <a:t>          Osservazione</a:t>
                      </a:r>
                      <a:endParaRPr lang="it-IT" sz="1100" kern="50">
                        <a:effectLst/>
                        <a:latin typeface="Calibri"/>
                        <a:ea typeface="SimSun"/>
                        <a:cs typeface="Mangal"/>
                      </a:endParaRPr>
                    </a:p>
                  </a:txBody>
                  <a:tcPr marL="0" marR="0" marT="0" marB="0" anchor="b"/>
                </a:tc>
              </a:tr>
              <a:tr h="550015">
                <a:tc>
                  <a:txBody>
                    <a:bodyPr/>
                    <a:lstStyle/>
                    <a:p>
                      <a:pPr>
                        <a:spcAft>
                          <a:spcPts val="0"/>
                        </a:spcAft>
                      </a:pPr>
                      <a:r>
                        <a:rPr lang="it-IT" sz="900" kern="50">
                          <a:effectLst/>
                        </a:rPr>
                        <a:t>           Velocità</a:t>
                      </a:r>
                      <a:endParaRPr lang="it-IT" sz="1100" kern="50">
                        <a:effectLst/>
                      </a:endParaRPr>
                    </a:p>
                    <a:p>
                      <a:pPr>
                        <a:spcAft>
                          <a:spcPts val="0"/>
                        </a:spcAft>
                      </a:pPr>
                      <a:r>
                        <a:rPr lang="it-IT" sz="900" kern="50">
                          <a:effectLst/>
                        </a:rPr>
                        <a:t> </a:t>
                      </a:r>
                      <a:endParaRPr lang="it-IT" sz="1100" kern="50">
                        <a:effectLst/>
                      </a:endParaRPr>
                    </a:p>
                    <a:p>
                      <a:pP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0"/>
                        </a:spcAft>
                      </a:pPr>
                      <a:r>
                        <a:rPr lang="it-IT" sz="900" kern="50">
                          <a:effectLst/>
                        </a:rPr>
                        <a:t> </a:t>
                      </a:r>
                      <a:endParaRPr lang="it-IT" sz="1100" kern="50">
                        <a:effectLst/>
                      </a:endParaRPr>
                    </a:p>
                    <a:p>
                      <a:pPr>
                        <a:spcAft>
                          <a:spcPts val="0"/>
                        </a:spcAft>
                      </a:pPr>
                      <a:r>
                        <a:rPr lang="it-IT" sz="900" kern="50">
                          <a:effectLst/>
                        </a:rPr>
                        <a:t>- stentata</a:t>
                      </a:r>
                      <a:endParaRPr lang="it-IT" sz="1100" kern="50">
                        <a:effectLst/>
                      </a:endParaRPr>
                    </a:p>
                    <a:p>
                      <a:pPr>
                        <a:spcAft>
                          <a:spcPts val="0"/>
                        </a:spcAft>
                      </a:pPr>
                      <a:r>
                        <a:rPr lang="it-IT" sz="900" kern="50">
                          <a:effectLst/>
                        </a:rPr>
                        <a:t>- lenta</a:t>
                      </a:r>
                      <a:endParaRPr lang="it-IT" sz="1100" kern="50">
                        <a:effectLst/>
                      </a:endParaRPr>
                    </a:p>
                    <a:p>
                      <a:pPr>
                        <a:spcAft>
                          <a:spcPts val="1000"/>
                        </a:spcAft>
                      </a:pPr>
                      <a:r>
                        <a:rPr lang="it-IT" sz="900" kern="50">
                          <a:effectLst/>
                        </a:rPr>
                        <a:t>- altro ___________________</a:t>
                      </a:r>
                      <a:endParaRPr lang="it-IT" sz="1100" kern="50">
                        <a:effectLst/>
                        <a:latin typeface="Calibri"/>
                        <a:ea typeface="SimSun"/>
                        <a:cs typeface="Mangal"/>
                      </a:endParaRPr>
                    </a:p>
                  </a:txBody>
                  <a:tcPr marL="0" marR="0" marT="0" marB="0" anchor="b"/>
                </a:tc>
              </a:tr>
              <a:tr h="687519">
                <a:tc>
                  <a:txBody>
                    <a:bodyPr/>
                    <a:lstStyle/>
                    <a:p>
                      <a:pPr marL="76200" algn="ctr">
                        <a:spcAft>
                          <a:spcPts val="0"/>
                        </a:spcAft>
                      </a:pPr>
                      <a:r>
                        <a:rPr lang="it-IT" sz="900" kern="50">
                          <a:effectLst/>
                        </a:rPr>
                        <a:t>Correttezza</a:t>
                      </a:r>
                      <a:endParaRPr lang="it-IT" sz="1100" kern="50">
                        <a:effectLst/>
                      </a:endParaRPr>
                    </a:p>
                    <a:p>
                      <a:pPr marL="76200" algn="ctr">
                        <a:spcAft>
                          <a:spcPts val="0"/>
                        </a:spcAft>
                      </a:pPr>
                      <a:r>
                        <a:rPr lang="it-IT" sz="900" kern="50">
                          <a:effectLst/>
                        </a:rPr>
                        <a:t> </a:t>
                      </a:r>
                      <a:endParaRPr lang="it-IT" sz="1100" kern="50">
                        <a:effectLst/>
                      </a:endParaRPr>
                    </a:p>
                    <a:p>
                      <a:pPr marL="76200" algn="ct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0"/>
                        </a:spcAft>
                      </a:pPr>
                      <a:r>
                        <a:rPr lang="it-IT" sz="900" kern="50">
                          <a:effectLst/>
                        </a:rPr>
                        <a:t> </a:t>
                      </a:r>
                      <a:endParaRPr lang="it-IT" sz="1100" kern="50">
                        <a:effectLst/>
                      </a:endParaRPr>
                    </a:p>
                    <a:p>
                      <a:pPr>
                        <a:spcAft>
                          <a:spcPts val="0"/>
                        </a:spcAft>
                      </a:pPr>
                      <a:r>
                        <a:rPr lang="it-IT" sz="900" kern="50">
                          <a:effectLst/>
                        </a:rPr>
                        <a:t>- inversioni</a:t>
                      </a:r>
                      <a:endParaRPr lang="it-IT" sz="1100" kern="50">
                        <a:effectLst/>
                      </a:endParaRPr>
                    </a:p>
                    <a:p>
                      <a:pPr>
                        <a:spcAft>
                          <a:spcPts val="0"/>
                        </a:spcAft>
                      </a:pPr>
                      <a:r>
                        <a:rPr lang="it-IT" sz="900" kern="50">
                          <a:effectLst/>
                        </a:rPr>
                        <a:t>- sostituzioni</a:t>
                      </a:r>
                      <a:endParaRPr lang="it-IT" sz="1100" kern="50">
                        <a:effectLst/>
                      </a:endParaRPr>
                    </a:p>
                    <a:p>
                      <a:pPr>
                        <a:spcAft>
                          <a:spcPts val="0"/>
                        </a:spcAft>
                      </a:pPr>
                      <a:r>
                        <a:rPr lang="it-IT" sz="900" kern="50">
                          <a:effectLst/>
                        </a:rPr>
                        <a:t>- omissioni</a:t>
                      </a:r>
                      <a:endParaRPr lang="it-IT" sz="1100" kern="50">
                        <a:effectLst/>
                      </a:endParaRPr>
                    </a:p>
                    <a:p>
                      <a:pPr>
                        <a:spcAft>
                          <a:spcPts val="1000"/>
                        </a:spcAft>
                      </a:pPr>
                      <a:r>
                        <a:rPr lang="it-IT" sz="900" kern="50">
                          <a:effectLst/>
                        </a:rPr>
                        <a:t>- altro ____________________</a:t>
                      </a:r>
                      <a:endParaRPr lang="it-IT" sz="1100" kern="50">
                        <a:effectLst/>
                        <a:latin typeface="Calibri"/>
                        <a:ea typeface="SimSun"/>
                        <a:cs typeface="Mangal"/>
                      </a:endParaRPr>
                    </a:p>
                  </a:txBody>
                  <a:tcPr marL="0" marR="0" marT="0" marB="0" anchor="b"/>
                </a:tc>
              </a:tr>
              <a:tr h="825022">
                <a:tc>
                  <a:txBody>
                    <a:bodyPr/>
                    <a:lstStyle/>
                    <a:p>
                      <a:pPr marL="76200" algn="ctr">
                        <a:spcAft>
                          <a:spcPts val="0"/>
                        </a:spcAft>
                      </a:pPr>
                      <a:r>
                        <a:rPr lang="it-IT" sz="900" kern="50">
                          <a:effectLst/>
                        </a:rPr>
                        <a:t>Comprensione</a:t>
                      </a:r>
                      <a:endParaRPr lang="it-IT" sz="1100" kern="50">
                        <a:effectLst/>
                      </a:endParaRPr>
                    </a:p>
                    <a:p>
                      <a:pPr marL="76200" algn="ctr">
                        <a:spcAft>
                          <a:spcPts val="0"/>
                        </a:spcAft>
                      </a:pPr>
                      <a:r>
                        <a:rPr lang="it-IT" sz="900" kern="50">
                          <a:effectLst/>
                        </a:rPr>
                        <a:t> </a:t>
                      </a:r>
                      <a:endParaRPr lang="it-IT" sz="1100" kern="50">
                        <a:effectLst/>
                      </a:endParaRPr>
                    </a:p>
                    <a:p>
                      <a:pPr marL="76200" algn="ct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0"/>
                        </a:spcAft>
                      </a:pPr>
                      <a:r>
                        <a:rPr lang="it-IT" sz="900" kern="50">
                          <a:effectLst/>
                        </a:rPr>
                        <a:t>Comprensione del testo :</a:t>
                      </a:r>
                      <a:endParaRPr lang="it-IT" sz="1100" kern="50">
                        <a:effectLst/>
                      </a:endParaRPr>
                    </a:p>
                    <a:p>
                      <a:pPr>
                        <a:spcAft>
                          <a:spcPts val="0"/>
                        </a:spcAft>
                      </a:pPr>
                      <a:r>
                        <a:rPr lang="it-IT" sz="900" kern="50">
                          <a:effectLst/>
                        </a:rPr>
                        <a:t>- globale</a:t>
                      </a:r>
                      <a:endParaRPr lang="it-IT" sz="1100" kern="50">
                        <a:effectLst/>
                      </a:endParaRPr>
                    </a:p>
                    <a:p>
                      <a:pPr>
                        <a:spcAft>
                          <a:spcPts val="0"/>
                        </a:spcAft>
                      </a:pPr>
                      <a:r>
                        <a:rPr lang="it-IT" sz="900" kern="50">
                          <a:effectLst/>
                        </a:rPr>
                        <a:t>- parziale</a:t>
                      </a:r>
                      <a:endParaRPr lang="it-IT" sz="1100" kern="50">
                        <a:effectLst/>
                      </a:endParaRPr>
                    </a:p>
                    <a:p>
                      <a:pPr>
                        <a:spcAft>
                          <a:spcPts val="0"/>
                        </a:spcAft>
                      </a:pPr>
                      <a:r>
                        <a:rPr lang="it-IT" sz="900" kern="50">
                          <a:effectLst/>
                        </a:rPr>
                        <a:t>- assente</a:t>
                      </a:r>
                      <a:endParaRPr lang="it-IT" sz="1100" kern="50">
                        <a:effectLst/>
                      </a:endParaRPr>
                    </a:p>
                    <a:p>
                      <a:pPr>
                        <a:spcAft>
                          <a:spcPts val="0"/>
                        </a:spcAft>
                      </a:pPr>
                      <a:r>
                        <a:rPr lang="it-IT" sz="900" kern="50">
                          <a:effectLst/>
                        </a:rPr>
                        <a:t>- altro _______________</a:t>
                      </a:r>
                      <a:endParaRPr lang="it-IT" sz="1100" kern="50">
                        <a:effectLst/>
                      </a:endParaRPr>
                    </a:p>
                    <a:p>
                      <a:pPr>
                        <a:spcAft>
                          <a:spcPts val="1000"/>
                        </a:spcAft>
                      </a:pPr>
                      <a:r>
                        <a:rPr lang="it-IT" sz="900" kern="50">
                          <a:effectLst/>
                        </a:rPr>
                        <a:t> </a:t>
                      </a:r>
                      <a:endParaRPr lang="it-IT" sz="1100" kern="50">
                        <a:effectLst/>
                        <a:latin typeface="Calibri"/>
                        <a:ea typeface="SimSun"/>
                        <a:cs typeface="Mangal"/>
                      </a:endParaRPr>
                    </a:p>
                  </a:txBody>
                  <a:tcPr marL="0" marR="0" marT="0" marB="0" anchor="b"/>
                </a:tc>
              </a:tr>
              <a:tr h="137504">
                <a:tc>
                  <a:txBody>
                    <a:bodyPr/>
                    <a:lstStyle/>
                    <a:p>
                      <a:pP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marL="889000">
                        <a:lnSpc>
                          <a:spcPts val="1335"/>
                        </a:lnSpc>
                        <a:spcAft>
                          <a:spcPts val="1000"/>
                        </a:spcAft>
                      </a:pPr>
                      <a:r>
                        <a:rPr lang="it-IT" sz="900" kern="50">
                          <a:effectLst/>
                        </a:rPr>
                        <a:t>diagnosi</a:t>
                      </a:r>
                      <a:endParaRPr lang="it-IT" sz="1100" kern="50">
                        <a:effectLst/>
                        <a:latin typeface="Calibri"/>
                        <a:ea typeface="SimSun"/>
                        <a:cs typeface="Mangal"/>
                      </a:endParaRPr>
                    </a:p>
                  </a:txBody>
                  <a:tcPr marL="0" marR="0" marT="0" marB="0" anchor="b"/>
                </a:tc>
                <a:tc>
                  <a:txBody>
                    <a:bodyPr/>
                    <a:lstStyle/>
                    <a:p>
                      <a:pPr marL="660400">
                        <a:lnSpc>
                          <a:spcPts val="1335"/>
                        </a:lnSpc>
                        <a:spcAft>
                          <a:spcPts val="1000"/>
                        </a:spcAft>
                      </a:pPr>
                      <a:r>
                        <a:rPr lang="it-IT" sz="900" kern="50">
                          <a:effectLst/>
                        </a:rPr>
                        <a:t>Osservazione</a:t>
                      </a:r>
                      <a:endParaRPr lang="it-IT" sz="1100" kern="50">
                        <a:effectLst/>
                        <a:latin typeface="Calibri"/>
                        <a:ea typeface="SimSun"/>
                        <a:cs typeface="Mangal"/>
                      </a:endParaRPr>
                    </a:p>
                  </a:txBody>
                  <a:tcPr marL="0" marR="0" marT="0" marB="0" anchor="b"/>
                </a:tc>
              </a:tr>
              <a:tr h="2096932">
                <a:tc>
                  <a:txBody>
                    <a:bodyPr/>
                    <a:lstStyle/>
                    <a:p>
                      <a:pPr algn="ctr">
                        <a:spcAft>
                          <a:spcPts val="0"/>
                        </a:spcAft>
                      </a:pPr>
                      <a:r>
                        <a:rPr lang="it-IT" sz="900" kern="50">
                          <a:effectLst/>
                        </a:rPr>
                        <a:t>SCRITTURA</a:t>
                      </a:r>
                      <a:endParaRPr lang="it-IT" sz="1100" kern="50">
                        <a:effectLst/>
                      </a:endParaRPr>
                    </a:p>
                    <a:p>
                      <a:pPr algn="ctr">
                        <a:spcAft>
                          <a:spcPts val="0"/>
                        </a:spcAft>
                      </a:pPr>
                      <a:r>
                        <a:rPr lang="it-IT" sz="900" kern="50">
                          <a:effectLst/>
                        </a:rPr>
                        <a:t> </a:t>
                      </a:r>
                      <a:endParaRPr lang="it-IT" sz="1100" kern="50">
                        <a:effectLst/>
                      </a:endParaRPr>
                    </a:p>
                    <a:p>
                      <a:pPr algn="ctr">
                        <a:spcAft>
                          <a:spcPts val="1000"/>
                        </a:spcAft>
                      </a:pPr>
                      <a:r>
                        <a:rPr lang="it-IT" sz="900" kern="50">
                          <a:effectLst/>
                        </a:rPr>
                        <a:t> </a:t>
                      </a:r>
                      <a:endParaRPr lang="it-IT" sz="1100" kern="50">
                        <a:effectLst/>
                        <a:latin typeface="Calibri"/>
                        <a:ea typeface="SimSun"/>
                        <a:cs typeface="Mangal"/>
                      </a:endParaRPr>
                    </a:p>
                  </a:txBody>
                  <a:tcPr marL="0" marR="0" marT="0" marB="0" anchor="ctr"/>
                </a:tc>
                <a:tc>
                  <a:txBody>
                    <a:bodyPr/>
                    <a:lstStyle/>
                    <a:p>
                      <a:pPr>
                        <a:spcAft>
                          <a:spcPts val="0"/>
                        </a:spcAft>
                      </a:pPr>
                      <a:r>
                        <a:rPr lang="it-IT" sz="900" kern="50">
                          <a:effectLst/>
                        </a:rPr>
                        <a:t> </a:t>
                      </a:r>
                      <a:endParaRPr lang="it-IT" sz="1100" kern="50">
                        <a:effectLst/>
                      </a:endParaRPr>
                    </a:p>
                    <a:p>
                      <a:pPr>
                        <a:spcAft>
                          <a:spcPts val="0"/>
                        </a:spcAft>
                      </a:pPr>
                      <a:r>
                        <a:rPr lang="it-IT" sz="900" kern="50">
                          <a:effectLst/>
                        </a:rPr>
                        <a:t> </a:t>
                      </a:r>
                      <a:endParaRPr lang="it-IT" sz="1100" kern="50">
                        <a:effectLst/>
                      </a:endParaRPr>
                    </a:p>
                    <a:p>
                      <a:pPr>
                        <a:spcAft>
                          <a:spcPts val="1000"/>
                        </a:spcAft>
                      </a:pPr>
                      <a:r>
                        <a:rPr lang="it-IT" sz="900" kern="50">
                          <a:effectLst/>
                        </a:rPr>
                        <a:t> </a:t>
                      </a:r>
                      <a:endParaRPr lang="it-IT" sz="1100" kern="50">
                        <a:effectLst/>
                        <a:latin typeface="Calibri"/>
                        <a:ea typeface="SimSun"/>
                        <a:cs typeface="Mangal"/>
                      </a:endParaRPr>
                    </a:p>
                  </a:txBody>
                  <a:tcPr marL="0" marR="0" marT="0" marB="0" anchor="b"/>
                </a:tc>
                <a:tc>
                  <a:txBody>
                    <a:bodyPr/>
                    <a:lstStyle/>
                    <a:p>
                      <a:pPr>
                        <a:spcAft>
                          <a:spcPts val="0"/>
                        </a:spcAft>
                      </a:pPr>
                      <a:r>
                        <a:rPr lang="it-IT" sz="900" kern="50" dirty="0">
                          <a:effectLst/>
                        </a:rPr>
                        <a:t> </a:t>
                      </a:r>
                      <a:endParaRPr lang="it-IT" sz="1100" kern="50" dirty="0">
                        <a:effectLst/>
                      </a:endParaRPr>
                    </a:p>
                    <a:p>
                      <a:pPr marL="742950" lvl="1" indent="-285750" algn="just">
                        <a:spcAft>
                          <a:spcPts val="0"/>
                        </a:spcAft>
                        <a:buFont typeface="Arial"/>
                        <a:buChar char=""/>
                        <a:tabLst>
                          <a:tab pos="228600" algn="l"/>
                          <a:tab pos="365760" algn="l"/>
                        </a:tabLst>
                      </a:pPr>
                      <a:r>
                        <a:rPr lang="it-IT" sz="800" kern="50" dirty="0">
                          <a:effectLst/>
                        </a:rPr>
                        <a:t>Tipologia di errori:</a:t>
                      </a:r>
                    </a:p>
                    <a:p>
                      <a:pPr>
                        <a:spcAft>
                          <a:spcPts val="600"/>
                        </a:spcAft>
                      </a:pPr>
                      <a:r>
                        <a:rPr lang="it-IT" sz="900" kern="50" dirty="0">
                          <a:effectLst/>
                        </a:rPr>
                        <a:t> </a:t>
                      </a:r>
                    </a:p>
                    <a:p>
                      <a:pPr>
                        <a:spcAft>
                          <a:spcPts val="0"/>
                        </a:spcAft>
                      </a:pPr>
                      <a:r>
                        <a:rPr lang="it-IT" sz="900" kern="50" dirty="0">
                          <a:effectLst/>
                        </a:rPr>
                        <a:t>- grammaticali</a:t>
                      </a:r>
                      <a:endParaRPr lang="it-IT" sz="1100" kern="50" dirty="0">
                        <a:effectLst/>
                      </a:endParaRPr>
                    </a:p>
                    <a:p>
                      <a:pPr>
                        <a:spcAft>
                          <a:spcPts val="0"/>
                        </a:spcAft>
                      </a:pPr>
                      <a:r>
                        <a:rPr lang="it-IT" sz="900" kern="50" dirty="0">
                          <a:effectLst/>
                        </a:rPr>
                        <a:t>-sintattici</a:t>
                      </a:r>
                      <a:endParaRPr lang="it-IT" sz="1100" kern="50" dirty="0">
                        <a:effectLst/>
                      </a:endParaRPr>
                    </a:p>
                    <a:p>
                      <a:pPr>
                        <a:spcAft>
                          <a:spcPts val="0"/>
                        </a:spcAft>
                      </a:pPr>
                      <a:r>
                        <a:rPr lang="it-IT" sz="900" kern="50" dirty="0">
                          <a:effectLst/>
                        </a:rPr>
                        <a:t> </a:t>
                      </a:r>
                      <a:endParaRPr lang="it-IT" sz="1100" kern="50" dirty="0">
                        <a:effectLst/>
                      </a:endParaRPr>
                    </a:p>
                    <a:p>
                      <a:pPr>
                        <a:spcAft>
                          <a:spcPts val="0"/>
                        </a:spcAft>
                      </a:pPr>
                      <a:r>
                        <a:rPr lang="it-IT" sz="900" kern="50" dirty="0">
                          <a:effectLst/>
                        </a:rPr>
                        <a:t>Grafia_________________</a:t>
                      </a:r>
                      <a:endParaRPr lang="it-IT" sz="1100" kern="50" dirty="0">
                        <a:effectLst/>
                      </a:endParaRPr>
                    </a:p>
                    <a:p>
                      <a:pPr>
                        <a:spcAft>
                          <a:spcPts val="0"/>
                        </a:spcAft>
                      </a:pPr>
                      <a:r>
                        <a:rPr lang="it-IT" sz="900" kern="50" dirty="0">
                          <a:effectLst/>
                        </a:rPr>
                        <a:t> </a:t>
                      </a:r>
                      <a:endParaRPr lang="it-IT" sz="1100" kern="50" dirty="0">
                        <a:effectLst/>
                      </a:endParaRPr>
                    </a:p>
                    <a:p>
                      <a:pPr>
                        <a:spcAft>
                          <a:spcPts val="0"/>
                        </a:spcAft>
                      </a:pPr>
                      <a:r>
                        <a:rPr lang="it-IT" sz="900" kern="50" dirty="0">
                          <a:effectLst/>
                        </a:rPr>
                        <a:t>Copiatura dalla lavagna</a:t>
                      </a:r>
                      <a:endParaRPr lang="it-IT" sz="1100" kern="50" dirty="0">
                        <a:effectLst/>
                      </a:endParaRPr>
                    </a:p>
                    <a:p>
                      <a:pPr>
                        <a:spcAft>
                          <a:spcPts val="0"/>
                        </a:spcAft>
                      </a:pPr>
                      <a:r>
                        <a:rPr lang="it-IT" sz="900" kern="50" dirty="0">
                          <a:effectLst/>
                        </a:rPr>
                        <a:t> </a:t>
                      </a:r>
                      <a:endParaRPr lang="it-IT" sz="1100" kern="50" dirty="0">
                        <a:effectLst/>
                      </a:endParaRPr>
                    </a:p>
                    <a:p>
                      <a:pPr>
                        <a:spcAft>
                          <a:spcPts val="0"/>
                        </a:spcAft>
                      </a:pPr>
                      <a:r>
                        <a:rPr lang="it-IT" sz="900" kern="50" dirty="0">
                          <a:effectLst/>
                        </a:rPr>
                        <a:t>Produzione testi:</a:t>
                      </a:r>
                      <a:endParaRPr lang="it-IT" sz="1100" kern="50" dirty="0">
                        <a:effectLst/>
                      </a:endParaRPr>
                    </a:p>
                    <a:p>
                      <a:pPr>
                        <a:spcAft>
                          <a:spcPts val="0"/>
                        </a:spcAft>
                      </a:pPr>
                      <a:r>
                        <a:rPr lang="it-IT" sz="900" kern="50" dirty="0">
                          <a:effectLst/>
                        </a:rPr>
                        <a:t>- ideazione</a:t>
                      </a:r>
                      <a:endParaRPr lang="it-IT" sz="1100" kern="50" dirty="0">
                        <a:effectLst/>
                      </a:endParaRPr>
                    </a:p>
                    <a:p>
                      <a:pPr>
                        <a:spcAft>
                          <a:spcPts val="0"/>
                        </a:spcAft>
                      </a:pPr>
                      <a:r>
                        <a:rPr lang="it-IT" sz="900" kern="50" dirty="0">
                          <a:effectLst/>
                        </a:rPr>
                        <a:t>- pianificazione</a:t>
                      </a:r>
                      <a:endParaRPr lang="it-IT" sz="1100" kern="50" dirty="0">
                        <a:effectLst/>
                      </a:endParaRPr>
                    </a:p>
                    <a:p>
                      <a:pPr>
                        <a:spcAft>
                          <a:spcPts val="0"/>
                        </a:spcAft>
                      </a:pPr>
                      <a:r>
                        <a:rPr lang="it-IT" sz="900" kern="50" dirty="0">
                          <a:effectLst/>
                        </a:rPr>
                        <a:t>- stesura</a:t>
                      </a:r>
                      <a:endParaRPr lang="it-IT" sz="1100" kern="50" dirty="0">
                        <a:effectLst/>
                      </a:endParaRPr>
                    </a:p>
                    <a:p>
                      <a:pPr>
                        <a:spcAft>
                          <a:spcPts val="1000"/>
                        </a:spcAft>
                      </a:pPr>
                      <a:r>
                        <a:rPr lang="it-IT" sz="900" kern="50" dirty="0">
                          <a:effectLst/>
                        </a:rPr>
                        <a:t>- revisione</a:t>
                      </a:r>
                      <a:endParaRPr lang="it-IT" sz="1100" kern="50" dirty="0">
                        <a:effectLst/>
                        <a:latin typeface="Calibri"/>
                        <a:ea typeface="SimSun"/>
                        <a:cs typeface="Mangal"/>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1468438" y="1308100"/>
          <a:ext cx="6083300" cy="3774440"/>
        </p:xfrm>
        <a:graphic>
          <a:graphicData uri="http://schemas.openxmlformats.org/drawingml/2006/table">
            <a:tbl>
              <a:tblPr>
                <a:tableStyleId>{5C22544A-7EE6-4342-B048-85BDC9FD1C3A}</a:tableStyleId>
              </a:tblPr>
              <a:tblGrid>
                <a:gridCol w="1460500"/>
                <a:gridCol w="2349500"/>
                <a:gridCol w="2273300"/>
              </a:tblGrid>
              <a:tr h="172720">
                <a:tc>
                  <a:txBody>
                    <a:bodyPr/>
                    <a:lstStyle/>
                    <a:p>
                      <a:pPr>
                        <a:spcAft>
                          <a:spcPts val="1000"/>
                        </a:spcAft>
                      </a:pPr>
                      <a:r>
                        <a:rPr lang="it-IT" sz="1200" kern="50">
                          <a:effectLst/>
                        </a:rPr>
                        <a:t> </a:t>
                      </a:r>
                      <a:endParaRPr lang="it-IT" sz="1400" kern="50">
                        <a:effectLst/>
                        <a:latin typeface="Calibri"/>
                        <a:ea typeface="SimSun"/>
                        <a:cs typeface="Mangal"/>
                      </a:endParaRPr>
                    </a:p>
                  </a:txBody>
                  <a:tcPr marL="0" marR="0" marT="0" marB="0" anchor="b"/>
                </a:tc>
                <a:tc>
                  <a:txBody>
                    <a:bodyPr/>
                    <a:lstStyle/>
                    <a:p>
                      <a:pPr algn="ctr">
                        <a:lnSpc>
                          <a:spcPts val="1335"/>
                        </a:lnSpc>
                        <a:spcAft>
                          <a:spcPts val="0"/>
                        </a:spcAft>
                      </a:pPr>
                      <a:r>
                        <a:rPr lang="it-IT" sz="1200" kern="50">
                          <a:effectLst/>
                        </a:rPr>
                        <a:t>diagnosi</a:t>
                      </a:r>
                      <a:endParaRPr lang="it-IT" sz="1400" kern="50">
                        <a:effectLst/>
                      </a:endParaRPr>
                    </a:p>
                    <a:p>
                      <a:pPr>
                        <a:lnSpc>
                          <a:spcPts val="1335"/>
                        </a:lnSpc>
                        <a:spcAft>
                          <a:spcPts val="0"/>
                        </a:spcAft>
                      </a:pPr>
                      <a:r>
                        <a:rPr lang="it-IT" sz="1200" kern="50">
                          <a:effectLst/>
                        </a:rPr>
                        <a:t> </a:t>
                      </a:r>
                      <a:endParaRPr lang="it-IT" sz="1400" kern="50">
                        <a:effectLst/>
                      </a:endParaRPr>
                    </a:p>
                    <a:p>
                      <a:pPr>
                        <a:lnSpc>
                          <a:spcPts val="1335"/>
                        </a:lnSpc>
                        <a:spcAft>
                          <a:spcPts val="1000"/>
                        </a:spcAft>
                      </a:pPr>
                      <a:r>
                        <a:rPr lang="it-IT" sz="1200" kern="50">
                          <a:effectLst/>
                        </a:rPr>
                        <a:t>Diagnosi</a:t>
                      </a:r>
                      <a:endParaRPr lang="it-IT" sz="1400" kern="50">
                        <a:effectLst/>
                        <a:latin typeface="Calibri"/>
                        <a:ea typeface="SimSun"/>
                        <a:cs typeface="Mangal"/>
                      </a:endParaRPr>
                    </a:p>
                  </a:txBody>
                  <a:tcPr marL="0" marR="0" marT="0" marB="0" anchor="b"/>
                </a:tc>
                <a:tc>
                  <a:txBody>
                    <a:bodyPr/>
                    <a:lstStyle/>
                    <a:p>
                      <a:pPr marL="660400">
                        <a:lnSpc>
                          <a:spcPts val="1335"/>
                        </a:lnSpc>
                        <a:spcAft>
                          <a:spcPts val="0"/>
                        </a:spcAft>
                      </a:pPr>
                      <a:r>
                        <a:rPr lang="it-IT" sz="1200" kern="50">
                          <a:effectLst/>
                        </a:rPr>
                        <a:t>Osservazione</a:t>
                      </a:r>
                      <a:endParaRPr lang="it-IT" sz="1400" kern="50">
                        <a:effectLst/>
                      </a:endParaRPr>
                    </a:p>
                    <a:p>
                      <a:pPr marL="660400">
                        <a:lnSpc>
                          <a:spcPts val="1335"/>
                        </a:lnSpc>
                        <a:spcAft>
                          <a:spcPts val="0"/>
                        </a:spcAft>
                      </a:pPr>
                      <a:r>
                        <a:rPr lang="it-IT" sz="1200" kern="50">
                          <a:effectLst/>
                        </a:rPr>
                        <a:t> </a:t>
                      </a:r>
                      <a:endParaRPr lang="it-IT" sz="1400" kern="50">
                        <a:effectLst/>
                      </a:endParaRPr>
                    </a:p>
                    <a:p>
                      <a:pPr marL="660400">
                        <a:lnSpc>
                          <a:spcPts val="1335"/>
                        </a:lnSpc>
                        <a:spcAft>
                          <a:spcPts val="0"/>
                        </a:spcAft>
                      </a:pPr>
                      <a:r>
                        <a:rPr lang="it-IT" sz="1200" kern="50">
                          <a:effectLst/>
                        </a:rPr>
                        <a:t> </a:t>
                      </a:r>
                      <a:endParaRPr lang="it-IT" sz="1400" kern="50">
                        <a:effectLst/>
                      </a:endParaRPr>
                    </a:p>
                    <a:p>
                      <a:pPr marL="660400">
                        <a:lnSpc>
                          <a:spcPts val="1335"/>
                        </a:lnSpc>
                        <a:spcAft>
                          <a:spcPts val="0"/>
                        </a:spcAft>
                      </a:pPr>
                      <a:r>
                        <a:rPr lang="it-IT" sz="1200" kern="50">
                          <a:effectLst/>
                        </a:rPr>
                        <a:t> </a:t>
                      </a:r>
                      <a:endParaRPr lang="it-IT" sz="1400" kern="50">
                        <a:effectLst/>
                      </a:endParaRPr>
                    </a:p>
                    <a:p>
                      <a:pPr marL="660400">
                        <a:lnSpc>
                          <a:spcPts val="1335"/>
                        </a:lnSpc>
                        <a:spcAft>
                          <a:spcPts val="0"/>
                        </a:spcAft>
                      </a:pPr>
                      <a:r>
                        <a:rPr lang="it-IT" sz="1200" kern="50">
                          <a:effectLst/>
                        </a:rPr>
                        <a:t> </a:t>
                      </a:r>
                      <a:endParaRPr lang="it-IT" sz="1400" kern="50">
                        <a:effectLst/>
                      </a:endParaRPr>
                    </a:p>
                    <a:p>
                      <a:pPr marL="660400">
                        <a:lnSpc>
                          <a:spcPts val="1335"/>
                        </a:lnSpc>
                        <a:spcAft>
                          <a:spcPts val="0"/>
                        </a:spcAft>
                      </a:pPr>
                      <a:r>
                        <a:rPr lang="it-IT" sz="1200" kern="50">
                          <a:effectLst/>
                        </a:rPr>
                        <a:t> </a:t>
                      </a:r>
                      <a:endParaRPr lang="it-IT" sz="1400" kern="50">
                        <a:effectLst/>
                      </a:endParaRPr>
                    </a:p>
                    <a:p>
                      <a:pPr marL="660400">
                        <a:lnSpc>
                          <a:spcPts val="1335"/>
                        </a:lnSpc>
                        <a:spcAft>
                          <a:spcPts val="0"/>
                        </a:spcAft>
                      </a:pPr>
                      <a:r>
                        <a:rPr lang="it-IT" sz="1200" kern="50">
                          <a:effectLst/>
                        </a:rPr>
                        <a:t> </a:t>
                      </a:r>
                      <a:endParaRPr lang="it-IT" sz="1400" kern="50">
                        <a:effectLst/>
                      </a:endParaRPr>
                    </a:p>
                    <a:p>
                      <a:pPr marL="660400">
                        <a:lnSpc>
                          <a:spcPts val="1335"/>
                        </a:lnSpc>
                        <a:spcAft>
                          <a:spcPts val="1000"/>
                        </a:spcAft>
                      </a:pPr>
                      <a:r>
                        <a:rPr lang="it-IT" sz="1200" kern="50">
                          <a:effectLst/>
                        </a:rPr>
                        <a:t>Osservazione</a:t>
                      </a:r>
                      <a:endParaRPr lang="it-IT" sz="1400" kern="50">
                        <a:effectLst/>
                        <a:latin typeface="Calibri"/>
                        <a:ea typeface="SimSun"/>
                        <a:cs typeface="Mangal"/>
                      </a:endParaRPr>
                    </a:p>
                  </a:txBody>
                  <a:tcPr marL="0" marR="0" marT="0" marB="0" anchor="b"/>
                </a:tc>
              </a:tr>
              <a:tr h="687705">
                <a:tc>
                  <a:txBody>
                    <a:bodyPr/>
                    <a:lstStyle/>
                    <a:p>
                      <a:pPr algn="ctr">
                        <a:spcAft>
                          <a:spcPts val="0"/>
                        </a:spcAft>
                      </a:pPr>
                      <a:r>
                        <a:rPr lang="it-IT" sz="1200" kern="50">
                          <a:effectLst/>
                        </a:rPr>
                        <a:t>CALCOLO</a:t>
                      </a:r>
                      <a:endParaRPr lang="it-IT" sz="1400" kern="50">
                        <a:effectLst/>
                      </a:endParaRPr>
                    </a:p>
                    <a:p>
                      <a:pPr algn="ctr">
                        <a:spcAft>
                          <a:spcPts val="0"/>
                        </a:spcAft>
                      </a:pPr>
                      <a:r>
                        <a:rPr lang="it-IT" sz="1200" kern="50">
                          <a:effectLst/>
                        </a:rPr>
                        <a:t> </a:t>
                      </a:r>
                      <a:endParaRPr lang="it-IT" sz="1400" kern="50">
                        <a:effectLst/>
                      </a:endParaRPr>
                    </a:p>
                    <a:p>
                      <a:pPr algn="ctr">
                        <a:spcAft>
                          <a:spcPts val="1000"/>
                        </a:spcAft>
                      </a:pPr>
                      <a:r>
                        <a:rPr lang="it-IT" sz="1200" kern="50">
                          <a:effectLst/>
                        </a:rPr>
                        <a:t> </a:t>
                      </a:r>
                      <a:endParaRPr lang="it-IT" sz="1400" kern="50">
                        <a:effectLst/>
                        <a:latin typeface="Calibri"/>
                        <a:ea typeface="SimSun"/>
                        <a:cs typeface="Mangal"/>
                      </a:endParaRPr>
                    </a:p>
                  </a:txBody>
                  <a:tcPr marL="0" marR="0" marT="0" marB="0" anchor="ctr"/>
                </a:tc>
                <a:tc>
                  <a:txBody>
                    <a:bodyPr/>
                    <a:lstStyle/>
                    <a:p>
                      <a:pPr>
                        <a:spcAft>
                          <a:spcPts val="0"/>
                        </a:spcAft>
                      </a:pPr>
                      <a:r>
                        <a:rPr lang="it-IT" sz="1200" kern="50">
                          <a:effectLst/>
                        </a:rPr>
                        <a:t> </a:t>
                      </a:r>
                      <a:endParaRPr lang="it-IT" sz="1400" kern="50">
                        <a:effectLst/>
                      </a:endParaRPr>
                    </a:p>
                    <a:p>
                      <a:pPr>
                        <a:spcAft>
                          <a:spcPts val="0"/>
                        </a:spcAft>
                      </a:pPr>
                      <a:r>
                        <a:rPr lang="it-IT" sz="1200" kern="50">
                          <a:effectLst/>
                        </a:rPr>
                        <a:t> </a:t>
                      </a:r>
                      <a:endParaRPr lang="it-IT" sz="1400" kern="50">
                        <a:effectLst/>
                      </a:endParaRPr>
                    </a:p>
                    <a:p>
                      <a:pPr>
                        <a:spcAft>
                          <a:spcPts val="1000"/>
                        </a:spcAft>
                      </a:pPr>
                      <a:r>
                        <a:rPr lang="it-IT" sz="1200" kern="50">
                          <a:effectLst/>
                        </a:rPr>
                        <a:t> </a:t>
                      </a:r>
                      <a:endParaRPr lang="it-IT" sz="1400" kern="50">
                        <a:effectLst/>
                        <a:latin typeface="Calibri"/>
                        <a:ea typeface="SimSun"/>
                        <a:cs typeface="Mangal"/>
                      </a:endParaRPr>
                    </a:p>
                  </a:txBody>
                  <a:tcPr marL="0" marR="0" marT="0" marB="0" anchor="b"/>
                </a:tc>
                <a:tc>
                  <a:txBody>
                    <a:bodyPr/>
                    <a:lstStyle/>
                    <a:p>
                      <a:pPr>
                        <a:spcAft>
                          <a:spcPts val="0"/>
                        </a:spcAft>
                      </a:pPr>
                      <a:r>
                        <a:rPr lang="it-IT" sz="1200" kern="50" dirty="0">
                          <a:effectLst/>
                        </a:rPr>
                        <a:t>Calcolo:</a:t>
                      </a:r>
                      <a:endParaRPr lang="it-IT" sz="1400" kern="50" dirty="0">
                        <a:effectLst/>
                      </a:endParaRPr>
                    </a:p>
                    <a:p>
                      <a:pPr>
                        <a:spcAft>
                          <a:spcPts val="0"/>
                        </a:spcAft>
                      </a:pPr>
                      <a:r>
                        <a:rPr lang="it-IT" sz="1200" kern="50" dirty="0">
                          <a:effectLst/>
                        </a:rPr>
                        <a:t>- a mente</a:t>
                      </a:r>
                      <a:endParaRPr lang="it-IT" sz="1400" kern="50" dirty="0">
                        <a:effectLst/>
                      </a:endParaRPr>
                    </a:p>
                    <a:p>
                      <a:pPr>
                        <a:spcAft>
                          <a:spcPts val="600"/>
                        </a:spcAft>
                      </a:pPr>
                      <a:r>
                        <a:rPr lang="it-IT" sz="1200" kern="50" dirty="0">
                          <a:effectLst/>
                        </a:rPr>
                        <a:t>- scritto</a:t>
                      </a:r>
                    </a:p>
                    <a:p>
                      <a:pPr>
                        <a:spcAft>
                          <a:spcPts val="0"/>
                        </a:spcAft>
                      </a:pPr>
                      <a:r>
                        <a:rPr lang="it-IT" sz="1200" kern="50" dirty="0">
                          <a:effectLst/>
                        </a:rPr>
                        <a:t> </a:t>
                      </a:r>
                      <a:endParaRPr lang="it-IT" sz="1400" kern="50" dirty="0">
                        <a:effectLst/>
                      </a:endParaRPr>
                    </a:p>
                    <a:p>
                      <a:pPr>
                        <a:spcAft>
                          <a:spcPts val="0"/>
                        </a:spcAft>
                      </a:pPr>
                      <a:r>
                        <a:rPr lang="it-IT" sz="1200" kern="50" dirty="0">
                          <a:effectLst/>
                        </a:rPr>
                        <a:t>Recupero dei fatti numerici</a:t>
                      </a:r>
                      <a:endParaRPr lang="it-IT" sz="1400" kern="50" dirty="0">
                        <a:effectLst/>
                      </a:endParaRPr>
                    </a:p>
                    <a:p>
                      <a:pPr>
                        <a:spcAft>
                          <a:spcPts val="0"/>
                        </a:spcAft>
                      </a:pPr>
                      <a:r>
                        <a:rPr lang="it-IT" sz="1200" kern="50" dirty="0">
                          <a:effectLst/>
                        </a:rPr>
                        <a:t> </a:t>
                      </a:r>
                      <a:endParaRPr lang="it-IT" sz="1400" kern="50" dirty="0">
                        <a:effectLst/>
                      </a:endParaRPr>
                    </a:p>
                    <a:p>
                      <a:pPr>
                        <a:spcAft>
                          <a:spcPts val="0"/>
                        </a:spcAft>
                      </a:pPr>
                      <a:r>
                        <a:rPr lang="it-IT" sz="1200" kern="50" dirty="0">
                          <a:effectLst/>
                        </a:rPr>
                        <a:t>Procedure</a:t>
                      </a:r>
                      <a:endParaRPr lang="it-IT" sz="1400" kern="50" dirty="0">
                        <a:effectLst/>
                      </a:endParaRPr>
                    </a:p>
                    <a:p>
                      <a:pPr>
                        <a:spcAft>
                          <a:spcPts val="0"/>
                        </a:spcAft>
                      </a:pPr>
                      <a:r>
                        <a:rPr lang="it-IT" sz="1200" kern="50" dirty="0">
                          <a:effectLst/>
                        </a:rPr>
                        <a:t> </a:t>
                      </a:r>
                      <a:endParaRPr lang="it-IT" sz="1400" kern="50" dirty="0">
                        <a:effectLst/>
                      </a:endParaRPr>
                    </a:p>
                    <a:p>
                      <a:pPr>
                        <a:spcAft>
                          <a:spcPts val="0"/>
                        </a:spcAft>
                      </a:pPr>
                      <a:r>
                        <a:rPr lang="it-IT" sz="1200" kern="50" dirty="0">
                          <a:effectLst/>
                        </a:rPr>
                        <a:t> </a:t>
                      </a:r>
                      <a:endParaRPr lang="it-IT" sz="1400" kern="50" dirty="0">
                        <a:effectLst/>
                      </a:endParaRPr>
                    </a:p>
                    <a:p>
                      <a:pPr>
                        <a:spcAft>
                          <a:spcPts val="0"/>
                        </a:spcAft>
                      </a:pPr>
                      <a:r>
                        <a:rPr lang="it-IT" sz="1200" kern="50" dirty="0">
                          <a:effectLst/>
                        </a:rPr>
                        <a:t> </a:t>
                      </a:r>
                      <a:endParaRPr lang="it-IT" sz="1400" kern="50" dirty="0">
                        <a:effectLst/>
                      </a:endParaRPr>
                    </a:p>
                    <a:p>
                      <a:pPr>
                        <a:spcAft>
                          <a:spcPts val="0"/>
                        </a:spcAft>
                      </a:pPr>
                      <a:r>
                        <a:rPr lang="it-IT" sz="1200" kern="50" dirty="0">
                          <a:effectLst/>
                        </a:rPr>
                        <a:t> </a:t>
                      </a:r>
                      <a:endParaRPr lang="it-IT" sz="1400" kern="50" dirty="0">
                        <a:effectLst/>
                      </a:endParaRPr>
                    </a:p>
                    <a:p>
                      <a:pPr>
                        <a:spcAft>
                          <a:spcPts val="0"/>
                        </a:spcAft>
                      </a:pPr>
                      <a:r>
                        <a:rPr lang="it-IT" sz="1200" kern="50" dirty="0">
                          <a:effectLst/>
                        </a:rPr>
                        <a:t> </a:t>
                      </a:r>
                      <a:endParaRPr lang="it-IT" sz="1400" kern="50" dirty="0">
                        <a:effectLst/>
                      </a:endParaRPr>
                    </a:p>
                    <a:p>
                      <a:pPr>
                        <a:spcAft>
                          <a:spcPts val="1000"/>
                        </a:spcAft>
                      </a:pPr>
                      <a:r>
                        <a:rPr lang="it-IT" sz="1200" kern="50" dirty="0">
                          <a:effectLst/>
                        </a:rPr>
                        <a:t> </a:t>
                      </a:r>
                      <a:endParaRPr lang="it-IT" sz="1400" kern="50" dirty="0">
                        <a:effectLst/>
                        <a:latin typeface="Calibri"/>
                        <a:ea typeface="SimSun"/>
                        <a:cs typeface="Mangal"/>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3014663" y="727075"/>
          <a:ext cx="3114178" cy="6106443"/>
        </p:xfrm>
        <a:graphic>
          <a:graphicData uri="http://schemas.openxmlformats.org/drawingml/2006/table">
            <a:tbl>
              <a:tblPr>
                <a:tableStyleId>{5C22544A-7EE6-4342-B048-85BDC9FD1C3A}</a:tableStyleId>
              </a:tblPr>
              <a:tblGrid>
                <a:gridCol w="1049404"/>
                <a:gridCol w="1049404"/>
                <a:gridCol w="1015370"/>
              </a:tblGrid>
              <a:tr h="2985981">
                <a:tc>
                  <a:txBody>
                    <a:bodyPr/>
                    <a:lstStyle/>
                    <a:p>
                      <a:pPr algn="ctr">
                        <a:spcAft>
                          <a:spcPts val="0"/>
                        </a:spcAft>
                        <a:tabLst>
                          <a:tab pos="228600" algn="l"/>
                          <a:tab pos="449580" algn="l"/>
                        </a:tabLst>
                      </a:pPr>
                      <a:r>
                        <a:rPr lang="it-IT" sz="500" kern="50">
                          <a:effectLst/>
                        </a:rPr>
                        <a:t>MEMORIA</a:t>
                      </a:r>
                      <a:endParaRPr lang="it-IT" sz="400" b="1" kern="50">
                        <a:effectLst/>
                        <a:latin typeface="Times New Roman"/>
                        <a:ea typeface="SimSun"/>
                        <a:cs typeface="Mangal"/>
                      </a:endParaRPr>
                    </a:p>
                  </a:txBody>
                  <a:tcPr marL="0" marR="0" marT="0" marB="0" anchor="ctr"/>
                </a:tc>
                <a:tc>
                  <a:txBody>
                    <a:bodyPr/>
                    <a:lstStyle/>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1000"/>
                        </a:spcAft>
                      </a:pPr>
                      <a:r>
                        <a:rPr lang="it-IT" sz="500" kern="50">
                          <a:effectLst/>
                        </a:rPr>
                        <a:t> </a:t>
                      </a:r>
                      <a:endParaRPr lang="it-IT" sz="600" kern="50">
                        <a:effectLst/>
                        <a:latin typeface="Calibri"/>
                        <a:ea typeface="SimSun"/>
                        <a:cs typeface="Mangal"/>
                      </a:endParaRPr>
                    </a:p>
                  </a:txBody>
                  <a:tcPr marL="0" marR="0" marT="0" marB="0" anchor="b"/>
                </a:tc>
                <a:tc>
                  <a:txBody>
                    <a:bodyPr/>
                    <a:lstStyle/>
                    <a:p>
                      <a:pPr>
                        <a:spcBef>
                          <a:spcPts val="1200"/>
                        </a:spcBef>
                        <a:spcAft>
                          <a:spcPts val="0"/>
                        </a:spcAft>
                      </a:pPr>
                      <a:r>
                        <a:rPr lang="it-IT" sz="500" kern="50">
                          <a:effectLst/>
                        </a:rPr>
                        <a:t> </a:t>
                      </a:r>
                      <a:endParaRPr lang="it-IT" sz="600" kern="50">
                        <a:effectLst/>
                      </a:endParaRPr>
                    </a:p>
                    <a:p>
                      <a:pPr>
                        <a:spcBef>
                          <a:spcPts val="1200"/>
                        </a:spcBef>
                        <a:spcAft>
                          <a:spcPts val="0"/>
                        </a:spcAft>
                      </a:pPr>
                      <a:r>
                        <a:rPr lang="it-IT" sz="500" kern="50">
                          <a:effectLst/>
                        </a:rPr>
                        <a:t>Difficoltà a memorizzare</a:t>
                      </a:r>
                      <a:endParaRPr lang="it-IT" sz="600" kern="50">
                        <a:effectLst/>
                      </a:endParaRPr>
                    </a:p>
                    <a:p>
                      <a:pPr>
                        <a:lnSpc>
                          <a:spcPts val="1810"/>
                        </a:lnSpc>
                        <a:spcAft>
                          <a:spcPts val="0"/>
                        </a:spcAft>
                      </a:pPr>
                      <a:r>
                        <a:rPr lang="it-IT" sz="500" kern="50">
                          <a:effectLst/>
                        </a:rPr>
                        <a:t>□ filastrocche, poesie, ..</a:t>
                      </a:r>
                      <a:endParaRPr lang="it-IT" sz="600" kern="50">
                        <a:effectLst/>
                      </a:endParaRPr>
                    </a:p>
                    <a:p>
                      <a:pPr>
                        <a:lnSpc>
                          <a:spcPts val="1810"/>
                        </a:lnSpc>
                        <a:spcAft>
                          <a:spcPts val="0"/>
                        </a:spcAft>
                      </a:pPr>
                      <a:r>
                        <a:rPr lang="it-IT" sz="500" kern="50">
                          <a:effectLst/>
                        </a:rPr>
                        <a:t>□ definizioni, termini specifici  delle discipline</a:t>
                      </a:r>
                      <a:endParaRPr lang="it-IT" sz="600" kern="50">
                        <a:effectLst/>
                      </a:endParaRPr>
                    </a:p>
                    <a:p>
                      <a:pPr>
                        <a:lnSpc>
                          <a:spcPts val="1810"/>
                        </a:lnSpc>
                        <a:spcAft>
                          <a:spcPts val="0"/>
                        </a:spcAft>
                      </a:pPr>
                      <a:r>
                        <a:rPr lang="it-IT" sz="500" kern="50">
                          <a:effectLst/>
                        </a:rPr>
                        <a:t>□ categorizzazioni, </a:t>
                      </a:r>
                      <a:endParaRPr lang="it-IT" sz="600" kern="50">
                        <a:effectLst/>
                      </a:endParaRPr>
                    </a:p>
                    <a:p>
                      <a:pPr>
                        <a:lnSpc>
                          <a:spcPts val="1810"/>
                        </a:lnSpc>
                        <a:spcAft>
                          <a:spcPts val="0"/>
                        </a:spcAft>
                      </a:pPr>
                      <a:r>
                        <a:rPr lang="it-IT" sz="500" kern="50">
                          <a:effectLst/>
                        </a:rPr>
                        <a:t>□ tabelline, formule, sequenze e procedure</a:t>
                      </a:r>
                      <a:endParaRPr lang="it-IT" sz="600" kern="50">
                        <a:effectLst/>
                      </a:endParaRPr>
                    </a:p>
                    <a:p>
                      <a:pPr>
                        <a:lnSpc>
                          <a:spcPts val="1810"/>
                        </a:lnSpc>
                        <a:spcAft>
                          <a:spcPts val="0"/>
                        </a:spcAft>
                      </a:pPr>
                      <a:r>
                        <a:rPr lang="it-IT" sz="500" kern="50">
                          <a:effectLst/>
                        </a:rPr>
                        <a:t>□ strategie personali</a:t>
                      </a:r>
                      <a:endParaRPr lang="it-IT" sz="600" kern="50">
                        <a:effectLst/>
                      </a:endParaRPr>
                    </a:p>
                    <a:p>
                      <a:pPr>
                        <a:lnSpc>
                          <a:spcPts val="1810"/>
                        </a:lnSpc>
                        <a:spcAft>
                          <a:spcPts val="0"/>
                        </a:spcAft>
                      </a:pPr>
                      <a:r>
                        <a:rPr lang="it-IT" sz="500" kern="50">
                          <a:effectLst/>
                        </a:rPr>
                        <a:t>………………………………</a:t>
                      </a:r>
                      <a:endParaRPr lang="it-IT" sz="600" kern="50">
                        <a:effectLst/>
                      </a:endParaRPr>
                    </a:p>
                    <a:p>
                      <a:pPr>
                        <a:spcAft>
                          <a:spcPts val="0"/>
                        </a:spcAft>
                      </a:pPr>
                      <a:r>
                        <a:rPr lang="it-IT" sz="500" kern="50">
                          <a:effectLst/>
                        </a:rPr>
                        <a:t>□ altro</a:t>
                      </a:r>
                      <a:endParaRPr lang="it-IT" sz="600" kern="50">
                        <a:effectLst/>
                      </a:endParaRPr>
                    </a:p>
                    <a:p>
                      <a:pPr>
                        <a:spcAft>
                          <a:spcPts val="0"/>
                        </a:spcAft>
                      </a:pPr>
                      <a:r>
                        <a:rPr lang="it-IT" sz="500" kern="50">
                          <a:effectLst/>
                        </a:rPr>
                        <a:t> </a:t>
                      </a:r>
                      <a:endParaRPr lang="it-IT" sz="600" kern="50">
                        <a:effectLst/>
                      </a:endParaRPr>
                    </a:p>
                    <a:p>
                      <a:pPr marL="342900" lvl="0" indent="-342900" algn="ctr">
                        <a:spcAft>
                          <a:spcPts val="0"/>
                        </a:spcAft>
                        <a:buFont typeface="Arial"/>
                        <a:buChar char=""/>
                        <a:tabLst>
                          <a:tab pos="228600" algn="l"/>
                          <a:tab pos="274320" algn="l"/>
                        </a:tabLst>
                      </a:pPr>
                      <a:r>
                        <a:rPr lang="it-IT" sz="400" kern="50">
                          <a:effectLst/>
                        </a:rPr>
                        <a:t>Recupero delle informazioni </a:t>
                      </a:r>
                    </a:p>
                    <a:p>
                      <a:pPr>
                        <a:lnSpc>
                          <a:spcPts val="1810"/>
                        </a:lnSpc>
                        <a:spcAft>
                          <a:spcPts val="0"/>
                        </a:spcAft>
                      </a:pPr>
                      <a:r>
                        <a:rPr lang="it-IT" sz="500" kern="50">
                          <a:effectLst/>
                        </a:rPr>
                        <a:t>□ si</a:t>
                      </a:r>
                      <a:endParaRPr lang="it-IT" sz="600" kern="50">
                        <a:effectLst/>
                      </a:endParaRPr>
                    </a:p>
                    <a:p>
                      <a:pPr>
                        <a:lnSpc>
                          <a:spcPts val="1810"/>
                        </a:lnSpc>
                        <a:spcAft>
                          <a:spcPts val="0"/>
                        </a:spcAft>
                      </a:pPr>
                      <a:r>
                        <a:rPr lang="it-IT" sz="500" kern="50">
                          <a:effectLst/>
                        </a:rPr>
                        <a:t>□ no </a:t>
                      </a:r>
                      <a:endParaRPr lang="it-IT" sz="600" kern="50">
                        <a:effectLst/>
                      </a:endParaRPr>
                    </a:p>
                    <a:p>
                      <a:pPr>
                        <a:spcAft>
                          <a:spcPts val="0"/>
                        </a:spcAft>
                      </a:pPr>
                      <a:r>
                        <a:rPr lang="it-IT" sz="500" kern="50">
                          <a:effectLst/>
                        </a:rPr>
                        <a:t>□ con l’utilizzo di schemi, parole chiave</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Organizzazione delle informazioni</a:t>
                      </a:r>
                      <a:endParaRPr lang="it-IT" sz="600" kern="50">
                        <a:effectLst/>
                      </a:endParaRPr>
                    </a:p>
                    <a:p>
                      <a:pPr>
                        <a:spcAft>
                          <a:spcPts val="0"/>
                        </a:spcAft>
                      </a:pPr>
                      <a:r>
                        <a:rPr lang="it-IT" sz="500" kern="50">
                          <a:effectLst/>
                        </a:rPr>
                        <a:t>□ integra i nuovi contenuti con le conoscenze   pregresse</a:t>
                      </a:r>
                      <a:endParaRPr lang="it-IT" sz="600" kern="50">
                        <a:effectLst/>
                      </a:endParaRPr>
                    </a:p>
                    <a:p>
                      <a:pPr>
                        <a:spcAft>
                          <a:spcPts val="0"/>
                        </a:spcAft>
                        <a:tabLst>
                          <a:tab pos="2009140" algn="l"/>
                        </a:tabLst>
                      </a:pPr>
                      <a:r>
                        <a:rPr lang="it-IT" sz="500" kern="50">
                          <a:effectLst/>
                        </a:rPr>
                        <a:t>□ struttura le informazioni in modo funzionale :</a:t>
                      </a:r>
                      <a:endParaRPr lang="it-IT" sz="600" kern="50">
                        <a:effectLst/>
                      </a:endParaRPr>
                    </a:p>
                    <a:p>
                      <a:pPr>
                        <a:spcAft>
                          <a:spcPts val="0"/>
                        </a:spcAft>
                        <a:tabLst>
                          <a:tab pos="2009140" algn="l"/>
                        </a:tabLst>
                      </a:pPr>
                      <a:r>
                        <a:rPr lang="it-IT" sz="500" kern="50">
                          <a:effectLst/>
                        </a:rPr>
                        <a:t>        □ in forma scritta</a:t>
                      </a:r>
                      <a:endParaRPr lang="it-IT" sz="600" kern="50">
                        <a:effectLst/>
                      </a:endParaRPr>
                    </a:p>
                    <a:p>
                      <a:pPr>
                        <a:spcAft>
                          <a:spcPts val="0"/>
                        </a:spcAft>
                        <a:tabLst>
                          <a:tab pos="2009140" algn="l"/>
                        </a:tabLst>
                      </a:pPr>
                      <a:r>
                        <a:rPr lang="it-IT" sz="500" kern="50">
                          <a:effectLst/>
                        </a:rPr>
                        <a:t>        □ in forma orale</a:t>
                      </a:r>
                      <a:endParaRPr lang="it-IT" sz="600" kern="50">
                        <a:effectLst/>
                      </a:endParaRPr>
                    </a:p>
                    <a:p>
                      <a:pPr>
                        <a:spcAft>
                          <a:spcPts val="0"/>
                        </a:spcAft>
                      </a:pPr>
                      <a:r>
                        <a:rPr lang="it-IT" sz="500" kern="50">
                          <a:effectLst/>
                        </a:rPr>
                        <a:t>Altro</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1000"/>
                        </a:spcAft>
                      </a:pPr>
                      <a:r>
                        <a:rPr lang="it-IT" sz="500" kern="50">
                          <a:effectLst/>
                        </a:rPr>
                        <a:t> </a:t>
                      </a:r>
                      <a:endParaRPr lang="it-IT" sz="600" kern="50">
                        <a:effectLst/>
                      </a:endParaRPr>
                    </a:p>
                    <a:p>
                      <a:pPr>
                        <a:spcAft>
                          <a:spcPts val="1000"/>
                        </a:spcAft>
                      </a:pPr>
                      <a:r>
                        <a:rPr lang="it-IT" sz="500" kern="50">
                          <a:effectLst/>
                        </a:rPr>
                        <a:t> </a:t>
                      </a:r>
                      <a:endParaRPr lang="it-IT" sz="600" kern="50">
                        <a:effectLst/>
                      </a:endParaRPr>
                    </a:p>
                    <a:p>
                      <a:pPr>
                        <a:spcAft>
                          <a:spcPts val="1000"/>
                        </a:spcAft>
                      </a:pPr>
                      <a:r>
                        <a:rPr lang="it-IT" sz="500" kern="50">
                          <a:effectLst/>
                        </a:rPr>
                        <a:t> </a:t>
                      </a:r>
                      <a:endParaRPr lang="it-IT" sz="600" kern="50">
                        <a:effectLst/>
                        <a:latin typeface="Calibri"/>
                        <a:ea typeface="SimSun"/>
                        <a:cs typeface="Mangal"/>
                      </a:endParaRPr>
                    </a:p>
                  </a:txBody>
                  <a:tcPr marL="0" marR="0" marT="0" marB="0" anchor="b"/>
                </a:tc>
              </a:tr>
              <a:tr h="81683">
                <a:tc rowSpan="2">
                  <a:txBody>
                    <a:bodyPr/>
                    <a:lstStyle/>
                    <a:p>
                      <a:pPr algn="ctr">
                        <a:spcAft>
                          <a:spcPts val="0"/>
                        </a:spcAft>
                        <a:tabLst>
                          <a:tab pos="228600" algn="l"/>
                          <a:tab pos="449580" algn="l"/>
                        </a:tabLst>
                      </a:pPr>
                      <a:r>
                        <a:rPr lang="it-IT" sz="500" kern="50">
                          <a:effectLst/>
                        </a:rPr>
                        <a:t>ATTENZIONE</a:t>
                      </a:r>
                      <a:endParaRPr lang="it-IT" sz="400" b="1" kern="50">
                        <a:effectLst/>
                        <a:latin typeface="Times New Roman"/>
                        <a:ea typeface="SimSun"/>
                        <a:cs typeface="Mangal"/>
                      </a:endParaRPr>
                    </a:p>
                  </a:txBody>
                  <a:tcPr marL="0" marR="0" marT="0" marB="0" anchor="ctr"/>
                </a:tc>
                <a:tc>
                  <a:txBody>
                    <a:bodyPr/>
                    <a:lstStyle/>
                    <a:p>
                      <a:pPr>
                        <a:spcAft>
                          <a:spcPts val="1000"/>
                        </a:spcAft>
                      </a:pPr>
                      <a:r>
                        <a:rPr lang="it-IT" sz="500" kern="50">
                          <a:effectLst/>
                        </a:rPr>
                        <a:t>                  diagnosi</a:t>
                      </a:r>
                      <a:endParaRPr lang="it-IT" sz="600" kern="50">
                        <a:effectLst/>
                        <a:latin typeface="Calibri"/>
                        <a:ea typeface="SimSun"/>
                        <a:cs typeface="Mangal"/>
                      </a:endParaRPr>
                    </a:p>
                  </a:txBody>
                  <a:tcPr marL="0" marR="0" marT="0" marB="0" anchor="b"/>
                </a:tc>
                <a:tc>
                  <a:txBody>
                    <a:bodyPr/>
                    <a:lstStyle/>
                    <a:p>
                      <a:pPr>
                        <a:spcBef>
                          <a:spcPts val="1200"/>
                        </a:spcBef>
                        <a:spcAft>
                          <a:spcPts val="0"/>
                        </a:spcAft>
                      </a:pPr>
                      <a:r>
                        <a:rPr lang="it-IT" sz="500" kern="50">
                          <a:effectLst/>
                        </a:rPr>
                        <a:t>               Osservazione</a:t>
                      </a:r>
                      <a:endParaRPr lang="it-IT" sz="600" kern="50">
                        <a:effectLst/>
                        <a:latin typeface="Arial"/>
                        <a:ea typeface="SimSun"/>
                        <a:cs typeface="Mangal"/>
                      </a:endParaRPr>
                    </a:p>
                  </a:txBody>
                  <a:tcPr marL="0" marR="0" marT="0" marB="0" anchor="b"/>
                </a:tc>
              </a:tr>
              <a:tr h="1014235">
                <a:tc vMerge="1">
                  <a:txBody>
                    <a:bodyPr/>
                    <a:lstStyle/>
                    <a:p>
                      <a:endParaRPr lang="it-IT"/>
                    </a:p>
                  </a:txBody>
                  <a:tcPr/>
                </a:tc>
                <a:tc>
                  <a:txBody>
                    <a:bodyPr/>
                    <a:lstStyle/>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1000"/>
                        </a:spcAft>
                      </a:pPr>
                      <a:r>
                        <a:rPr lang="it-IT" sz="500" kern="50">
                          <a:effectLst/>
                        </a:rPr>
                        <a:t> </a:t>
                      </a:r>
                      <a:endParaRPr lang="it-IT" sz="600" kern="50">
                        <a:effectLst/>
                        <a:latin typeface="Calibri"/>
                        <a:ea typeface="SimSun"/>
                        <a:cs typeface="Mangal"/>
                      </a:endParaRPr>
                    </a:p>
                  </a:txBody>
                  <a:tcPr marL="0" marR="0" marT="0" marB="0" anchor="b"/>
                </a:tc>
                <a:tc>
                  <a:txBody>
                    <a:bodyPr/>
                    <a:lstStyle/>
                    <a:p>
                      <a:pPr>
                        <a:spcBef>
                          <a:spcPts val="1200"/>
                        </a:spcBef>
                        <a:spcAft>
                          <a:spcPts val="0"/>
                        </a:spcAft>
                      </a:pPr>
                      <a:r>
                        <a:rPr lang="it-IT" sz="500" kern="50">
                          <a:effectLst/>
                        </a:rPr>
                        <a:t> </a:t>
                      </a:r>
                      <a:endParaRPr lang="it-IT" sz="600" kern="50">
                        <a:effectLst/>
                      </a:endParaRPr>
                    </a:p>
                    <a:p>
                      <a:pPr>
                        <a:lnSpc>
                          <a:spcPct val="150000"/>
                        </a:lnSpc>
                        <a:spcBef>
                          <a:spcPts val="1200"/>
                        </a:spcBef>
                        <a:spcAft>
                          <a:spcPts val="0"/>
                        </a:spcAft>
                      </a:pPr>
                      <a:r>
                        <a:rPr lang="it-IT" sz="500" kern="50">
                          <a:effectLst/>
                        </a:rPr>
                        <a:t>Tempi</a:t>
                      </a:r>
                      <a:endParaRPr lang="it-IT" sz="600" kern="50">
                        <a:effectLst/>
                      </a:endParaRPr>
                    </a:p>
                    <a:p>
                      <a:pPr>
                        <a:lnSpc>
                          <a:spcPct val="150000"/>
                        </a:lnSpc>
                        <a:spcAft>
                          <a:spcPts val="600"/>
                        </a:spcAft>
                      </a:pPr>
                      <a:r>
                        <a:rPr lang="it-IT" sz="500" kern="50">
                          <a:effectLst/>
                        </a:rPr>
                        <a:t>Modalità</a:t>
                      </a:r>
                      <a:endParaRPr lang="it-IT" sz="600" kern="50">
                        <a:effectLst/>
                      </a:endParaRPr>
                    </a:p>
                    <a:p>
                      <a:pPr>
                        <a:lnSpc>
                          <a:spcPct val="150000"/>
                        </a:lnSpc>
                        <a:spcAft>
                          <a:spcPts val="600"/>
                        </a:spcAft>
                      </a:pPr>
                      <a:r>
                        <a:rPr lang="it-IT" sz="500" kern="50">
                          <a:effectLst/>
                        </a:rPr>
                        <a:t>Distraibilità</a:t>
                      </a:r>
                      <a:endParaRPr lang="it-IT" sz="600" kern="50">
                        <a:effectLst/>
                      </a:endParaRPr>
                    </a:p>
                    <a:p>
                      <a:pPr>
                        <a:spcAft>
                          <a:spcPts val="600"/>
                        </a:spcAft>
                      </a:pPr>
                      <a:r>
                        <a:rPr lang="it-IT" sz="500" kern="50">
                          <a:effectLst/>
                        </a:rPr>
                        <a:t> </a:t>
                      </a:r>
                      <a:endParaRPr lang="it-IT" sz="600" kern="50">
                        <a:effectLst/>
                      </a:endParaRPr>
                    </a:p>
                    <a:p>
                      <a:pPr>
                        <a:spcAft>
                          <a:spcPts val="600"/>
                        </a:spcAft>
                      </a:pPr>
                      <a:r>
                        <a:rPr lang="it-IT" sz="500" kern="50">
                          <a:effectLst/>
                        </a:rPr>
                        <a:t> </a:t>
                      </a:r>
                      <a:endParaRPr lang="it-IT" sz="600" kern="50">
                        <a:effectLst/>
                      </a:endParaRPr>
                    </a:p>
                    <a:p>
                      <a:pPr>
                        <a:spcAft>
                          <a:spcPts val="600"/>
                        </a:spcAft>
                      </a:pPr>
                      <a:r>
                        <a:rPr lang="it-IT" sz="500" kern="50">
                          <a:effectLst/>
                        </a:rPr>
                        <a:t> </a:t>
                      </a:r>
                      <a:endParaRPr lang="it-IT" sz="600" kern="50">
                        <a:effectLst/>
                      </a:endParaRPr>
                    </a:p>
                    <a:p>
                      <a:pPr>
                        <a:spcAft>
                          <a:spcPts val="600"/>
                        </a:spcAft>
                      </a:pPr>
                      <a:r>
                        <a:rPr lang="it-IT" sz="500" kern="50">
                          <a:effectLst/>
                        </a:rPr>
                        <a:t> </a:t>
                      </a:r>
                      <a:endParaRPr lang="it-IT" sz="600" kern="50">
                        <a:effectLst/>
                        <a:latin typeface="Calibri"/>
                        <a:ea typeface="SimSun"/>
                        <a:cs typeface="Mangal"/>
                      </a:endParaRPr>
                    </a:p>
                  </a:txBody>
                  <a:tcPr marL="0" marR="0" marT="0" marB="0" anchor="b"/>
                </a:tc>
              </a:tr>
              <a:tr h="81683">
                <a:tc rowSpan="2">
                  <a:txBody>
                    <a:bodyPr/>
                    <a:lstStyle/>
                    <a:p>
                      <a:pPr algn="ctr">
                        <a:spcAft>
                          <a:spcPts val="0"/>
                        </a:spcAft>
                        <a:tabLst>
                          <a:tab pos="228600" algn="l"/>
                          <a:tab pos="449580" algn="l"/>
                        </a:tabLst>
                      </a:pPr>
                      <a:r>
                        <a:rPr lang="it-IT" sz="500" kern="50">
                          <a:effectLst/>
                        </a:rPr>
                        <a:t>MOTRICITA’ E</a:t>
                      </a:r>
                      <a:endParaRPr lang="it-IT" sz="400" kern="50">
                        <a:effectLst/>
                      </a:endParaRPr>
                    </a:p>
                    <a:p>
                      <a:pPr marL="742950" lvl="1" indent="-285750" algn="ctr">
                        <a:spcAft>
                          <a:spcPts val="0"/>
                        </a:spcAft>
                        <a:buFont typeface="Arial"/>
                        <a:buChar char=""/>
                        <a:tabLst>
                          <a:tab pos="228600" algn="l"/>
                          <a:tab pos="365760" algn="l"/>
                        </a:tabLst>
                      </a:pPr>
                      <a:r>
                        <a:rPr lang="it-IT" sz="400" kern="50">
                          <a:effectLst/>
                        </a:rPr>
                        <a:t>PRASSIE</a:t>
                      </a:r>
                      <a:endParaRPr lang="it-IT" sz="400" b="1" kern="50">
                        <a:effectLst/>
                        <a:latin typeface="Times New Roman"/>
                        <a:ea typeface="SimSun"/>
                      </a:endParaRPr>
                    </a:p>
                  </a:txBody>
                  <a:tcPr marL="0" marR="0" marT="0" marB="0" anchor="ctr"/>
                </a:tc>
                <a:tc>
                  <a:txBody>
                    <a:bodyPr/>
                    <a:lstStyle/>
                    <a:p>
                      <a:pPr>
                        <a:spcAft>
                          <a:spcPts val="600"/>
                        </a:spcAft>
                      </a:pPr>
                      <a:r>
                        <a:rPr lang="it-IT" sz="500" kern="50">
                          <a:effectLst/>
                        </a:rPr>
                        <a:t>                  diagnosi</a:t>
                      </a:r>
                      <a:endParaRPr lang="it-IT" sz="500" kern="50">
                        <a:effectLst/>
                        <a:latin typeface="Calibri"/>
                        <a:ea typeface="SimSun"/>
                        <a:cs typeface="Mangal"/>
                      </a:endParaRPr>
                    </a:p>
                  </a:txBody>
                  <a:tcPr marL="0" marR="0" marT="0" marB="0" anchor="b"/>
                </a:tc>
                <a:tc>
                  <a:txBody>
                    <a:bodyPr/>
                    <a:lstStyle/>
                    <a:p>
                      <a:pPr>
                        <a:spcBef>
                          <a:spcPts val="1200"/>
                        </a:spcBef>
                        <a:spcAft>
                          <a:spcPts val="0"/>
                        </a:spcAft>
                      </a:pPr>
                      <a:r>
                        <a:rPr lang="it-IT" sz="500" kern="50">
                          <a:effectLst/>
                        </a:rPr>
                        <a:t>              Osservazione</a:t>
                      </a:r>
                      <a:endParaRPr lang="it-IT" sz="600" kern="50">
                        <a:effectLst/>
                        <a:latin typeface="Arial"/>
                        <a:ea typeface="SimSun"/>
                        <a:cs typeface="Mangal"/>
                      </a:endParaRPr>
                    </a:p>
                  </a:txBody>
                  <a:tcPr marL="0" marR="0" marT="0" marB="0" anchor="b"/>
                </a:tc>
              </a:tr>
              <a:tr h="408417">
                <a:tc vMerge="1">
                  <a:txBody>
                    <a:bodyPr/>
                    <a:lstStyle/>
                    <a:p>
                      <a:endParaRPr lang="it-IT"/>
                    </a:p>
                  </a:txBody>
                  <a:tcPr/>
                </a:tc>
                <a:tc>
                  <a:txBody>
                    <a:bodyPr/>
                    <a:lstStyle/>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0"/>
                        </a:spcAft>
                      </a:pPr>
                      <a:r>
                        <a:rPr lang="it-IT" sz="500" kern="50">
                          <a:effectLst/>
                        </a:rPr>
                        <a:t> </a:t>
                      </a:r>
                      <a:endParaRPr lang="it-IT" sz="600" kern="50">
                        <a:effectLst/>
                      </a:endParaRPr>
                    </a:p>
                    <a:p>
                      <a:pPr>
                        <a:spcAft>
                          <a:spcPts val="1000"/>
                        </a:spcAft>
                      </a:pPr>
                      <a:r>
                        <a:rPr lang="it-IT" sz="500" kern="50">
                          <a:effectLst/>
                        </a:rPr>
                        <a:t> </a:t>
                      </a:r>
                      <a:endParaRPr lang="it-IT" sz="600" kern="50">
                        <a:effectLst/>
                        <a:latin typeface="Calibri"/>
                        <a:ea typeface="SimSun"/>
                        <a:cs typeface="Mangal"/>
                      </a:endParaRPr>
                    </a:p>
                  </a:txBody>
                  <a:tcPr marL="0" marR="0" marT="0" marB="0" anchor="b"/>
                </a:tc>
                <a:tc>
                  <a:txBody>
                    <a:bodyPr/>
                    <a:lstStyle/>
                    <a:p>
                      <a:pPr>
                        <a:spcBef>
                          <a:spcPts val="1200"/>
                        </a:spcBef>
                        <a:spcAft>
                          <a:spcPts val="0"/>
                        </a:spcAft>
                      </a:pPr>
                      <a:r>
                        <a:rPr lang="it-IT" sz="500" kern="50" dirty="0">
                          <a:effectLst/>
                        </a:rPr>
                        <a:t> </a:t>
                      </a:r>
                      <a:endParaRPr lang="it-IT" sz="600" kern="50" dirty="0">
                        <a:effectLst/>
                        <a:latin typeface="Arial"/>
                        <a:ea typeface="SimSun"/>
                        <a:cs typeface="Mangal"/>
                      </a:endParaRPr>
                    </a:p>
                  </a:txBody>
                  <a:tcPr marL="0" marR="0" marT="0" marB="0" anchor="b"/>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1085850" y="1808163"/>
          <a:ext cx="6972300" cy="4003675"/>
        </p:xfrm>
        <a:graphic>
          <a:graphicData uri="http://schemas.openxmlformats.org/drawingml/2006/table">
            <a:tbl>
              <a:tblPr>
                <a:tableStyleId>{5C22544A-7EE6-4342-B048-85BDC9FD1C3A}</a:tableStyleId>
              </a:tblPr>
              <a:tblGrid>
                <a:gridCol w="2349500"/>
                <a:gridCol w="2349500"/>
                <a:gridCol w="2273300"/>
              </a:tblGrid>
              <a:tr h="175260">
                <a:tc rowSpan="2">
                  <a:txBody>
                    <a:bodyPr/>
                    <a:lstStyle/>
                    <a:p>
                      <a:pPr algn="ctr">
                        <a:spcAft>
                          <a:spcPts val="0"/>
                        </a:spcAft>
                        <a:tabLst>
                          <a:tab pos="228600" algn="l"/>
                          <a:tab pos="449580" algn="l"/>
                        </a:tabLst>
                      </a:pPr>
                      <a:r>
                        <a:rPr lang="it-IT" sz="1200" kern="50">
                          <a:effectLst/>
                        </a:rPr>
                        <a:t>AFFETTIVITA’</a:t>
                      </a:r>
                      <a:endParaRPr lang="it-IT" sz="1000" kern="50">
                        <a:effectLst/>
                      </a:endParaRPr>
                    </a:p>
                    <a:p>
                      <a:pPr algn="ctr">
                        <a:spcAft>
                          <a:spcPts val="600"/>
                        </a:spcAft>
                      </a:pPr>
                      <a:r>
                        <a:rPr lang="it-IT" sz="1200" kern="50">
                          <a:effectLst/>
                        </a:rPr>
                        <a:t>RELAZIONALITA’</a:t>
                      </a:r>
                    </a:p>
                    <a:p>
                      <a:pPr algn="ctr">
                        <a:spcAft>
                          <a:spcPts val="1000"/>
                        </a:spcAft>
                      </a:pPr>
                      <a:r>
                        <a:rPr lang="it-IT" sz="1200" kern="50">
                          <a:effectLst/>
                        </a:rPr>
                        <a:t>COMPORTAMENTO</a:t>
                      </a:r>
                      <a:endParaRPr lang="it-IT" sz="1400" kern="50">
                        <a:effectLst/>
                        <a:latin typeface="Calibri"/>
                        <a:ea typeface="SimSun"/>
                        <a:cs typeface="Mangal"/>
                      </a:endParaRPr>
                    </a:p>
                  </a:txBody>
                  <a:tcPr marL="0" marR="0" marT="0" marB="0" anchor="ctr"/>
                </a:tc>
                <a:tc>
                  <a:txBody>
                    <a:bodyPr/>
                    <a:lstStyle/>
                    <a:p>
                      <a:pPr>
                        <a:spcAft>
                          <a:spcPts val="1000"/>
                        </a:spcAft>
                      </a:pPr>
                      <a:r>
                        <a:rPr lang="it-IT" sz="1200" kern="50">
                          <a:effectLst/>
                        </a:rPr>
                        <a:t>                  diagnosi</a:t>
                      </a:r>
                      <a:endParaRPr lang="it-IT" sz="1400" kern="50">
                        <a:effectLst/>
                        <a:latin typeface="Calibri"/>
                        <a:ea typeface="SimSun"/>
                        <a:cs typeface="Mangal"/>
                      </a:endParaRPr>
                    </a:p>
                  </a:txBody>
                  <a:tcPr marL="0" marR="0" marT="0" marB="0" anchor="b"/>
                </a:tc>
                <a:tc>
                  <a:txBody>
                    <a:bodyPr/>
                    <a:lstStyle/>
                    <a:p>
                      <a:pPr>
                        <a:spcBef>
                          <a:spcPts val="1200"/>
                        </a:spcBef>
                        <a:spcAft>
                          <a:spcPts val="0"/>
                        </a:spcAft>
                      </a:pPr>
                      <a:r>
                        <a:rPr lang="it-IT" sz="1200" kern="50">
                          <a:effectLst/>
                        </a:rPr>
                        <a:t>              Osservazione</a:t>
                      </a:r>
                      <a:endParaRPr lang="it-IT" sz="1400" kern="50">
                        <a:effectLst/>
                        <a:latin typeface="Arial"/>
                        <a:ea typeface="SimSun"/>
                        <a:cs typeface="Mangal"/>
                      </a:endParaRPr>
                    </a:p>
                  </a:txBody>
                  <a:tcPr marL="0" marR="0" marT="0" marB="0" anchor="b"/>
                </a:tc>
              </a:tr>
              <a:tr h="175260">
                <a:tc vMerge="1">
                  <a:txBody>
                    <a:bodyPr/>
                    <a:lstStyle/>
                    <a:p>
                      <a:endParaRPr lang="it-IT"/>
                    </a:p>
                  </a:txBody>
                  <a:tcPr/>
                </a:tc>
                <a:tc>
                  <a:txBody>
                    <a:bodyPr/>
                    <a:lstStyle/>
                    <a:p>
                      <a:pPr>
                        <a:spcAft>
                          <a:spcPts val="0"/>
                        </a:spcAft>
                      </a:pPr>
                      <a:r>
                        <a:rPr lang="it-IT" sz="1200" kern="50">
                          <a:effectLst/>
                        </a:rPr>
                        <a:t> </a:t>
                      </a:r>
                      <a:endParaRPr lang="it-IT" sz="1400" kern="50">
                        <a:effectLst/>
                      </a:endParaRPr>
                    </a:p>
                    <a:p>
                      <a:pPr>
                        <a:spcAft>
                          <a:spcPts val="0"/>
                        </a:spcAft>
                      </a:pPr>
                      <a:r>
                        <a:rPr lang="it-IT" sz="1200" kern="50">
                          <a:effectLst/>
                        </a:rPr>
                        <a:t> </a:t>
                      </a:r>
                      <a:endParaRPr lang="it-IT" sz="1400" kern="50">
                        <a:effectLst/>
                      </a:endParaRPr>
                    </a:p>
                    <a:p>
                      <a:pPr>
                        <a:spcAft>
                          <a:spcPts val="0"/>
                        </a:spcAft>
                      </a:pPr>
                      <a:r>
                        <a:rPr lang="it-IT" sz="1200" kern="50">
                          <a:effectLst/>
                        </a:rPr>
                        <a:t> </a:t>
                      </a:r>
                      <a:endParaRPr lang="it-IT" sz="1400" kern="50">
                        <a:effectLst/>
                      </a:endParaRPr>
                    </a:p>
                    <a:p>
                      <a:pPr>
                        <a:spcAft>
                          <a:spcPts val="0"/>
                        </a:spcAft>
                      </a:pPr>
                      <a:r>
                        <a:rPr lang="it-IT" sz="1200" kern="50">
                          <a:effectLst/>
                        </a:rPr>
                        <a:t> </a:t>
                      </a:r>
                      <a:endParaRPr lang="it-IT" sz="1400" kern="50">
                        <a:effectLst/>
                      </a:endParaRPr>
                    </a:p>
                    <a:p>
                      <a:pPr>
                        <a:spcAft>
                          <a:spcPts val="0"/>
                        </a:spcAft>
                      </a:pPr>
                      <a:r>
                        <a:rPr lang="it-IT" sz="1200" kern="50">
                          <a:effectLst/>
                        </a:rPr>
                        <a:t> </a:t>
                      </a:r>
                      <a:endParaRPr lang="it-IT" sz="1400" kern="50">
                        <a:effectLst/>
                      </a:endParaRPr>
                    </a:p>
                    <a:p>
                      <a:pPr>
                        <a:spcAft>
                          <a:spcPts val="1000"/>
                        </a:spcAft>
                      </a:pPr>
                      <a:r>
                        <a:rPr lang="it-IT" sz="1200" kern="50">
                          <a:effectLst/>
                        </a:rPr>
                        <a:t> </a:t>
                      </a:r>
                      <a:endParaRPr lang="it-IT" sz="1400" kern="50">
                        <a:effectLst/>
                        <a:latin typeface="Calibri"/>
                        <a:ea typeface="SimSun"/>
                        <a:cs typeface="Mangal"/>
                      </a:endParaRPr>
                    </a:p>
                  </a:txBody>
                  <a:tcPr marL="0" marR="0" marT="0" marB="0" anchor="b"/>
                </a:tc>
                <a:tc>
                  <a:txBody>
                    <a:bodyPr/>
                    <a:lstStyle/>
                    <a:p>
                      <a:pPr>
                        <a:spcBef>
                          <a:spcPts val="1200"/>
                        </a:spcBef>
                        <a:spcAft>
                          <a:spcPts val="0"/>
                        </a:spcAft>
                      </a:pPr>
                      <a:r>
                        <a:rPr lang="it-IT" sz="1200" kern="50">
                          <a:effectLst/>
                        </a:rPr>
                        <a:t> </a:t>
                      </a:r>
                      <a:endParaRPr lang="it-IT" sz="1400" kern="50">
                        <a:effectLst/>
                        <a:latin typeface="Arial"/>
                        <a:ea typeface="SimSun"/>
                        <a:cs typeface="Mangal"/>
                      </a:endParaRPr>
                    </a:p>
                  </a:txBody>
                  <a:tcPr marL="0" marR="0" marT="0" marB="0" anchor="b"/>
                </a:tc>
              </a:tr>
              <a:tr h="123825">
                <a:tc rowSpan="2">
                  <a:txBody>
                    <a:bodyPr/>
                    <a:lstStyle/>
                    <a:p>
                      <a:pPr algn="ctr">
                        <a:spcAft>
                          <a:spcPts val="0"/>
                        </a:spcAft>
                      </a:pPr>
                      <a:r>
                        <a:rPr lang="it-IT" sz="1200" kern="50">
                          <a:effectLst/>
                        </a:rPr>
                        <a:t>DISTURBI ASSOCIATI</a:t>
                      </a:r>
                      <a:endParaRPr lang="it-IT" sz="1400" kern="50">
                        <a:effectLst/>
                      </a:endParaRPr>
                    </a:p>
                    <a:p>
                      <a:pPr>
                        <a:spcAft>
                          <a:spcPts val="0"/>
                        </a:spcAft>
                      </a:pPr>
                      <a:r>
                        <a:rPr lang="it-IT" sz="1200" kern="50">
                          <a:effectLst/>
                        </a:rPr>
                        <a:t> </a:t>
                      </a:r>
                      <a:endParaRPr lang="it-IT" sz="1400" kern="50">
                        <a:effectLst/>
                      </a:endParaRPr>
                    </a:p>
                    <a:p>
                      <a:pPr>
                        <a:spcAft>
                          <a:spcPts val="0"/>
                        </a:spcAft>
                      </a:pPr>
                      <a:r>
                        <a:rPr lang="it-IT" sz="1200" kern="50">
                          <a:effectLst/>
                        </a:rPr>
                        <a:t> </a:t>
                      </a:r>
                      <a:endParaRPr lang="it-IT" sz="1400" kern="50">
                        <a:effectLst/>
                      </a:endParaRPr>
                    </a:p>
                    <a:p>
                      <a:pPr>
                        <a:spcAft>
                          <a:spcPts val="1000"/>
                        </a:spcAft>
                      </a:pPr>
                      <a:r>
                        <a:rPr lang="it-IT" sz="1200" kern="50">
                          <a:effectLst/>
                        </a:rPr>
                        <a:t> </a:t>
                      </a:r>
                      <a:endParaRPr lang="it-IT" sz="1400" kern="50">
                        <a:effectLst/>
                        <a:latin typeface="Calibri"/>
                        <a:ea typeface="SimSun"/>
                        <a:cs typeface="Mangal"/>
                      </a:endParaRPr>
                    </a:p>
                  </a:txBody>
                  <a:tcPr marL="0" marR="0" marT="0" marB="0" anchor="b"/>
                </a:tc>
                <a:tc>
                  <a:txBody>
                    <a:bodyPr/>
                    <a:lstStyle/>
                    <a:p>
                      <a:pPr>
                        <a:spcAft>
                          <a:spcPts val="1000"/>
                        </a:spcAft>
                      </a:pPr>
                      <a:r>
                        <a:rPr lang="it-IT" sz="1200" kern="50">
                          <a:effectLst/>
                        </a:rPr>
                        <a:t>                   diagnosi</a:t>
                      </a:r>
                      <a:endParaRPr lang="it-IT" sz="1400" kern="50">
                        <a:effectLst/>
                        <a:latin typeface="Calibri"/>
                        <a:ea typeface="SimSun"/>
                        <a:cs typeface="Mangal"/>
                      </a:endParaRPr>
                    </a:p>
                  </a:txBody>
                  <a:tcPr marL="0" marR="0" marT="0" marB="0" anchor="b"/>
                </a:tc>
                <a:tc>
                  <a:txBody>
                    <a:bodyPr/>
                    <a:lstStyle/>
                    <a:p>
                      <a:pPr algn="ctr">
                        <a:spcAft>
                          <a:spcPts val="1000"/>
                        </a:spcAft>
                      </a:pPr>
                      <a:r>
                        <a:rPr lang="it-IT" sz="1200" kern="50">
                          <a:effectLst/>
                        </a:rPr>
                        <a:t>Osservazione</a:t>
                      </a:r>
                      <a:endParaRPr lang="it-IT" sz="1400" kern="50">
                        <a:effectLst/>
                        <a:latin typeface="Calibri"/>
                        <a:ea typeface="SimSun"/>
                        <a:cs typeface="Mangal"/>
                      </a:endParaRPr>
                    </a:p>
                  </a:txBody>
                  <a:tcPr marL="0" marR="0" marT="0" marB="0" anchor="b"/>
                </a:tc>
              </a:tr>
              <a:tr h="746125">
                <a:tc vMerge="1">
                  <a:txBody>
                    <a:bodyPr/>
                    <a:lstStyle/>
                    <a:p>
                      <a:endParaRPr lang="it-IT"/>
                    </a:p>
                  </a:txBody>
                  <a:tcPr/>
                </a:tc>
                <a:tc>
                  <a:txBody>
                    <a:bodyPr/>
                    <a:lstStyle/>
                    <a:p>
                      <a:pPr>
                        <a:spcAft>
                          <a:spcPts val="600"/>
                        </a:spcAft>
                      </a:pPr>
                      <a:r>
                        <a:rPr lang="it-IT" sz="1200" kern="50">
                          <a:effectLst/>
                        </a:rPr>
                        <a:t> </a:t>
                      </a:r>
                    </a:p>
                    <a:p>
                      <a:pPr>
                        <a:spcAft>
                          <a:spcPts val="600"/>
                        </a:spcAft>
                      </a:pPr>
                      <a:r>
                        <a:rPr lang="it-IT" sz="1200" kern="50">
                          <a:effectLst/>
                        </a:rPr>
                        <a:t> </a:t>
                      </a:r>
                    </a:p>
                    <a:p>
                      <a:pPr>
                        <a:spcAft>
                          <a:spcPts val="600"/>
                        </a:spcAft>
                      </a:pPr>
                      <a:r>
                        <a:rPr lang="it-IT" sz="1200" kern="50">
                          <a:effectLst/>
                        </a:rPr>
                        <a:t> </a:t>
                      </a:r>
                    </a:p>
                    <a:p>
                      <a:pPr>
                        <a:spcAft>
                          <a:spcPts val="600"/>
                        </a:spcAft>
                      </a:pPr>
                      <a:r>
                        <a:rPr lang="it-IT" sz="1200" kern="50">
                          <a:effectLst/>
                        </a:rPr>
                        <a:t> </a:t>
                      </a:r>
                    </a:p>
                    <a:p>
                      <a:pPr>
                        <a:spcAft>
                          <a:spcPts val="600"/>
                        </a:spcAft>
                      </a:pPr>
                      <a:r>
                        <a:rPr lang="it-IT" sz="1200" kern="50">
                          <a:effectLst/>
                        </a:rPr>
                        <a:t> </a:t>
                      </a:r>
                    </a:p>
                    <a:p>
                      <a:pPr>
                        <a:spcAft>
                          <a:spcPts val="600"/>
                        </a:spcAft>
                      </a:pPr>
                      <a:r>
                        <a:rPr lang="it-IT" sz="1200" kern="50">
                          <a:effectLst/>
                        </a:rPr>
                        <a:t> </a:t>
                      </a:r>
                      <a:endParaRPr lang="it-IT" sz="1200" kern="50">
                        <a:effectLst/>
                        <a:latin typeface="Calibri"/>
                        <a:ea typeface="SimSun"/>
                        <a:cs typeface="Mangal"/>
                      </a:endParaRPr>
                    </a:p>
                  </a:txBody>
                  <a:tcPr marL="0" marR="0" marT="0" marB="0" anchor="b"/>
                </a:tc>
                <a:tc>
                  <a:txBody>
                    <a:bodyPr/>
                    <a:lstStyle/>
                    <a:p>
                      <a:pPr>
                        <a:spcAft>
                          <a:spcPts val="1000"/>
                        </a:spcAft>
                      </a:pPr>
                      <a:r>
                        <a:rPr lang="it-IT" sz="1200" kern="50">
                          <a:effectLst/>
                        </a:rPr>
                        <a:t> </a:t>
                      </a:r>
                      <a:endParaRPr lang="it-IT" sz="1400" kern="50">
                        <a:effectLst/>
                        <a:latin typeface="Calibri"/>
                        <a:ea typeface="SimSun"/>
                        <a:cs typeface="Mangal"/>
                      </a:endParaRPr>
                    </a:p>
                  </a:txBody>
                  <a:tcPr marL="0" marR="0" marT="0" marB="0" anchor="b"/>
                </a:tc>
              </a:tr>
              <a:tr h="168910">
                <a:tc>
                  <a:txBody>
                    <a:bodyPr/>
                    <a:lstStyle/>
                    <a:p>
                      <a:pPr>
                        <a:spcAft>
                          <a:spcPts val="1000"/>
                        </a:spcAft>
                      </a:pPr>
                      <a:r>
                        <a:rPr lang="it-IT" sz="1200" kern="50">
                          <a:effectLst/>
                        </a:rPr>
                        <a:t> </a:t>
                      </a:r>
                      <a:endParaRPr lang="it-IT" sz="1400" kern="50">
                        <a:effectLst/>
                        <a:latin typeface="Calibri"/>
                        <a:ea typeface="SimSun"/>
                        <a:cs typeface="Mangal"/>
                      </a:endParaRPr>
                    </a:p>
                  </a:txBody>
                  <a:tcPr marL="0" marR="0" marT="0" marB="0" anchor="b"/>
                </a:tc>
                <a:tc>
                  <a:txBody>
                    <a:bodyPr/>
                    <a:lstStyle/>
                    <a:p>
                      <a:pPr marL="889000">
                        <a:lnSpc>
                          <a:spcPts val="1320"/>
                        </a:lnSpc>
                        <a:spcAft>
                          <a:spcPts val="1000"/>
                        </a:spcAft>
                      </a:pPr>
                      <a:r>
                        <a:rPr lang="it-IT" sz="1200" kern="50">
                          <a:effectLst/>
                        </a:rPr>
                        <a:t>diagnosi</a:t>
                      </a:r>
                      <a:endParaRPr lang="it-IT" sz="1400" kern="50">
                        <a:effectLst/>
                        <a:latin typeface="Calibri"/>
                        <a:ea typeface="SimSun"/>
                        <a:cs typeface="Mangal"/>
                      </a:endParaRPr>
                    </a:p>
                  </a:txBody>
                  <a:tcPr marL="0" marR="0" marT="0" marB="0" anchor="b"/>
                </a:tc>
                <a:tc>
                  <a:txBody>
                    <a:bodyPr/>
                    <a:lstStyle/>
                    <a:p>
                      <a:pPr marL="660400">
                        <a:lnSpc>
                          <a:spcPts val="1320"/>
                        </a:lnSpc>
                        <a:spcAft>
                          <a:spcPts val="1000"/>
                        </a:spcAft>
                      </a:pPr>
                      <a:r>
                        <a:rPr lang="it-IT" sz="1200" kern="50">
                          <a:effectLst/>
                        </a:rPr>
                        <a:t>Osservazione</a:t>
                      </a:r>
                      <a:endParaRPr lang="it-IT" sz="1400" kern="50">
                        <a:effectLst/>
                        <a:latin typeface="Calibri"/>
                        <a:ea typeface="SimSun"/>
                        <a:cs typeface="Mangal"/>
                      </a:endParaRPr>
                    </a:p>
                  </a:txBody>
                  <a:tcPr marL="0" marR="0" marT="0" marB="0" anchor="b"/>
                </a:tc>
              </a:tr>
              <a:tr h="879475">
                <a:tc>
                  <a:txBody>
                    <a:bodyPr/>
                    <a:lstStyle/>
                    <a:p>
                      <a:pPr algn="ctr">
                        <a:spcAft>
                          <a:spcPts val="0"/>
                        </a:spcAft>
                        <a:tabLst>
                          <a:tab pos="228600" algn="l"/>
                          <a:tab pos="449580" algn="l"/>
                        </a:tabLst>
                      </a:pPr>
                      <a:r>
                        <a:rPr lang="it-IT" sz="1000" kern="50">
                          <a:effectLst/>
                        </a:rPr>
                        <a:t>OSSERVAZIONI</a:t>
                      </a:r>
                    </a:p>
                    <a:p>
                      <a:pPr algn="ctr">
                        <a:spcAft>
                          <a:spcPts val="0"/>
                        </a:spcAft>
                      </a:pPr>
                      <a:r>
                        <a:rPr lang="it-IT" sz="1200" kern="50">
                          <a:effectLst/>
                        </a:rPr>
                        <a:t>O ALTRO</a:t>
                      </a:r>
                      <a:endParaRPr lang="it-IT" sz="1400" kern="50">
                        <a:effectLst/>
                      </a:endParaRPr>
                    </a:p>
                    <a:p>
                      <a:pPr>
                        <a:spcAft>
                          <a:spcPts val="0"/>
                        </a:spcAft>
                      </a:pPr>
                      <a:r>
                        <a:rPr lang="it-IT" sz="1200" kern="50">
                          <a:effectLst/>
                        </a:rPr>
                        <a:t> </a:t>
                      </a:r>
                      <a:endParaRPr lang="it-IT" sz="1400" kern="50">
                        <a:effectLst/>
                      </a:endParaRPr>
                    </a:p>
                    <a:p>
                      <a:pPr>
                        <a:spcAft>
                          <a:spcPts val="1000"/>
                        </a:spcAft>
                      </a:pPr>
                      <a:r>
                        <a:rPr lang="it-IT" sz="1200" kern="50">
                          <a:effectLst/>
                        </a:rPr>
                        <a:t> </a:t>
                      </a:r>
                      <a:endParaRPr lang="it-IT" sz="1400" kern="50">
                        <a:effectLst/>
                        <a:latin typeface="Calibri"/>
                        <a:ea typeface="SimSun"/>
                        <a:cs typeface="Mangal"/>
                      </a:endParaRPr>
                    </a:p>
                  </a:txBody>
                  <a:tcPr marL="0" marR="0" marT="0" marB="0" anchor="b"/>
                </a:tc>
                <a:tc gridSpan="2">
                  <a:txBody>
                    <a:bodyPr/>
                    <a:lstStyle/>
                    <a:p>
                      <a:pPr>
                        <a:spcAft>
                          <a:spcPts val="1000"/>
                        </a:spcAft>
                      </a:pPr>
                      <a:r>
                        <a:rPr lang="it-IT" sz="1200" kern="50" dirty="0">
                          <a:effectLst/>
                        </a:rPr>
                        <a:t> </a:t>
                      </a:r>
                      <a:endParaRPr lang="it-IT" sz="1400" kern="50" dirty="0">
                        <a:effectLst/>
                        <a:latin typeface="Calibri"/>
                        <a:ea typeface="SimSun"/>
                        <a:cs typeface="Mangal"/>
                      </a:endParaRPr>
                    </a:p>
                  </a:txBody>
                  <a:tcPr marL="0" marR="0" marT="0" marB="0" anchor="b"/>
                </a:tc>
                <a:tc hMerge="1">
                  <a:txBody>
                    <a:bodyPr/>
                    <a:lstStyle/>
                    <a:p>
                      <a:endParaRPr lang="it-IT"/>
                    </a:p>
                  </a:txBody>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55000" lnSpcReduction="20000"/>
          </a:bodyPr>
          <a:lstStyle/>
          <a:p>
            <a:pPr marL="274320" indent="-274320" eaLnBrk="1" fontAlgn="auto" hangingPunct="1">
              <a:spcAft>
                <a:spcPts val="0"/>
              </a:spcAft>
              <a:buFont typeface="Wingdings 2"/>
              <a:buChar char=""/>
              <a:defRPr/>
            </a:pPr>
            <a:r>
              <a:rPr lang="it-IT" dirty="0"/>
              <a:t>3.   STRATEGIE UTILIZZATE DALL’ALUNNO NELLO STUDIO </a:t>
            </a:r>
          </a:p>
          <a:p>
            <a:pPr marL="274320" indent="-274320" eaLnBrk="1" fontAlgn="auto" hangingPunct="1">
              <a:spcAft>
                <a:spcPts val="0"/>
              </a:spcAft>
              <a:buFont typeface="Wingdings 2"/>
              <a:buChar char=""/>
              <a:defRPr/>
            </a:pPr>
            <a:r>
              <a:rPr lang="it-IT" dirty="0"/>
              <a:t>Strategie utilizzate</a:t>
            </a:r>
          </a:p>
          <a:p>
            <a:pPr marL="274320" indent="-274320" eaLnBrk="1" fontAlgn="auto" hangingPunct="1">
              <a:spcAft>
                <a:spcPts val="0"/>
              </a:spcAft>
              <a:buFont typeface="Wingdings 2"/>
              <a:buChar char=""/>
              <a:defRPr/>
            </a:pPr>
            <a:r>
              <a:rPr lang="it-IT" dirty="0"/>
              <a:t>	 sottolinea </a:t>
            </a:r>
          </a:p>
          <a:p>
            <a:pPr marL="274320" indent="-274320" eaLnBrk="1" fontAlgn="auto" hangingPunct="1">
              <a:spcAft>
                <a:spcPts val="0"/>
              </a:spcAft>
              <a:buFont typeface="Wingdings 2"/>
              <a:buChar char=""/>
              <a:defRPr/>
            </a:pPr>
            <a:r>
              <a:rPr lang="it-IT" dirty="0"/>
              <a:t>	identifica parole–chiave,</a:t>
            </a:r>
          </a:p>
          <a:p>
            <a:pPr marL="274320" indent="-274320" eaLnBrk="1" fontAlgn="auto" hangingPunct="1">
              <a:spcAft>
                <a:spcPts val="0"/>
              </a:spcAft>
              <a:buFont typeface="Wingdings 2"/>
              <a:buChar char=""/>
              <a:defRPr/>
            </a:pPr>
            <a:r>
              <a:rPr lang="it-IT" dirty="0"/>
              <a:t>	 fa schemi..</a:t>
            </a:r>
          </a:p>
          <a:p>
            <a:pPr marL="274320" indent="-274320" eaLnBrk="1" fontAlgn="auto" hangingPunct="1">
              <a:spcAft>
                <a:spcPts val="0"/>
              </a:spcAft>
              <a:buFont typeface="Wingdings 2"/>
              <a:buChar char=""/>
              <a:defRPr/>
            </a:pPr>
            <a:r>
              <a:rPr lang="it-IT" dirty="0"/>
              <a:t>	Altro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Modalità di scrittura</a:t>
            </a:r>
          </a:p>
          <a:p>
            <a:pPr marL="274320" indent="-274320" eaLnBrk="1" fontAlgn="auto" hangingPunct="1">
              <a:spcAft>
                <a:spcPts val="0"/>
              </a:spcAft>
              <a:buFont typeface="Wingdings 2"/>
              <a:buChar char=""/>
              <a:defRPr/>
            </a:pPr>
            <a:r>
              <a:rPr lang="it-IT" dirty="0"/>
              <a:t>	computer,</a:t>
            </a:r>
          </a:p>
          <a:p>
            <a:pPr marL="274320" indent="-274320" eaLnBrk="1" fontAlgn="auto" hangingPunct="1">
              <a:spcAft>
                <a:spcPts val="0"/>
              </a:spcAft>
              <a:buFont typeface="Wingdings 2"/>
              <a:buChar char=""/>
              <a:defRPr/>
            </a:pPr>
            <a:r>
              <a:rPr lang="it-IT" dirty="0"/>
              <a:t>	 schemi </a:t>
            </a:r>
          </a:p>
          <a:p>
            <a:pPr marL="274320" indent="-274320" eaLnBrk="1" fontAlgn="auto" hangingPunct="1">
              <a:spcAft>
                <a:spcPts val="0"/>
              </a:spcAft>
              <a:buFont typeface="Wingdings 2"/>
              <a:buChar char=""/>
              <a:defRPr/>
            </a:pPr>
            <a:r>
              <a:rPr lang="it-IT" dirty="0"/>
              <a:t>	correttore ortografico</a:t>
            </a:r>
          </a:p>
          <a:p>
            <a:pPr marL="274320" indent="-274320" eaLnBrk="1" fontAlgn="auto" hangingPunct="1">
              <a:spcAft>
                <a:spcPts val="0"/>
              </a:spcAft>
              <a:buFont typeface="Wingdings 2"/>
              <a:buChar char=""/>
              <a:defRPr/>
            </a:pPr>
            <a:r>
              <a:rPr lang="it-IT" dirty="0"/>
              <a:t>	altro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Modalità di svolgimento del compito assegnato </a:t>
            </a:r>
          </a:p>
          <a:p>
            <a:pPr marL="274320" indent="-274320" eaLnBrk="1" fontAlgn="auto" hangingPunct="1">
              <a:spcAft>
                <a:spcPts val="0"/>
              </a:spcAft>
              <a:buFont typeface="Wingdings 2"/>
              <a:buChar char=""/>
              <a:defRPr/>
            </a:pPr>
            <a:r>
              <a:rPr lang="it-IT" dirty="0"/>
              <a:t>	ricorre all’insegnante per spiegazioni,</a:t>
            </a:r>
          </a:p>
          <a:p>
            <a:pPr marL="274320" indent="-274320" eaLnBrk="1" fontAlgn="auto" hangingPunct="1">
              <a:spcAft>
                <a:spcPts val="0"/>
              </a:spcAft>
              <a:buFont typeface="Wingdings 2"/>
              <a:buChar char=""/>
              <a:defRPr/>
            </a:pPr>
            <a:r>
              <a:rPr lang="it-IT" dirty="0"/>
              <a:t>	 ad un compagno,</a:t>
            </a:r>
          </a:p>
          <a:p>
            <a:pPr marL="274320" indent="-274320" eaLnBrk="1" fontAlgn="auto" hangingPunct="1">
              <a:spcAft>
                <a:spcPts val="0"/>
              </a:spcAft>
              <a:buFont typeface="Wingdings 2"/>
              <a:buChar char=""/>
              <a:defRPr/>
            </a:pPr>
            <a:r>
              <a:rPr lang="it-IT" dirty="0"/>
              <a:t>	 è autonomo </a:t>
            </a:r>
          </a:p>
          <a:p>
            <a:pPr marL="274320" indent="-274320" eaLnBrk="1" fontAlgn="auto" hangingPunct="1">
              <a:spcAft>
                <a:spcPts val="0"/>
              </a:spcAft>
              <a:buFont typeface="Wingdings 2"/>
              <a:buChar char=""/>
              <a:defRPr/>
            </a:pPr>
            <a:r>
              <a:rPr lang="it-IT" dirty="0"/>
              <a:t>	altro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620713"/>
            <a:ext cx="8229600" cy="5475287"/>
          </a:xfrm>
        </p:spPr>
        <p:txBody>
          <a:bodyPr>
            <a:normAutofit fontScale="32500" lnSpcReduction="20000"/>
          </a:bodyPr>
          <a:lstStyle/>
          <a:p>
            <a:pPr marL="274320" indent="-274320" eaLnBrk="1" fontAlgn="auto" hangingPunct="1">
              <a:spcAft>
                <a:spcPts val="0"/>
              </a:spcAft>
              <a:buFont typeface="Wingdings 2"/>
              <a:buChar char=""/>
              <a:defRPr/>
            </a:pPr>
            <a:r>
              <a:rPr lang="it-IT" dirty="0"/>
              <a:t>4. STRUMENTI UTILIZZATI (indicare solo quelli utilizzati)</a:t>
            </a:r>
          </a:p>
          <a:p>
            <a:pPr marL="274320" indent="-274320" eaLnBrk="1" fontAlgn="auto" hangingPunct="1">
              <a:spcAft>
                <a:spcPts val="0"/>
              </a:spcAft>
              <a:buFont typeface="Wingdings 2"/>
              <a:buChar char=""/>
              <a:defRPr/>
            </a:pPr>
            <a:r>
              <a:rPr lang="it-IT" dirty="0"/>
              <a:t>	Strumenti informatici (libro </a:t>
            </a:r>
            <a:r>
              <a:rPr lang="it-IT" dirty="0" err="1"/>
              <a:t>digitale,programmi</a:t>
            </a:r>
            <a:r>
              <a:rPr lang="it-IT" dirty="0"/>
              <a:t> per realizzare grafici,…)</a:t>
            </a:r>
          </a:p>
          <a:p>
            <a:pPr marL="274320" indent="-274320" eaLnBrk="1" fontAlgn="auto" hangingPunct="1">
              <a:spcAft>
                <a:spcPts val="0"/>
              </a:spcAft>
              <a:buFont typeface="Wingdings 2"/>
              <a:buChar char=""/>
              <a:defRPr/>
            </a:pPr>
            <a:r>
              <a:rPr lang="it-IT" dirty="0"/>
              <a:t>	Calcolatrice</a:t>
            </a:r>
          </a:p>
          <a:p>
            <a:pPr marL="274320" indent="-274320" eaLnBrk="1" fontAlgn="auto" hangingPunct="1">
              <a:spcAft>
                <a:spcPts val="0"/>
              </a:spcAft>
              <a:buFont typeface="Wingdings 2"/>
              <a:buChar char=""/>
              <a:defRPr/>
            </a:pPr>
            <a:r>
              <a:rPr lang="it-IT" dirty="0"/>
              <a:t>	Fotocopie adattate</a:t>
            </a:r>
          </a:p>
          <a:p>
            <a:pPr marL="274320" indent="-274320" eaLnBrk="1" fontAlgn="auto" hangingPunct="1">
              <a:spcAft>
                <a:spcPts val="0"/>
              </a:spcAft>
              <a:buFont typeface="Wingdings 2"/>
              <a:buChar char=""/>
              <a:defRPr/>
            </a:pPr>
            <a:r>
              <a:rPr lang="it-IT" dirty="0"/>
              <a:t>	Schemi e mappe</a:t>
            </a:r>
          </a:p>
          <a:p>
            <a:pPr marL="274320" indent="-274320" eaLnBrk="1" fontAlgn="auto" hangingPunct="1">
              <a:spcAft>
                <a:spcPts val="0"/>
              </a:spcAft>
              <a:buFont typeface="Wingdings 2"/>
              <a:buChar char=""/>
              <a:defRPr/>
            </a:pPr>
            <a:r>
              <a:rPr lang="it-IT" dirty="0"/>
              <a:t>	Appunti scritti al PC </a:t>
            </a:r>
          </a:p>
          <a:p>
            <a:pPr marL="274320" indent="-274320" eaLnBrk="1" fontAlgn="auto" hangingPunct="1">
              <a:spcAft>
                <a:spcPts val="0"/>
              </a:spcAft>
              <a:buFont typeface="Wingdings 2"/>
              <a:buChar char=""/>
              <a:defRPr/>
            </a:pPr>
            <a:r>
              <a:rPr lang="it-IT" dirty="0"/>
              <a:t>	Registrazioni</a:t>
            </a:r>
          </a:p>
          <a:p>
            <a:pPr marL="274320" indent="-274320" eaLnBrk="1" fontAlgn="auto" hangingPunct="1">
              <a:spcAft>
                <a:spcPts val="0"/>
              </a:spcAft>
              <a:buFont typeface="Wingdings 2"/>
              <a:buChar char=""/>
              <a:defRPr/>
            </a:pPr>
            <a:r>
              <a:rPr lang="it-IT" dirty="0"/>
              <a:t>	Materiali multimediali</a:t>
            </a:r>
          </a:p>
          <a:p>
            <a:pPr marL="274320" indent="-274320" eaLnBrk="1" fontAlgn="auto" hangingPunct="1">
              <a:spcAft>
                <a:spcPts val="0"/>
              </a:spcAft>
              <a:buFont typeface="Wingdings 2"/>
              <a:buChar char=""/>
              <a:defRPr/>
            </a:pPr>
            <a:r>
              <a:rPr lang="it-IT" dirty="0"/>
              <a:t>	Testi con immagini</a:t>
            </a:r>
          </a:p>
          <a:p>
            <a:pPr marL="274320" indent="-274320" eaLnBrk="1" fontAlgn="auto" hangingPunct="1">
              <a:spcAft>
                <a:spcPts val="0"/>
              </a:spcAft>
              <a:buFont typeface="Wingdings 2"/>
              <a:buChar char=""/>
              <a:defRPr/>
            </a:pPr>
            <a:r>
              <a:rPr lang="it-IT" dirty="0"/>
              <a:t>	Testi con ampie spaziature</a:t>
            </a:r>
          </a:p>
          <a:p>
            <a:pPr marL="274320" indent="-274320" eaLnBrk="1" fontAlgn="auto" hangingPunct="1">
              <a:spcAft>
                <a:spcPts val="0"/>
              </a:spcAft>
              <a:buFont typeface="Wingdings 2"/>
              <a:buChar char=""/>
              <a:defRPr/>
            </a:pPr>
            <a:r>
              <a:rPr lang="it-IT" dirty="0"/>
              <a:t>	Altro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5. INDIVIDUAZIONE DI EVENTUALI  MODIFICHE DEGLI OBIETTIVI SPECIFICI DI APPRENDIMENTO PREVISTI DAI  PIANI DI STUDIO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a:t>
            </a:r>
          </a:p>
          <a:p>
            <a:pPr marL="274320" indent="-274320" eaLnBrk="1" fontAlgn="auto" hangingPunct="1">
              <a:spcAft>
                <a:spcPts val="0"/>
              </a:spcAft>
              <a:buFont typeface="Wingdings 2"/>
              <a:buChar char=""/>
              <a:defRPr/>
            </a:pPr>
            <a:r>
              <a:rPr lang="it-IT" dirty="0"/>
              <a:t>(disciplina o ambito disciplinare):………………………………………………………………</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(disciplina o ambito disciplinare):………………………………………………………………</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(disciplina o ambito disciplinare):………………………………………………………………</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r>
              <a:rPr lang="it-IT" dirty="0"/>
              <a:t>…………………………………………………………………………………………………….</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68313" y="260350"/>
            <a:ext cx="8229600" cy="5619750"/>
          </a:xfrm>
        </p:spPr>
        <p:txBody>
          <a:bodyPr>
            <a:normAutofit fontScale="55000" lnSpcReduction="20000"/>
          </a:bodyPr>
          <a:lstStyle/>
          <a:p>
            <a:pPr marL="274320" indent="-274320" eaLnBrk="1" fontAlgn="auto" hangingPunct="1">
              <a:spcAft>
                <a:spcPts val="0"/>
              </a:spcAft>
              <a:buFont typeface="Wingdings 2"/>
              <a:buChar char=""/>
              <a:defRPr/>
            </a:pPr>
            <a:r>
              <a:rPr lang="it-IT" dirty="0"/>
              <a:t>6.STRATEGIE METODOLOGICHE E DIDATTICHE UTILIZZABILI       (indicare solo quelle che risultano più adatte per l’alunno )</a:t>
            </a:r>
          </a:p>
          <a:p>
            <a:pPr marL="274320" indent="-274320" eaLnBrk="1" fontAlgn="auto" hangingPunct="1">
              <a:spcAft>
                <a:spcPts val="0"/>
              </a:spcAft>
              <a:buFont typeface="Wingdings 2"/>
              <a:buChar char=""/>
              <a:defRPr/>
            </a:pPr>
            <a:r>
              <a:rPr lang="it-IT" dirty="0"/>
              <a:t>l	Incoraggiare l’apprendimento collaborativo </a:t>
            </a:r>
          </a:p>
          <a:p>
            <a:pPr marL="274320" indent="-274320" eaLnBrk="1" fontAlgn="auto" hangingPunct="1">
              <a:spcAft>
                <a:spcPts val="0"/>
              </a:spcAft>
              <a:buFont typeface="Wingdings 2"/>
              <a:buChar char=""/>
              <a:defRPr/>
            </a:pPr>
            <a:r>
              <a:rPr lang="it-IT" dirty="0"/>
              <a:t>l	favorire le attività in piccolo gruppo e il tutoraggio; </a:t>
            </a:r>
          </a:p>
          <a:p>
            <a:pPr marL="274320" indent="-274320" eaLnBrk="1" fontAlgn="auto" hangingPunct="1">
              <a:spcAft>
                <a:spcPts val="0"/>
              </a:spcAft>
              <a:buFont typeface="Wingdings 2"/>
              <a:buChar char=""/>
              <a:defRPr/>
            </a:pPr>
            <a:r>
              <a:rPr lang="it-IT" dirty="0"/>
              <a:t>l	promuovere la consapevolezza del proprio modo di apprendere “al fine di imparare ad apprendere”</a:t>
            </a:r>
          </a:p>
          <a:p>
            <a:pPr marL="274320" indent="-274320" eaLnBrk="1" fontAlgn="auto" hangingPunct="1">
              <a:spcAft>
                <a:spcPts val="0"/>
              </a:spcAft>
              <a:buFont typeface="Wingdings 2"/>
              <a:buChar char=""/>
              <a:defRPr/>
            </a:pPr>
            <a:r>
              <a:rPr lang="it-IT" dirty="0"/>
              <a:t>l	privilegiare l’apprendimento esperienziale e laboratoriale  “per favorire l’operatività e allo stesso  tempo  il dialogo, la riflessione su quello che si fa”;</a:t>
            </a:r>
          </a:p>
          <a:p>
            <a:pPr marL="274320" indent="-274320" eaLnBrk="1" fontAlgn="auto" hangingPunct="1">
              <a:spcAft>
                <a:spcPts val="0"/>
              </a:spcAft>
              <a:buFont typeface="Wingdings 2"/>
              <a:buChar char=""/>
              <a:defRPr/>
            </a:pPr>
            <a:r>
              <a:rPr lang="it-IT" dirty="0"/>
              <a:t>l	Insegnare l’uso di dispositivi </a:t>
            </a:r>
            <a:r>
              <a:rPr lang="it-IT" dirty="0" err="1"/>
              <a:t>extratestuali</a:t>
            </a:r>
            <a:r>
              <a:rPr lang="it-IT" dirty="0"/>
              <a:t> per lo studio (titolo, paragrafi, immagini,…) </a:t>
            </a:r>
          </a:p>
          <a:p>
            <a:pPr marL="274320" indent="-274320" eaLnBrk="1" fontAlgn="auto" hangingPunct="1">
              <a:spcAft>
                <a:spcPts val="0"/>
              </a:spcAft>
              <a:buFont typeface="Wingdings 2"/>
              <a:buChar char=""/>
              <a:defRPr/>
            </a:pPr>
            <a:r>
              <a:rPr lang="it-IT" dirty="0"/>
              <a:t>l	sollecitare le conoscenze precedenti per introdurre nuovi argomenti e creare aspettative;</a:t>
            </a:r>
          </a:p>
          <a:p>
            <a:pPr marL="274320" indent="-274320" eaLnBrk="1" fontAlgn="auto" hangingPunct="1">
              <a:spcAft>
                <a:spcPts val="0"/>
              </a:spcAft>
              <a:buFont typeface="Wingdings 2"/>
              <a:buChar char=""/>
              <a:defRPr/>
            </a:pPr>
            <a:r>
              <a:rPr lang="it-IT" dirty="0"/>
              <a:t>l	sviluppare processi di autovalutazione e autocontrollo delle proprie strategie di apprendimento</a:t>
            </a:r>
          </a:p>
          <a:p>
            <a:pPr marL="274320" indent="-274320" eaLnBrk="1" fontAlgn="auto" hangingPunct="1">
              <a:spcAft>
                <a:spcPts val="0"/>
              </a:spcAft>
              <a:buFont typeface="Wingdings 2"/>
              <a:buChar char=""/>
              <a:defRPr/>
            </a:pPr>
            <a:r>
              <a:rPr lang="it-IT" dirty="0"/>
              <a:t>l	individuare  mediatori  didattici che facilitano l’apprendimento  (immagini, schemi, mappe …).</a:t>
            </a:r>
          </a:p>
          <a:p>
            <a:pPr marL="274320" indent="-274320" eaLnBrk="1" fontAlgn="auto" hangingPunct="1">
              <a:spcAft>
                <a:spcPts val="0"/>
              </a:spcAft>
              <a:buFont typeface="Wingdings 2"/>
              <a:buChar char=""/>
              <a:defRPr/>
            </a:pPr>
            <a:r>
              <a:rPr lang="it-IT" dirty="0"/>
              <a:t>l	Promuovere inferenze, integrazioni e collegamenti tra le conoscenze e le discipline.</a:t>
            </a:r>
          </a:p>
          <a:p>
            <a:pPr marL="274320" indent="-274320" eaLnBrk="1" fontAlgn="auto" hangingPunct="1">
              <a:spcAft>
                <a:spcPts val="0"/>
              </a:spcAft>
              <a:buFont typeface="Wingdings 2"/>
              <a:buChar char=""/>
              <a:defRPr/>
            </a:pPr>
            <a:r>
              <a:rPr lang="it-IT" dirty="0"/>
              <a:t>l	 Dividere gli obiettivi di un compito in “sotto obiettivi” </a:t>
            </a:r>
          </a:p>
          <a:p>
            <a:pPr marL="274320" indent="-274320" eaLnBrk="1" fontAlgn="auto" hangingPunct="1">
              <a:spcAft>
                <a:spcPts val="0"/>
              </a:spcAft>
              <a:buFont typeface="Wingdings 2"/>
              <a:buChar char=""/>
              <a:defRPr/>
            </a:pPr>
            <a:r>
              <a:rPr lang="it-IT" dirty="0"/>
              <a:t>l	Offrire anticipatamente schemi grafici relativi all’argomento di studio, per orientare l’alunno nella discriminazione delle informazioni essenziali</a:t>
            </a:r>
          </a:p>
          <a:p>
            <a:pPr marL="274320" indent="-274320" eaLnBrk="1" fontAlgn="auto" hangingPunct="1">
              <a:spcAft>
                <a:spcPts val="0"/>
              </a:spcAft>
              <a:buFont typeface="Wingdings 2"/>
              <a:buChar char=""/>
              <a:defRPr/>
            </a:pPr>
            <a:r>
              <a:rPr lang="it-IT" dirty="0"/>
              <a:t>l	Riproporre e riprodurre gli stessi concetti attraverso modalità e linguaggi differenti</a:t>
            </a:r>
          </a:p>
          <a:p>
            <a:pPr marL="274320" indent="-274320" eaLnBrk="1" fontAlgn="auto" hangingPunct="1">
              <a:spcAft>
                <a:spcPts val="0"/>
              </a:spcAft>
              <a:buFont typeface="Wingdings 2"/>
              <a:buChar char=""/>
              <a:defRPr/>
            </a:pPr>
            <a:r>
              <a:rPr lang="it-IT" dirty="0"/>
              <a:t>l	Adattare  testi</a:t>
            </a:r>
          </a:p>
          <a:p>
            <a:pPr marL="274320" indent="-274320" eaLnBrk="1" fontAlgn="auto" hangingPunct="1">
              <a:spcAft>
                <a:spcPts val="0"/>
              </a:spcAft>
              <a:buFont typeface="Wingdings 2"/>
              <a:buChar char=""/>
              <a:defRPr/>
            </a:pPr>
            <a:r>
              <a:rPr lang="it-IT" dirty="0"/>
              <a:t>l	Altro</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egnaposto contenuto 1"/>
          <p:cNvSpPr>
            <a:spLocks noGrp="1"/>
          </p:cNvSpPr>
          <p:nvPr>
            <p:ph idx="1"/>
          </p:nvPr>
        </p:nvSpPr>
        <p:spPr/>
        <p:txBody>
          <a:bodyPr/>
          <a:lstStyle/>
          <a:p>
            <a:pPr eaLnBrk="1" hangingPunct="1"/>
            <a:r>
              <a:rPr lang="it-IT" smtClean="0"/>
              <a:t>«Un approccio educativo, non meramente clinico – secondo quanto si è accennato in premessa – dovrebbe dar modo di individuare strategie e metodologie di intervento correlate alle esigenze educative speciali, nella prospettiva di una scuola sempre più inclusiva e accogliente, senza bisogno di ulteriori precisazioni di carattere normativo».</a:t>
            </a:r>
          </a:p>
          <a:p>
            <a:pPr eaLnBrk="1" hangingPunct="1"/>
            <a:endParaRPr lang="it-IT" smtClean="0"/>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1"/>
                </a:solidFill>
              </a:rPr>
              <a:t>ALUNNI CON DISTURBI SPECIFICI:</a:t>
            </a:r>
            <a:endParaRPr lang="it-IT">
              <a:solidFill>
                <a:schemeClr val="accent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68313" y="333375"/>
            <a:ext cx="8229600" cy="5975350"/>
          </a:xfrm>
        </p:spPr>
        <p:txBody>
          <a:bodyPr>
            <a:normAutofit fontScale="62500" lnSpcReduction="20000"/>
          </a:bodyPr>
          <a:lstStyle/>
          <a:p>
            <a:pPr marL="274320" indent="-274320" eaLnBrk="1" fontAlgn="auto" hangingPunct="1">
              <a:spcAft>
                <a:spcPts val="0"/>
              </a:spcAft>
              <a:buFont typeface="Wingdings 2"/>
              <a:buChar char=""/>
              <a:defRPr/>
            </a:pPr>
            <a:r>
              <a:rPr lang="it-IT" dirty="0"/>
              <a:t>7. ATTIVITA’  PROGRAMMATE indicare solo quelle che risultano più adatte per l’alunno </a:t>
            </a:r>
          </a:p>
          <a:p>
            <a:pPr marL="274320" indent="-274320" eaLnBrk="1" fontAlgn="auto" hangingPunct="1">
              <a:spcAft>
                <a:spcPts val="0"/>
              </a:spcAft>
              <a:buFont typeface="Wingdings 2"/>
              <a:buChar char=""/>
              <a:defRPr/>
            </a:pPr>
            <a:r>
              <a:rPr lang="it-IT" dirty="0"/>
              <a:t>•	Attività di recupero </a:t>
            </a:r>
          </a:p>
          <a:p>
            <a:pPr marL="274320" indent="-274320" eaLnBrk="1" fontAlgn="auto" hangingPunct="1">
              <a:spcAft>
                <a:spcPts val="0"/>
              </a:spcAft>
              <a:buFont typeface="Wingdings 2"/>
              <a:buChar char=""/>
              <a:defRPr/>
            </a:pPr>
            <a:r>
              <a:rPr lang="it-IT" dirty="0"/>
              <a:t>•	Attività di consolidamento e/o di potenziamento </a:t>
            </a:r>
          </a:p>
          <a:p>
            <a:pPr marL="274320" indent="-274320" eaLnBrk="1" fontAlgn="auto" hangingPunct="1">
              <a:spcAft>
                <a:spcPts val="0"/>
              </a:spcAft>
              <a:buFont typeface="Wingdings 2"/>
              <a:buChar char=""/>
              <a:defRPr/>
            </a:pPr>
            <a:r>
              <a:rPr lang="it-IT" dirty="0"/>
              <a:t>•	Attività di laboratorio </a:t>
            </a:r>
          </a:p>
          <a:p>
            <a:pPr marL="274320" indent="-274320" eaLnBrk="1" fontAlgn="auto" hangingPunct="1">
              <a:spcAft>
                <a:spcPts val="0"/>
              </a:spcAft>
              <a:buFont typeface="Wingdings 2"/>
              <a:buChar char=""/>
              <a:defRPr/>
            </a:pPr>
            <a:r>
              <a:rPr lang="it-IT" dirty="0"/>
              <a:t>•	Attività in piccolo gruppo anche a classi aperte </a:t>
            </a:r>
          </a:p>
          <a:p>
            <a:pPr marL="274320" indent="-274320" eaLnBrk="1" fontAlgn="auto" hangingPunct="1">
              <a:spcAft>
                <a:spcPts val="0"/>
              </a:spcAft>
              <a:buFont typeface="Wingdings 2"/>
              <a:buChar char=""/>
              <a:defRPr/>
            </a:pPr>
            <a:r>
              <a:rPr lang="it-IT" dirty="0"/>
              <a:t>•	Attività all’esterno dell’ambiente scolastico </a:t>
            </a:r>
          </a:p>
          <a:p>
            <a:pPr marL="274320" indent="-274320" eaLnBrk="1" fontAlgn="auto" hangingPunct="1">
              <a:spcAft>
                <a:spcPts val="0"/>
              </a:spcAft>
              <a:buFont typeface="Wingdings 2"/>
              <a:buChar char=""/>
              <a:defRPr/>
            </a:pPr>
            <a:r>
              <a:rPr lang="it-IT" dirty="0"/>
              <a:t>•	Attività di carattere culturale, formativo, socializzante </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8.MISURE DISPENSATIVE(indicare solo quelle che risultano più adatte per l’alunno )</a:t>
            </a:r>
          </a:p>
          <a:p>
            <a:pPr marL="274320" indent="-274320" eaLnBrk="1" fontAlgn="auto" hangingPunct="1">
              <a:spcAft>
                <a:spcPts val="0"/>
              </a:spcAft>
              <a:buFont typeface="Wingdings 2"/>
              <a:buChar char=""/>
              <a:defRPr/>
            </a:pPr>
            <a:r>
              <a:rPr lang="it-IT" dirty="0"/>
              <a:t>Nell’ambito delle varie discipline l’alunno può essere dispensato:</a:t>
            </a:r>
          </a:p>
          <a:p>
            <a:pPr marL="274320" indent="-274320" eaLnBrk="1" fontAlgn="auto" hangingPunct="1">
              <a:spcAft>
                <a:spcPts val="0"/>
              </a:spcAft>
              <a:buFont typeface="Wingdings 2"/>
              <a:buChar char=""/>
              <a:defRPr/>
            </a:pPr>
            <a:r>
              <a:rPr lang="it-IT" dirty="0"/>
              <a:t>l	dalla presentazione contemporanea dei quattro caratteri (nelle prime fasi dell’apprendimento);</a:t>
            </a:r>
          </a:p>
          <a:p>
            <a:pPr marL="274320" indent="-274320" eaLnBrk="1" fontAlgn="auto" hangingPunct="1">
              <a:spcAft>
                <a:spcPts val="0"/>
              </a:spcAft>
              <a:buFont typeface="Wingdings 2"/>
              <a:buChar char=""/>
              <a:defRPr/>
            </a:pPr>
            <a:r>
              <a:rPr lang="it-IT" dirty="0"/>
              <a:t>l	dalla lettura ad alta voce;</a:t>
            </a:r>
          </a:p>
          <a:p>
            <a:pPr marL="274320" indent="-274320" eaLnBrk="1" fontAlgn="auto" hangingPunct="1">
              <a:spcAft>
                <a:spcPts val="0"/>
              </a:spcAft>
              <a:buFont typeface="Wingdings 2"/>
              <a:buChar char=""/>
              <a:defRPr/>
            </a:pPr>
            <a:r>
              <a:rPr lang="it-IT" dirty="0"/>
              <a:t>l	dal prendere appunti;</a:t>
            </a:r>
          </a:p>
          <a:p>
            <a:pPr marL="274320" indent="-274320" eaLnBrk="1" fontAlgn="auto" hangingPunct="1">
              <a:spcAft>
                <a:spcPts val="0"/>
              </a:spcAft>
              <a:buFont typeface="Wingdings 2"/>
              <a:buChar char=""/>
              <a:defRPr/>
            </a:pPr>
            <a:r>
              <a:rPr lang="it-IT" dirty="0"/>
              <a:t>l	dai tempi standard (adeguare il tempo per la consegna delle prove scritte);</a:t>
            </a:r>
          </a:p>
          <a:p>
            <a:pPr marL="274320" indent="-274320" eaLnBrk="1" fontAlgn="auto" hangingPunct="1">
              <a:spcAft>
                <a:spcPts val="0"/>
              </a:spcAft>
              <a:buFont typeface="Wingdings 2"/>
              <a:buChar char=""/>
              <a:defRPr/>
            </a:pPr>
            <a:r>
              <a:rPr lang="it-IT" dirty="0"/>
              <a:t>l	dal copiare dalla lavagna;</a:t>
            </a:r>
          </a:p>
          <a:p>
            <a:pPr marL="274320" indent="-274320" eaLnBrk="1" fontAlgn="auto" hangingPunct="1">
              <a:spcAft>
                <a:spcPts val="0"/>
              </a:spcAft>
              <a:buFont typeface="Wingdings 2"/>
              <a:buChar char=""/>
              <a:defRPr/>
            </a:pPr>
            <a:r>
              <a:rPr lang="it-IT" dirty="0"/>
              <a:t>l	dalla dettatura di testi/o appunti;</a:t>
            </a:r>
          </a:p>
          <a:p>
            <a:pPr marL="274320" indent="-274320" eaLnBrk="1" fontAlgn="auto" hangingPunct="1">
              <a:spcAft>
                <a:spcPts val="0"/>
              </a:spcAft>
              <a:buFont typeface="Wingdings 2"/>
              <a:buChar char=""/>
              <a:defRPr/>
            </a:pPr>
            <a:r>
              <a:rPr lang="it-IT" dirty="0"/>
              <a:t>l	da un eccessivo carico di compiti;</a:t>
            </a:r>
          </a:p>
          <a:p>
            <a:pPr marL="274320" indent="-274320" eaLnBrk="1" fontAlgn="auto" hangingPunct="1">
              <a:spcAft>
                <a:spcPts val="0"/>
              </a:spcAft>
              <a:buFont typeface="Wingdings 2"/>
              <a:buChar char=""/>
              <a:defRPr/>
            </a:pPr>
            <a:r>
              <a:rPr lang="it-IT" dirty="0"/>
              <a:t>l	dallo studio mnemonico delle tabelline;</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333375"/>
            <a:ext cx="8229600" cy="5762625"/>
          </a:xfrm>
        </p:spPr>
        <p:txBody>
          <a:bodyPr>
            <a:normAutofit fontScale="92500" lnSpcReduction="20000"/>
          </a:bodyPr>
          <a:lstStyle/>
          <a:p>
            <a:pPr marL="274320" indent="-274320" eaLnBrk="1" fontAlgn="auto" hangingPunct="1">
              <a:spcAft>
                <a:spcPts val="0"/>
              </a:spcAft>
              <a:buFont typeface="Wingdings 2"/>
              <a:buChar char=""/>
              <a:defRPr/>
            </a:pPr>
            <a:r>
              <a:rPr lang="it-IT" dirty="0"/>
              <a:t>9.STRUMENTI COMPENSATIVI (indicare solo quelli che risultano più adatti per l’alunno)</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L’alunno potrà usufruire dei seguenti strumenti compensativi nelle aree disciplinari:</a:t>
            </a:r>
          </a:p>
          <a:p>
            <a:pPr marL="274320" indent="-274320" eaLnBrk="1" fontAlgn="auto" hangingPunct="1">
              <a:spcAft>
                <a:spcPts val="0"/>
              </a:spcAft>
              <a:buFont typeface="Wingdings 2"/>
              <a:buChar char=""/>
              <a:defRPr/>
            </a:pPr>
            <a:r>
              <a:rPr lang="it-IT" dirty="0"/>
              <a:t>l	tabelle, formulari, procedure specifiche … sintesi, schemi e mappe elaborati dai docenti</a:t>
            </a:r>
          </a:p>
          <a:p>
            <a:pPr marL="274320" indent="-274320" eaLnBrk="1" fontAlgn="auto" hangingPunct="1">
              <a:spcAft>
                <a:spcPts val="0"/>
              </a:spcAft>
              <a:buFont typeface="Wingdings 2"/>
              <a:buChar char=""/>
              <a:defRPr/>
            </a:pPr>
            <a:r>
              <a:rPr lang="it-IT" dirty="0"/>
              <a:t>l	calcolatrice o computer con foglio di calcolo e stampante</a:t>
            </a:r>
          </a:p>
          <a:p>
            <a:pPr marL="274320" indent="-274320" eaLnBrk="1" fontAlgn="auto" hangingPunct="1">
              <a:spcAft>
                <a:spcPts val="0"/>
              </a:spcAft>
              <a:buFont typeface="Wingdings 2"/>
              <a:buChar char=""/>
              <a:defRPr/>
            </a:pPr>
            <a:r>
              <a:rPr lang="it-IT" dirty="0"/>
              <a:t>l	computer con videoscrittura, correttore ortografico, stampante e scanner</a:t>
            </a:r>
          </a:p>
          <a:p>
            <a:pPr marL="274320" indent="-274320" eaLnBrk="1" fontAlgn="auto" hangingPunct="1">
              <a:spcAft>
                <a:spcPts val="0"/>
              </a:spcAft>
              <a:buFont typeface="Wingdings 2"/>
              <a:buChar char=""/>
              <a:defRPr/>
            </a:pPr>
            <a:r>
              <a:rPr lang="it-IT" dirty="0"/>
              <a:t>l	risorse audio (cassette registrate,  sintesi vocale, audiolibri, libri parlati, libri digitali )</a:t>
            </a:r>
          </a:p>
          <a:p>
            <a:pPr marL="274320" indent="-274320" eaLnBrk="1" fontAlgn="auto" hangingPunct="1">
              <a:spcAft>
                <a:spcPts val="0"/>
              </a:spcAft>
              <a:buFont typeface="Wingdings 2"/>
              <a:buChar char=""/>
              <a:defRPr/>
            </a:pPr>
            <a:r>
              <a:rPr lang="it-IT" dirty="0"/>
              <a:t>l	software didattici free</a:t>
            </a:r>
          </a:p>
          <a:p>
            <a:pPr marL="274320" indent="-274320" eaLnBrk="1" fontAlgn="auto" hangingPunct="1">
              <a:spcAft>
                <a:spcPts val="0"/>
              </a:spcAft>
              <a:buFont typeface="Wingdings 2"/>
              <a:buChar char=""/>
              <a:defRPr/>
            </a:pPr>
            <a:r>
              <a:rPr lang="it-IT" dirty="0"/>
              <a:t>l	tavola pitagorica</a:t>
            </a:r>
          </a:p>
          <a:p>
            <a:pPr marL="274320" indent="-274320" eaLnBrk="1" fontAlgn="auto" hangingPunct="1">
              <a:spcAft>
                <a:spcPts val="0"/>
              </a:spcAft>
              <a:buFont typeface="Wingdings 2"/>
              <a:buChar char=""/>
              <a:defRPr/>
            </a:pPr>
            <a:r>
              <a:rPr lang="it-IT" dirty="0"/>
              <a:t>l	computer con sintetizzatore vocale</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04813"/>
            <a:ext cx="8229600" cy="5691187"/>
          </a:xfrm>
        </p:spPr>
        <p:txBody>
          <a:bodyPr>
            <a:normAutofit fontScale="62500" lnSpcReduction="20000"/>
          </a:bodyPr>
          <a:lstStyle/>
          <a:p>
            <a:pPr marL="274320" indent="-274320" eaLnBrk="1" fontAlgn="auto" hangingPunct="1">
              <a:spcAft>
                <a:spcPts val="0"/>
              </a:spcAft>
              <a:buFont typeface="Wingdings 2"/>
              <a:buChar char=""/>
              <a:defRPr/>
            </a:pPr>
            <a:r>
              <a:rPr lang="it-IT" dirty="0"/>
              <a:t>10. CRITERI E MODALITÀ DI VERIFICA E VALUTAZIONE</a:t>
            </a:r>
          </a:p>
          <a:p>
            <a:pPr marL="274320" indent="-274320" eaLnBrk="1" fontAlgn="auto" hangingPunct="1">
              <a:spcAft>
                <a:spcPts val="0"/>
              </a:spcAft>
              <a:buFont typeface="Wingdings 2"/>
              <a:buChar char=""/>
              <a:defRPr/>
            </a:pPr>
            <a:r>
              <a:rPr lang="it-IT" dirty="0"/>
              <a:t>Si concordano:</a:t>
            </a:r>
          </a:p>
          <a:p>
            <a:pPr marL="274320" indent="-274320" eaLnBrk="1" fontAlgn="auto" hangingPunct="1">
              <a:spcAft>
                <a:spcPts val="0"/>
              </a:spcAft>
              <a:buFont typeface="Wingdings 2"/>
              <a:buChar char=""/>
              <a:defRPr/>
            </a:pPr>
            <a:r>
              <a:rPr lang="it-IT" dirty="0"/>
              <a:t>	osservazione dei progressi in itinere</a:t>
            </a:r>
          </a:p>
          <a:p>
            <a:pPr marL="274320" indent="-274320" eaLnBrk="1" fontAlgn="auto" hangingPunct="1">
              <a:spcAft>
                <a:spcPts val="0"/>
              </a:spcAft>
              <a:buFont typeface="Wingdings 2"/>
              <a:buChar char=""/>
              <a:defRPr/>
            </a:pPr>
            <a:r>
              <a:rPr lang="it-IT" dirty="0"/>
              <a:t>	interrogazioni programmate e concordate per tempi e quantità di contenuti</a:t>
            </a:r>
          </a:p>
          <a:p>
            <a:pPr marL="274320" indent="-274320" eaLnBrk="1" fontAlgn="auto" hangingPunct="1">
              <a:spcAft>
                <a:spcPts val="0"/>
              </a:spcAft>
              <a:buFont typeface="Wingdings 2"/>
              <a:buChar char=""/>
              <a:defRPr/>
            </a:pPr>
            <a:r>
              <a:rPr lang="it-IT" dirty="0"/>
              <a:t>	utilizzo di prove strutturate (a scelta multipla, vero/falso…….)</a:t>
            </a:r>
          </a:p>
          <a:p>
            <a:pPr marL="274320" indent="-274320" eaLnBrk="1" fontAlgn="auto" hangingPunct="1">
              <a:spcAft>
                <a:spcPts val="0"/>
              </a:spcAft>
              <a:buFont typeface="Wingdings 2"/>
              <a:buChar char=""/>
              <a:defRPr/>
            </a:pPr>
            <a:r>
              <a:rPr lang="it-IT" dirty="0"/>
              <a:t>	compensazione con prove orali di compiti scritti in particolar modo per le lingue straniere (definire collegialmente il voto minimo per dare possibilità di recupero)</a:t>
            </a:r>
          </a:p>
          <a:p>
            <a:pPr marL="274320" indent="-274320" eaLnBrk="1" fontAlgn="auto" hangingPunct="1">
              <a:spcAft>
                <a:spcPts val="0"/>
              </a:spcAft>
              <a:buFont typeface="Wingdings 2"/>
              <a:buChar char=""/>
              <a:defRPr/>
            </a:pPr>
            <a:r>
              <a:rPr lang="it-IT" dirty="0"/>
              <a:t>	uso di mediatori didattici durante le prove scritte e orali</a:t>
            </a:r>
          </a:p>
          <a:p>
            <a:pPr marL="274320" indent="-274320" eaLnBrk="1" fontAlgn="auto" hangingPunct="1">
              <a:spcAft>
                <a:spcPts val="0"/>
              </a:spcAft>
              <a:buFont typeface="Wingdings 2"/>
              <a:buChar char=""/>
              <a:defRPr/>
            </a:pPr>
            <a:r>
              <a:rPr lang="it-IT" dirty="0"/>
              <a:t>	valutazioni più attente ai contenuti che non alla forma</a:t>
            </a:r>
          </a:p>
          <a:p>
            <a:pPr marL="274320" indent="-274320" eaLnBrk="1" fontAlgn="auto" hangingPunct="1">
              <a:spcAft>
                <a:spcPts val="0"/>
              </a:spcAft>
              <a:buFont typeface="Wingdings 2"/>
              <a:buChar char=""/>
              <a:defRPr/>
            </a:pPr>
            <a:r>
              <a:rPr lang="it-IT" dirty="0"/>
              <a:t>	programmazione di tempi più lunghi per l’esecuzione di prove scritte</a:t>
            </a:r>
          </a:p>
          <a:p>
            <a:pPr marL="274320" indent="-274320" eaLnBrk="1" fontAlgn="auto" hangingPunct="1">
              <a:spcAft>
                <a:spcPts val="0"/>
              </a:spcAft>
              <a:buFont typeface="Wingdings 2"/>
              <a:buChar char=""/>
              <a:defRPr/>
            </a:pPr>
            <a:r>
              <a:rPr lang="it-IT" dirty="0"/>
              <a:t>	prove informatizzate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a:t> 11. PATTO CON LA FAMIGLIA/ALUNNO</a:t>
            </a:r>
          </a:p>
          <a:p>
            <a:pPr marL="274320" indent="-274320" eaLnBrk="1" fontAlgn="auto" hangingPunct="1">
              <a:spcAft>
                <a:spcPts val="0"/>
              </a:spcAft>
              <a:buFont typeface="Wingdings 2"/>
              <a:buChar char=""/>
              <a:defRPr/>
            </a:pPr>
            <a:r>
              <a:rPr lang="it-IT" dirty="0"/>
              <a:t>Si concordano:</a:t>
            </a:r>
          </a:p>
          <a:p>
            <a:pPr marL="274320" indent="-274320" eaLnBrk="1" fontAlgn="auto" hangingPunct="1">
              <a:spcAft>
                <a:spcPts val="0"/>
              </a:spcAft>
              <a:buFont typeface="Wingdings 2"/>
              <a:buChar char=""/>
              <a:defRPr/>
            </a:pPr>
            <a:r>
              <a:rPr lang="it-IT" dirty="0"/>
              <a:t>	i compiti a casa (riduzione, distribuzione settimanale del carico di lavoro, modalità di     presentazione/tempistica,  modalità di esecuzione.. …)</a:t>
            </a:r>
          </a:p>
          <a:p>
            <a:pPr marL="274320" indent="-274320" eaLnBrk="1" fontAlgn="auto" hangingPunct="1">
              <a:spcAft>
                <a:spcPts val="0"/>
              </a:spcAft>
              <a:buFont typeface="Wingdings 2"/>
              <a:buChar char=""/>
              <a:defRPr/>
            </a:pPr>
            <a:r>
              <a:rPr lang="it-IT" dirty="0"/>
              <a:t>	le modalità di aiuto: chi, come, per quanto tempo, per quali attività/discipline segue l’alunno nello studio </a:t>
            </a:r>
          </a:p>
          <a:p>
            <a:pPr marL="274320" indent="-274320" eaLnBrk="1" fontAlgn="auto" hangingPunct="1">
              <a:spcAft>
                <a:spcPts val="0"/>
              </a:spcAft>
              <a:buFont typeface="Wingdings 2"/>
              <a:buChar char=""/>
              <a:defRPr/>
            </a:pPr>
            <a:r>
              <a:rPr lang="it-IT" dirty="0"/>
              <a:t>	gli strumenti compensativi utilizzati a casa</a:t>
            </a:r>
          </a:p>
          <a:p>
            <a:pPr marL="274320" indent="-274320" eaLnBrk="1" fontAlgn="auto" hangingPunct="1">
              <a:spcAft>
                <a:spcPts val="0"/>
              </a:spcAft>
              <a:buFont typeface="Wingdings 2"/>
              <a:buChar char=""/>
              <a:defRPr/>
            </a:pPr>
            <a:r>
              <a:rPr lang="it-IT" dirty="0"/>
              <a:t>	le interrogazioni</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it-IT" dirty="0" smtClean="0"/>
              <a:t>ESISTE UNA CERTIFICAZIONE: IPERATTIVITA’</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smtClean="0"/>
              <a:t>OSSERVAZIONE: IN CLASSE MATTIA MOSTRA SCARSA CAPACITA’ DI ATTENZIONE/CONCENTRAZIONE E DIFFICOLTA’ NELL’ESPOSIZIONE ORALE</a:t>
            </a:r>
          </a:p>
          <a:p>
            <a:pPr marL="274320" indent="-274320" eaLnBrk="1" fontAlgn="auto" hangingPunct="1">
              <a:spcAft>
                <a:spcPts val="0"/>
              </a:spcAft>
              <a:buFont typeface="Wingdings 2"/>
              <a:buChar char=""/>
              <a:defRPr/>
            </a:pPr>
            <a:endParaRPr lang="it-IT" dirty="0"/>
          </a:p>
          <a:p>
            <a:pPr marL="274320" indent="-274320" eaLnBrk="1" fontAlgn="auto" hangingPunct="1">
              <a:spcAft>
                <a:spcPts val="0"/>
              </a:spcAft>
              <a:buFont typeface="Wingdings 2"/>
              <a:buChar char=""/>
              <a:defRPr/>
            </a:pPr>
            <a:r>
              <a:rPr lang="it-IT" dirty="0" smtClean="0"/>
              <a:t>MA L’OSSERVAZIONE DEVE ESSERE SISTEMATICA E COMPRENDERE LA AREE DI</a:t>
            </a:r>
            <a:r>
              <a:rPr lang="it-IT" dirty="0"/>
              <a:t>: </a:t>
            </a:r>
            <a:r>
              <a:rPr lang="it-IT" dirty="0" smtClean="0"/>
              <a:t>apprendimento </a:t>
            </a:r>
            <a:r>
              <a:rPr lang="it-IT" dirty="0"/>
              <a:t>ed aree di applicazione delle </a:t>
            </a:r>
            <a:r>
              <a:rPr lang="it-IT" dirty="0" smtClean="0"/>
              <a:t>conoscenze,  comunicazione,  mobilità,  </a:t>
            </a:r>
            <a:r>
              <a:rPr lang="it-IT" dirty="0"/>
              <a:t>cura della </a:t>
            </a:r>
            <a:r>
              <a:rPr lang="it-IT" dirty="0" smtClean="0"/>
              <a:t>persona. interazioni </a:t>
            </a:r>
            <a:r>
              <a:rPr lang="it-IT" dirty="0"/>
              <a:t>e relazioni personali</a:t>
            </a:r>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3">
                    <a:lumMod val="60000"/>
                    <a:lumOff val="40000"/>
                  </a:schemeClr>
                </a:solidFill>
              </a:rPr>
              <a:t>IL CASO REALE: MATTIA</a:t>
            </a:r>
            <a:endParaRPr lang="it-IT">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70000" lnSpcReduction="20000"/>
          </a:bodyPr>
          <a:lstStyle/>
          <a:p>
            <a:pPr marL="274320" indent="-274320" eaLnBrk="1" fontAlgn="auto" hangingPunct="1">
              <a:spcAft>
                <a:spcPts val="0"/>
              </a:spcAft>
              <a:buFont typeface="Wingdings 2"/>
              <a:buChar char=""/>
              <a:defRPr/>
            </a:pPr>
            <a:r>
              <a:rPr lang="it-IT" dirty="0" smtClean="0"/>
              <a:t>STILE DI </a:t>
            </a:r>
            <a:r>
              <a:rPr lang="it-IT" dirty="0" smtClean="0">
                <a:solidFill>
                  <a:schemeClr val="accent3">
                    <a:lumMod val="60000"/>
                    <a:lumOff val="40000"/>
                  </a:schemeClr>
                </a:solidFill>
              </a:rPr>
              <a:t>APPRENDIMENTO</a:t>
            </a:r>
            <a:r>
              <a:rPr lang="it-IT" dirty="0" smtClean="0"/>
              <a:t>: LO STILE DI APPRENDIMENTO DI MATTIA E’ GLOBALE, VELOCE E DIPENDENTE DAL CONTESTO</a:t>
            </a:r>
          </a:p>
          <a:p>
            <a:pPr marL="274320" indent="-274320" eaLnBrk="1" fontAlgn="auto" hangingPunct="1">
              <a:spcAft>
                <a:spcPts val="0"/>
              </a:spcAft>
              <a:buFont typeface="Wingdings 2"/>
              <a:buChar char=""/>
              <a:defRPr/>
            </a:pPr>
            <a:r>
              <a:rPr lang="it-IT" dirty="0" smtClean="0"/>
              <a:t>STRETEGIE DI APPRENDIMENTO: MATTIA CREA O UTILIZZA SCHEMI E MAPPE ED ASCOLTA REGISTRAZIONI DELLA LEZIONE</a:t>
            </a:r>
          </a:p>
          <a:p>
            <a:pPr marL="274320" indent="-274320" eaLnBrk="1" fontAlgn="auto" hangingPunct="1">
              <a:spcAft>
                <a:spcPts val="0"/>
              </a:spcAft>
              <a:buFont typeface="Wingdings 2"/>
              <a:buChar char=""/>
              <a:defRPr/>
            </a:pPr>
            <a:r>
              <a:rPr lang="it-IT" dirty="0" smtClean="0"/>
              <a:t>CAPACITA’ ATTENTIVE: LA SUA ATTENZIONE MIGLIORA CON L’UTILIZZO DI STRUMENTI DIDATTICI ADEGUATI</a:t>
            </a:r>
          </a:p>
          <a:p>
            <a:pPr marL="274320" indent="-274320" eaLnBrk="1" fontAlgn="auto" hangingPunct="1">
              <a:spcAft>
                <a:spcPts val="0"/>
              </a:spcAft>
              <a:buFont typeface="Wingdings 2"/>
              <a:buChar char=""/>
              <a:defRPr/>
            </a:pPr>
            <a:r>
              <a:rPr lang="it-IT" dirty="0" smtClean="0"/>
              <a:t>NELLA </a:t>
            </a:r>
            <a:r>
              <a:rPr lang="it-IT" dirty="0" smtClean="0">
                <a:solidFill>
                  <a:schemeClr val="accent3">
                    <a:lumMod val="40000"/>
                    <a:lumOff val="60000"/>
                  </a:schemeClr>
                </a:solidFill>
              </a:rPr>
              <a:t>MOBILITA’</a:t>
            </a:r>
            <a:r>
              <a:rPr lang="it-IT" dirty="0" smtClean="0"/>
              <a:t> MOSTRA DI GESTIRE ANCORA POCO LA SUA RELAZIONE CON LO SPAZIO</a:t>
            </a:r>
            <a:endParaRPr lang="it-IT" dirty="0" smtClean="0">
              <a:solidFill>
                <a:schemeClr val="accent3">
                  <a:lumMod val="60000"/>
                  <a:lumOff val="40000"/>
                </a:schemeClr>
              </a:solidFill>
            </a:endParaRPr>
          </a:p>
          <a:p>
            <a:pPr marL="274320" indent="-274320" eaLnBrk="1" fontAlgn="auto" hangingPunct="1">
              <a:spcAft>
                <a:spcPts val="0"/>
              </a:spcAft>
              <a:buFont typeface="Wingdings 2"/>
              <a:buChar char=""/>
              <a:defRPr/>
            </a:pPr>
            <a:r>
              <a:rPr lang="it-IT" dirty="0" smtClean="0"/>
              <a:t>CAPACITA’ </a:t>
            </a:r>
            <a:r>
              <a:rPr lang="it-IT" dirty="0" smtClean="0">
                <a:solidFill>
                  <a:schemeClr val="accent3">
                    <a:lumMod val="60000"/>
                    <a:lumOff val="40000"/>
                  </a:schemeClr>
                </a:solidFill>
              </a:rPr>
              <a:t>COMUNICATIVE</a:t>
            </a:r>
            <a:r>
              <a:rPr lang="it-IT" dirty="0" smtClean="0"/>
              <a:t>: POCO FLUIDE, CON MAGGIORI DIFFICOLTA’ ESPOSITIVE IN SITUAZIONI CHE GENERANO ANSIA </a:t>
            </a:r>
          </a:p>
          <a:p>
            <a:pPr marL="274320" indent="-274320" eaLnBrk="1" fontAlgn="auto" hangingPunct="1">
              <a:spcAft>
                <a:spcPts val="0"/>
              </a:spcAft>
              <a:buFont typeface="Wingdings 2"/>
              <a:buChar char=""/>
              <a:defRPr/>
            </a:pPr>
            <a:r>
              <a:rPr lang="it-IT" dirty="0" smtClean="0"/>
              <a:t>PUNTI DI FORZA: HA OTTIME CAPACITA’ DI COMPRENSIONE SIA SCRITTA CHE ORALE E MOSTRA  BUONE CAPACITA’ LOGICO-MATEMATICHE</a:t>
            </a:r>
          </a:p>
          <a:p>
            <a:pPr marL="274320" indent="-274320" eaLnBrk="1" fontAlgn="auto" hangingPunct="1">
              <a:spcAft>
                <a:spcPts val="0"/>
              </a:spcAft>
              <a:buFont typeface="Wingdings 2"/>
              <a:buChar char=""/>
              <a:defRPr/>
            </a:pPr>
            <a:r>
              <a:rPr lang="it-IT" dirty="0" smtClean="0"/>
              <a:t>NEL CAMPO </a:t>
            </a:r>
            <a:r>
              <a:rPr lang="it-IT" dirty="0" smtClean="0">
                <a:solidFill>
                  <a:schemeClr val="accent3">
                    <a:lumMod val="40000"/>
                    <a:lumOff val="60000"/>
                  </a:schemeClr>
                </a:solidFill>
              </a:rPr>
              <a:t>RELAZIONALE</a:t>
            </a:r>
            <a:r>
              <a:rPr lang="it-IT" dirty="0" smtClean="0"/>
              <a:t>, SI MOSTRA DIPENDENTE DAGLI ADULTI E CAPACE DI RAPPORTARSI SOLO AD ALCUNI COMPAGNI</a:t>
            </a:r>
          </a:p>
          <a:p>
            <a:pPr marL="274320" indent="-274320" eaLnBrk="1" fontAlgn="auto" hangingPunct="1">
              <a:spcAft>
                <a:spcPts val="0"/>
              </a:spcAft>
              <a:buFont typeface="Wingdings 2"/>
              <a:buChar char=""/>
              <a:defRPr/>
            </a:pPr>
            <a:r>
              <a:rPr lang="it-IT" dirty="0"/>
              <a:t>DEVE CRESCERE NELLA </a:t>
            </a:r>
            <a:r>
              <a:rPr lang="it-IT" dirty="0">
                <a:solidFill>
                  <a:schemeClr val="accent3">
                    <a:lumMod val="40000"/>
                    <a:lumOff val="60000"/>
                  </a:schemeClr>
                </a:solidFill>
              </a:rPr>
              <a:t>CURA DELLA SUA </a:t>
            </a:r>
            <a:r>
              <a:rPr lang="it-IT" dirty="0" smtClean="0">
                <a:solidFill>
                  <a:schemeClr val="accent3">
                    <a:lumMod val="40000"/>
                    <a:lumOff val="60000"/>
                  </a:schemeClr>
                </a:solidFill>
              </a:rPr>
              <a:t>PERSONA </a:t>
            </a:r>
            <a:r>
              <a:rPr lang="it-IT" dirty="0" smtClean="0"/>
              <a:t>E DI QUELLA ALTRUI</a:t>
            </a:r>
            <a:endParaRPr lang="it-IT" dirty="0"/>
          </a:p>
          <a:p>
            <a:pPr marL="274320" indent="-274320" eaLnBrk="1" fontAlgn="auto" hangingPunct="1">
              <a:spcAft>
                <a:spcPts val="0"/>
              </a:spcAft>
              <a:buFont typeface="Wingdings 2"/>
              <a:buChar char=""/>
              <a:defRPr/>
            </a:pPr>
            <a:endParaRPr lang="it-IT" dirty="0" smtClean="0"/>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3">
                    <a:lumMod val="60000"/>
                    <a:lumOff val="40000"/>
                  </a:schemeClr>
                </a:solidFill>
              </a:rPr>
              <a:t>GRIGLIA:</a:t>
            </a:r>
            <a:endParaRPr lang="it-IT">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62500" lnSpcReduction="20000"/>
          </a:bodyPr>
          <a:lstStyle/>
          <a:p>
            <a:pPr marL="0" indent="0" eaLnBrk="1" fontAlgn="auto" hangingPunct="1">
              <a:spcAft>
                <a:spcPts val="0"/>
              </a:spcAft>
              <a:buFont typeface="Wingdings 2"/>
              <a:buNone/>
              <a:defRPr/>
            </a:pPr>
            <a:r>
              <a:rPr lang="it-IT" b="1" dirty="0"/>
              <a:t>Istituto ……………………</a:t>
            </a:r>
            <a:endParaRPr lang="it-IT" dirty="0"/>
          </a:p>
          <a:p>
            <a:pPr marL="0" indent="0" eaLnBrk="1" fontAlgn="auto" hangingPunct="1">
              <a:spcAft>
                <a:spcPts val="0"/>
              </a:spcAft>
              <a:buFont typeface="Wingdings 2"/>
              <a:buNone/>
              <a:defRPr/>
            </a:pPr>
            <a:r>
              <a:rPr lang="it-IT" b="1" dirty="0"/>
              <a:t>di ………………………………</a:t>
            </a:r>
            <a:endParaRPr lang="it-IT" dirty="0"/>
          </a:p>
          <a:p>
            <a:pPr marL="0" indent="0" eaLnBrk="1" fontAlgn="auto" hangingPunct="1">
              <a:spcAft>
                <a:spcPts val="0"/>
              </a:spcAft>
              <a:buFont typeface="Wingdings 2"/>
              <a:buNone/>
              <a:defRPr/>
            </a:pPr>
            <a:r>
              <a:rPr lang="it-IT" b="1" dirty="0"/>
              <a:t> </a:t>
            </a:r>
            <a:endParaRPr lang="it-IT" dirty="0"/>
          </a:p>
          <a:p>
            <a:pPr marL="0" indent="0" eaLnBrk="1" fontAlgn="auto" hangingPunct="1">
              <a:spcAft>
                <a:spcPts val="0"/>
              </a:spcAft>
              <a:buFont typeface="Wingdings 2"/>
              <a:buNone/>
              <a:defRPr/>
            </a:pPr>
            <a:r>
              <a:rPr lang="it-IT" b="1" dirty="0"/>
              <a:t>PIANO DIDATTICO PERSONALIZZATO</a:t>
            </a:r>
            <a:endParaRPr lang="it-IT" dirty="0"/>
          </a:p>
          <a:p>
            <a:pPr marL="0" indent="0" eaLnBrk="1" fontAlgn="auto" hangingPunct="1">
              <a:spcAft>
                <a:spcPts val="0"/>
              </a:spcAft>
              <a:buFont typeface="Wingdings 2"/>
              <a:buNone/>
              <a:defRPr/>
            </a:pPr>
            <a:r>
              <a:rPr lang="it-IT" dirty="0"/>
              <a:t> </a:t>
            </a:r>
          </a:p>
          <a:p>
            <a:pPr marL="0" indent="0" eaLnBrk="1" fontAlgn="auto" hangingPunct="1">
              <a:spcAft>
                <a:spcPts val="0"/>
              </a:spcAft>
              <a:buFont typeface="Wingdings 2"/>
              <a:buNone/>
              <a:defRPr/>
            </a:pPr>
            <a:r>
              <a:rPr lang="it-IT" dirty="0"/>
              <a:t> </a:t>
            </a:r>
          </a:p>
          <a:p>
            <a:pPr marL="0" indent="0" eaLnBrk="1" fontAlgn="auto" hangingPunct="1">
              <a:spcAft>
                <a:spcPts val="0"/>
              </a:spcAft>
              <a:buFont typeface="Wingdings 2"/>
              <a:buNone/>
              <a:defRPr/>
            </a:pPr>
            <a:r>
              <a:rPr lang="it-IT" dirty="0"/>
              <a:t>Anno Scolastico …………………..</a:t>
            </a:r>
          </a:p>
          <a:p>
            <a:pPr marL="0" indent="0" eaLnBrk="1" fontAlgn="auto" hangingPunct="1">
              <a:spcAft>
                <a:spcPts val="0"/>
              </a:spcAft>
              <a:buFont typeface="Wingdings 2"/>
              <a:buNone/>
              <a:defRPr/>
            </a:pPr>
            <a:r>
              <a:rPr lang="it-IT" dirty="0"/>
              <a:t>Scuola …………………………………….</a:t>
            </a:r>
          </a:p>
          <a:p>
            <a:pPr marL="0" indent="0" eaLnBrk="1" fontAlgn="auto" hangingPunct="1">
              <a:spcAft>
                <a:spcPts val="0"/>
              </a:spcAft>
              <a:buFont typeface="Wingdings 2"/>
              <a:buNone/>
              <a:defRPr/>
            </a:pPr>
            <a:r>
              <a:rPr lang="it-IT" dirty="0"/>
              <a:t>Referente o coordinatore di classe……………………</a:t>
            </a:r>
          </a:p>
          <a:p>
            <a:pPr marL="0" indent="0" eaLnBrk="1" fontAlgn="auto" hangingPunct="1">
              <a:spcAft>
                <a:spcPts val="0"/>
              </a:spcAft>
              <a:buFont typeface="Wingdings 2"/>
              <a:buNone/>
              <a:defRPr/>
            </a:pPr>
            <a:r>
              <a:rPr lang="it-IT" dirty="0"/>
              <a:t>                                                </a:t>
            </a:r>
          </a:p>
          <a:p>
            <a:pPr marL="0" indent="0" eaLnBrk="1" fontAlgn="auto" hangingPunct="1">
              <a:spcAft>
                <a:spcPts val="0"/>
              </a:spcAft>
              <a:buFont typeface="Wingdings 2"/>
              <a:buNone/>
              <a:defRPr/>
            </a:pPr>
            <a:r>
              <a:rPr lang="it-IT" b="1" dirty="0"/>
              <a:t>Normativa di riferimento generale</a:t>
            </a:r>
            <a:endParaRPr lang="it-IT" dirty="0"/>
          </a:p>
          <a:p>
            <a:pPr marL="0" indent="0" eaLnBrk="1" fontAlgn="auto" hangingPunct="1">
              <a:spcAft>
                <a:spcPts val="0"/>
              </a:spcAft>
              <a:buFont typeface="Wingdings 2"/>
              <a:buNone/>
              <a:defRPr/>
            </a:pPr>
            <a:r>
              <a:rPr lang="it-IT" dirty="0"/>
              <a:t>Legge 517/77 art.2 e 7: integrazione scolastica, individualizzazione degli interventi</a:t>
            </a:r>
          </a:p>
          <a:p>
            <a:pPr marL="0" indent="0" eaLnBrk="1" fontAlgn="auto" hangingPunct="1">
              <a:spcAft>
                <a:spcPts val="0"/>
              </a:spcAft>
              <a:buFont typeface="Wingdings 2"/>
              <a:buNone/>
              <a:defRPr/>
            </a:pPr>
            <a:r>
              <a:rPr lang="it-IT" dirty="0"/>
              <a:t>Legge 59/9: autonomia didattica</a:t>
            </a:r>
          </a:p>
          <a:p>
            <a:pPr marL="0" indent="0" eaLnBrk="1" fontAlgn="auto" hangingPunct="1">
              <a:spcAft>
                <a:spcPts val="0"/>
              </a:spcAft>
              <a:buFont typeface="Wingdings 2"/>
              <a:buNone/>
              <a:defRPr/>
            </a:pPr>
            <a:r>
              <a:rPr lang="it-IT" dirty="0"/>
              <a:t>DPR 275/99 art. 4: autonomia didattica</a:t>
            </a:r>
          </a:p>
          <a:p>
            <a:pPr marL="0" indent="0" eaLnBrk="1" fontAlgn="auto" hangingPunct="1">
              <a:spcAft>
                <a:spcPts val="0"/>
              </a:spcAft>
              <a:buFont typeface="Wingdings 2"/>
              <a:buNone/>
              <a:defRPr/>
            </a:pPr>
            <a:r>
              <a:rPr lang="it-IT" dirty="0"/>
              <a:t>Legge 53/03: personalizzazione del percorso scolastico</a:t>
            </a:r>
          </a:p>
          <a:p>
            <a:pPr marL="0" indent="0" eaLnBrk="1" fontAlgn="auto" hangingPunct="1">
              <a:spcAft>
                <a:spcPts val="0"/>
              </a:spcAft>
              <a:buFont typeface="Wingdings 2"/>
              <a:buNone/>
              <a:defRPr/>
            </a:pPr>
            <a:r>
              <a:rPr lang="it-IT" dirty="0"/>
              <a:t>D.M. 31/07/2007: Indicazioni per il curricolo per la scuola dell’infanzia e per il primo ciclo dell’istruzione</a:t>
            </a:r>
          </a:p>
        </p:txBody>
      </p:sp>
      <p:sp>
        <p:nvSpPr>
          <p:cNvPr id="3" name="Titolo 2"/>
          <p:cNvSpPr>
            <a:spLocks noGrp="1"/>
          </p:cNvSpPr>
          <p:nvPr>
            <p:ph type="title"/>
          </p:nvPr>
        </p:nvSpPr>
        <p:spPr/>
        <p:txBody>
          <a:bodyPr/>
          <a:lstStyle/>
          <a:p>
            <a:pPr algn="ctr" eaLnBrk="1" fontAlgn="auto" hangingPunct="1">
              <a:spcAft>
                <a:spcPts val="0"/>
              </a:spcAft>
              <a:defRPr/>
            </a:pPr>
            <a:r>
              <a:rPr lang="it-IT" smtClean="0">
                <a:solidFill>
                  <a:schemeClr val="accent3">
                    <a:lumMod val="40000"/>
                    <a:lumOff val="60000"/>
                  </a:schemeClr>
                </a:solidFill>
              </a:rPr>
              <a:t>IL PDP DI MATTIA</a:t>
            </a:r>
            <a:endParaRPr lang="it-IT">
              <a:solidFill>
                <a:schemeClr val="accent3">
                  <a:lumMod val="40000"/>
                  <a:lumOff val="60000"/>
                </a:schemeClr>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88913"/>
            <a:ext cx="8229600" cy="5907087"/>
          </a:xfrm>
        </p:spPr>
        <p:txBody>
          <a:bodyPr>
            <a:noAutofit/>
          </a:bodyPr>
          <a:lstStyle/>
          <a:p>
            <a:pPr marL="0" indent="0" eaLnBrk="1" fontAlgn="auto" hangingPunct="1">
              <a:spcAft>
                <a:spcPts val="0"/>
              </a:spcAft>
              <a:buFont typeface="Wingdings 2"/>
              <a:buNone/>
              <a:defRPr/>
            </a:pPr>
            <a:r>
              <a:rPr lang="it-IT" sz="1300" b="1" dirty="0"/>
              <a:t>Normativa di riferimento specifica</a:t>
            </a:r>
            <a:endParaRPr lang="it-IT" sz="1300" dirty="0"/>
          </a:p>
          <a:p>
            <a:pPr marL="274320" indent="-274320" eaLnBrk="1" fontAlgn="auto" hangingPunct="1">
              <a:spcAft>
                <a:spcPts val="0"/>
              </a:spcAft>
              <a:buFont typeface="Wingdings 2"/>
              <a:buChar char=""/>
              <a:defRPr/>
            </a:pPr>
            <a:r>
              <a:rPr lang="it-IT" sz="1300" dirty="0"/>
              <a:t>- Nota MIUR 4099/A4 del 5.10.04 “Iniziative relative alla dislessia”</a:t>
            </a:r>
          </a:p>
          <a:p>
            <a:pPr marL="274320" indent="-274320" eaLnBrk="1" fontAlgn="auto" hangingPunct="1">
              <a:spcAft>
                <a:spcPts val="0"/>
              </a:spcAft>
              <a:buFont typeface="Wingdings 2"/>
              <a:buChar char=""/>
              <a:defRPr/>
            </a:pPr>
            <a:r>
              <a:rPr lang="it-IT" sz="1300" dirty="0"/>
              <a:t>- Nota MIUR 26/A4 del 5.01.05 “Iniziative relative alla dislessia”.</a:t>
            </a:r>
          </a:p>
          <a:p>
            <a:pPr marL="274320" indent="-274320" eaLnBrk="1" fontAlgn="auto" hangingPunct="1">
              <a:spcAft>
                <a:spcPts val="0"/>
              </a:spcAft>
              <a:buFont typeface="Wingdings 2"/>
              <a:buChar char=""/>
              <a:defRPr/>
            </a:pPr>
            <a:r>
              <a:rPr lang="it-IT" sz="1300" dirty="0"/>
              <a:t>- Nota MIUR 1787 del01.03.05 – Riguarda gli Esami di Stato: invito ad adottare, in particolare per la terza prova, ogni iniziativa per ridurre le difficoltà.</a:t>
            </a:r>
          </a:p>
          <a:p>
            <a:pPr marL="274320" indent="-274320" eaLnBrk="1" fontAlgn="auto" hangingPunct="1">
              <a:spcAft>
                <a:spcPts val="0"/>
              </a:spcAft>
              <a:buFont typeface="Wingdings 2"/>
              <a:buChar char=""/>
              <a:defRPr/>
            </a:pPr>
            <a:r>
              <a:rPr lang="it-IT" sz="1300" dirty="0"/>
              <a:t>-Nota MIUR 4798 del 27.07.2005 “Coinvolgimento della famiglia”.</a:t>
            </a:r>
          </a:p>
          <a:p>
            <a:pPr marL="274320" indent="-274320" eaLnBrk="1" fontAlgn="auto" hangingPunct="1">
              <a:spcAft>
                <a:spcPts val="0"/>
              </a:spcAft>
              <a:buFont typeface="Wingdings 2"/>
              <a:buChar char=""/>
              <a:defRPr/>
            </a:pPr>
            <a:r>
              <a:rPr lang="it-IT" sz="1300" dirty="0"/>
              <a:t>- C.M. n 50 - maggio 2009 Anno scolastico 2008/2009 – Nota MIUR n. 5744 del 28 maggio 2009 Esami di Stato per gli studenti affetti da disturbi specifici di apprendimento. - Legge 169/2008 conversione DL 137/08 Art. 3 co.5 sulla valutazione dei DSA.</a:t>
            </a:r>
          </a:p>
          <a:p>
            <a:pPr marL="274320" indent="-274320" eaLnBrk="1" fontAlgn="auto" hangingPunct="1">
              <a:spcAft>
                <a:spcPts val="0"/>
              </a:spcAft>
              <a:buFont typeface="Wingdings 2"/>
              <a:buChar char=""/>
              <a:defRPr/>
            </a:pPr>
            <a:r>
              <a:rPr lang="it-IT" sz="1300" dirty="0"/>
              <a:t>- DPR N. 122 del 2009 – ART.10 – Regolamento sulla Valutazione.</a:t>
            </a:r>
          </a:p>
          <a:p>
            <a:pPr marL="274320" indent="-274320" eaLnBrk="1" fontAlgn="auto" hangingPunct="1">
              <a:spcAft>
                <a:spcPts val="0"/>
              </a:spcAft>
              <a:buFont typeface="Wingdings 2"/>
              <a:buChar char=""/>
              <a:defRPr/>
            </a:pPr>
            <a:r>
              <a:rPr lang="it-IT" sz="1300" dirty="0"/>
              <a:t>-Legge Regione Veneto n° 16 del 04/03/2010.</a:t>
            </a:r>
          </a:p>
          <a:p>
            <a:pPr marL="274320" indent="-274320" eaLnBrk="1" fontAlgn="auto" hangingPunct="1">
              <a:spcAft>
                <a:spcPts val="0"/>
              </a:spcAft>
              <a:buFont typeface="Wingdings 2"/>
              <a:buChar char=""/>
              <a:defRPr/>
            </a:pPr>
            <a:r>
              <a:rPr lang="it-IT" sz="1300" dirty="0"/>
              <a:t>-Nota Regione Veneto n 16 del 08.04.2011”Diagnosi di DSA, Disturbo Specifico di Apprendimento”.</a:t>
            </a:r>
          </a:p>
          <a:p>
            <a:pPr marL="274320" indent="-274320" eaLnBrk="1" fontAlgn="auto" hangingPunct="1">
              <a:spcAft>
                <a:spcPts val="0"/>
              </a:spcAft>
              <a:buFont typeface="Wingdings 2"/>
              <a:buChar char=""/>
              <a:defRPr/>
            </a:pPr>
            <a:r>
              <a:rPr lang="it-IT" sz="1300" dirty="0"/>
              <a:t>-Legge n. 170 dell’08.10.2010 - Nuove norme in materia di disturbi specifici di apprendimento in ambito scolastico. </a:t>
            </a:r>
          </a:p>
          <a:p>
            <a:pPr marL="274320" indent="-274320" eaLnBrk="1" fontAlgn="auto" hangingPunct="1">
              <a:spcAft>
                <a:spcPts val="0"/>
              </a:spcAft>
              <a:buFont typeface="Wingdings 2"/>
              <a:buChar char=""/>
              <a:defRPr/>
            </a:pPr>
            <a:r>
              <a:rPr lang="it-IT" sz="1300" dirty="0"/>
              <a:t>- O.M. n° 42 del 06.05.2011 -  Istruzioni e modalità organizzative ed operative per lo svolgimento degli esami di Stato conclusivi dei corsi di studio di istruzione secondaria di secondo grado nelle scuole statali e non statali. Anno scolastico 2010/2011. - Nota MIUR n°3573  del 26 maggio 2011- “Diagnosi precedenti all’entrata in vigore della legge 8 ottobre 2010 n° 170. - Decreti </a:t>
            </a:r>
            <a:r>
              <a:rPr lang="it-IT" sz="1300" dirty="0" err="1"/>
              <a:t>Attuatvii</a:t>
            </a:r>
            <a:r>
              <a:rPr lang="it-IT" sz="1300" dirty="0"/>
              <a:t> della LEGGE 170/10 e Linee Guida per il diritto allo studio per gli alunni con DSA del 12 luglio 2011.</a:t>
            </a:r>
          </a:p>
          <a:p>
            <a:pPr marL="274320" indent="-274320" eaLnBrk="1" fontAlgn="auto" hangingPunct="1">
              <a:spcAft>
                <a:spcPts val="0"/>
              </a:spcAft>
              <a:buFont typeface="Wingdings 2"/>
              <a:buChar char=""/>
              <a:defRPr/>
            </a:pPr>
            <a:r>
              <a:rPr lang="it-IT" sz="1300" dirty="0"/>
              <a:t> - Nota Ministero Istruzione Università e Ricerca n.   4089-15/6/2010 “Disturbo di deficit di attenzione ed iperattività”.</a:t>
            </a:r>
          </a:p>
          <a:p>
            <a:pPr marL="274320" indent="-274320" eaLnBrk="1" fontAlgn="auto" hangingPunct="1">
              <a:spcAft>
                <a:spcPts val="0"/>
              </a:spcAft>
              <a:buFont typeface="Wingdings 2"/>
              <a:buChar char=""/>
              <a:defRPr/>
            </a:pPr>
            <a:r>
              <a:rPr lang="it-IT" sz="1300" dirty="0"/>
              <a:t>- Nota MIUR AOODGOS 3573 del 26.05.2011- Diagnosi con DSA precedente all’entrata in vigore della legge n° 170 .</a:t>
            </a:r>
          </a:p>
          <a:p>
            <a:pPr marL="274320" indent="-274320" eaLnBrk="1" fontAlgn="auto" hangingPunct="1">
              <a:spcAft>
                <a:spcPts val="0"/>
              </a:spcAft>
              <a:buFont typeface="Wingdings 2"/>
              <a:buChar char=""/>
              <a:defRPr/>
            </a:pPr>
            <a:r>
              <a:rPr lang="it-IT" sz="1300" dirty="0"/>
              <a:t> - Nota Ministero Istruzione Università e Ricerca n. 11843/C27e/H21- 24/09/2010 “Disturbo di deficit di attenzione e  iperattività</a:t>
            </a:r>
          </a:p>
          <a:p>
            <a:pPr marL="274320" indent="-274320" eaLnBrk="1" fontAlgn="auto" hangingPunct="1">
              <a:spcAft>
                <a:spcPts val="0"/>
              </a:spcAft>
              <a:buFont typeface="Wingdings 2"/>
              <a:buChar char=""/>
              <a:defRPr/>
            </a:pPr>
            <a:r>
              <a:rPr lang="it-IT" sz="1300" dirty="0"/>
              <a:t>- Direttiva Ministeriale 27/12/2012</a:t>
            </a:r>
          </a:p>
          <a:p>
            <a:pPr marL="274320" indent="-274320" eaLnBrk="1" fontAlgn="auto" hangingPunct="1">
              <a:spcAft>
                <a:spcPts val="0"/>
              </a:spcAft>
              <a:buFont typeface="Wingdings 2"/>
              <a:buChar char=""/>
              <a:defRPr/>
            </a:pPr>
            <a:r>
              <a:rPr lang="it-IT" sz="1300" dirty="0"/>
              <a:t>- Direttiva Ministeriale </a:t>
            </a:r>
            <a:r>
              <a:rPr lang="it-IT" sz="1300" dirty="0" smtClean="0"/>
              <a:t>6/3/2013</a:t>
            </a:r>
            <a:endParaRPr lang="it-IT" sz="13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nvPr>
        </p:nvGraphicFramePr>
        <p:xfrm>
          <a:off x="755650" y="908050"/>
          <a:ext cx="7632848" cy="4680521"/>
        </p:xfrm>
        <a:graphic>
          <a:graphicData uri="http://schemas.openxmlformats.org/drawingml/2006/table">
            <a:tbl>
              <a:tblPr firstRow="1" firstCol="1" bandRow="1">
                <a:tableStyleId>{5C22544A-7EE6-4342-B048-85BDC9FD1C3A}</a:tableStyleId>
              </a:tblPr>
              <a:tblGrid>
                <a:gridCol w="3816424"/>
                <a:gridCol w="3816424"/>
              </a:tblGrid>
              <a:tr h="425502">
                <a:tc>
                  <a:txBody>
                    <a:bodyPr/>
                    <a:lstStyle/>
                    <a:p>
                      <a:pPr>
                        <a:lnSpc>
                          <a:spcPct val="115000"/>
                        </a:lnSpc>
                        <a:spcAft>
                          <a:spcPts val="0"/>
                        </a:spcAft>
                      </a:pPr>
                      <a:r>
                        <a:rPr lang="it-IT" sz="1100" dirty="0">
                          <a:effectLst/>
                        </a:rPr>
                        <a:t>Cognome e nome</a:t>
                      </a:r>
                    </a:p>
                    <a:p>
                      <a:pPr>
                        <a:lnSpc>
                          <a:spcPct val="115000"/>
                        </a:lnSpc>
                        <a:spcAft>
                          <a:spcPts val="0"/>
                        </a:spcAft>
                      </a:pPr>
                      <a:r>
                        <a:rPr lang="it-IT" sz="1100" dirty="0">
                          <a:effectLst/>
                        </a:rPr>
                        <a:t> </a:t>
                      </a:r>
                      <a:endParaRPr lang="it-IT" sz="1100" dirty="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MATTIA B.</a:t>
                      </a:r>
                      <a:endParaRPr lang="it-IT" sz="1100">
                        <a:effectLst/>
                        <a:latin typeface="Calibri"/>
                        <a:ea typeface="Calibri"/>
                        <a:cs typeface="Times New Roman"/>
                      </a:endParaRPr>
                    </a:p>
                  </a:txBody>
                  <a:tcPr marL="68580" marR="68580" marT="0" marB="0"/>
                </a:tc>
              </a:tr>
              <a:tr h="425502">
                <a:tc>
                  <a:txBody>
                    <a:bodyPr/>
                    <a:lstStyle/>
                    <a:p>
                      <a:pPr>
                        <a:lnSpc>
                          <a:spcPct val="115000"/>
                        </a:lnSpc>
                        <a:spcAft>
                          <a:spcPts val="0"/>
                        </a:spcAft>
                      </a:pPr>
                      <a:r>
                        <a:rPr lang="it-IT" sz="1100">
                          <a:effectLst/>
                        </a:rPr>
                        <a:t>Data e luogo di nascita</a:t>
                      </a:r>
                    </a:p>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ROMA, …</a:t>
                      </a:r>
                      <a:endParaRPr lang="it-IT" sz="1100">
                        <a:effectLst/>
                        <a:latin typeface="Calibri"/>
                        <a:ea typeface="Calibri"/>
                        <a:cs typeface="Times New Roman"/>
                      </a:endParaRPr>
                    </a:p>
                  </a:txBody>
                  <a:tcPr marL="68580" marR="68580" marT="0" marB="0"/>
                </a:tc>
              </a:tr>
              <a:tr h="2553011">
                <a:tc>
                  <a:txBody>
                    <a:bodyPr/>
                    <a:lstStyle/>
                    <a:p>
                      <a:pPr>
                        <a:lnSpc>
                          <a:spcPct val="115000"/>
                        </a:lnSpc>
                        <a:spcAft>
                          <a:spcPts val="0"/>
                        </a:spcAft>
                      </a:pPr>
                      <a:r>
                        <a:rPr lang="it-IT" sz="1100">
                          <a:effectLst/>
                        </a:rPr>
                        <a:t>Diagnosi specialistica 1</a:t>
                      </a:r>
                    </a:p>
                    <a:p>
                      <a:pPr>
                        <a:lnSpc>
                          <a:spcPct val="115000"/>
                        </a:lnSpc>
                        <a:spcAft>
                          <a:spcPts val="0"/>
                        </a:spcAft>
                      </a:pPr>
                      <a:r>
                        <a:rPr lang="it-IT" sz="1100">
                          <a:effectLst/>
                        </a:rPr>
                        <a:t>IPERATTIVITÀ</a:t>
                      </a:r>
                    </a:p>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Redatta da…………………… presso…………………….</a:t>
                      </a:r>
                    </a:p>
                    <a:p>
                      <a:pPr>
                        <a:lnSpc>
                          <a:spcPct val="115000"/>
                        </a:lnSpc>
                        <a:spcAft>
                          <a:spcPts val="0"/>
                        </a:spcAft>
                      </a:pPr>
                      <a:r>
                        <a:rPr lang="it-IT" sz="1100">
                          <a:effectLst/>
                        </a:rPr>
                        <a:t>In data…………………</a:t>
                      </a:r>
                    </a:p>
                    <a:p>
                      <a:pPr>
                        <a:lnSpc>
                          <a:spcPct val="115000"/>
                        </a:lnSpc>
                        <a:spcAft>
                          <a:spcPts val="0"/>
                        </a:spcAft>
                      </a:pPr>
                      <a:r>
                        <a:rPr lang="it-IT" sz="1100">
                          <a:effectLst/>
                        </a:rPr>
                        <a:t> </a:t>
                      </a:r>
                    </a:p>
                    <a:p>
                      <a:pPr>
                        <a:lnSpc>
                          <a:spcPct val="115000"/>
                        </a:lnSpc>
                        <a:spcAft>
                          <a:spcPts val="0"/>
                        </a:spcAft>
                      </a:pPr>
                      <a:r>
                        <a:rPr lang="it-IT" sz="1100">
                          <a:effectLst/>
                        </a:rPr>
                        <a:t>Interventi riabilitativi</a:t>
                      </a:r>
                    </a:p>
                    <a:p>
                      <a:pPr>
                        <a:lnSpc>
                          <a:spcPct val="115000"/>
                        </a:lnSpc>
                        <a:spcAft>
                          <a:spcPts val="0"/>
                        </a:spcAft>
                      </a:pPr>
                      <a:r>
                        <a:rPr lang="it-IT" sz="1100">
                          <a:effectLst/>
                        </a:rPr>
                        <a:t>……………………………………………………………………………….</a:t>
                      </a:r>
                    </a:p>
                    <a:p>
                      <a:pPr>
                        <a:lnSpc>
                          <a:spcPct val="115000"/>
                        </a:lnSpc>
                        <a:spcAft>
                          <a:spcPts val="0"/>
                        </a:spcAft>
                      </a:pPr>
                      <a:r>
                        <a:rPr lang="it-IT" sz="1100">
                          <a:effectLst/>
                        </a:rPr>
                        <a:t>Effettuati da………………… con frequenza……………….. nei giorni………………. Con orario……………………………..</a:t>
                      </a:r>
                    </a:p>
                    <a:p>
                      <a:pPr>
                        <a:lnSpc>
                          <a:spcPct val="115000"/>
                        </a:lnSpc>
                        <a:spcAft>
                          <a:spcPts val="0"/>
                        </a:spcAft>
                      </a:pPr>
                      <a:r>
                        <a:rPr lang="it-IT" sz="1100">
                          <a:effectLst/>
                        </a:rPr>
                        <a:t>Specialista/i di riferimento…………………………………….</a:t>
                      </a:r>
                    </a:p>
                    <a:p>
                      <a:pPr>
                        <a:lnSpc>
                          <a:spcPct val="115000"/>
                        </a:lnSpc>
                        <a:spcAft>
                          <a:spcPts val="0"/>
                        </a:spcAft>
                      </a:pPr>
                      <a:r>
                        <a:rPr lang="it-IT" sz="1100">
                          <a:effectLst/>
                        </a:rPr>
                        <a:t>Raccordi fra specialisti e insegnanti</a:t>
                      </a:r>
                    </a:p>
                    <a:p>
                      <a:pPr>
                        <a:lnSpc>
                          <a:spcPct val="115000"/>
                        </a:lnSpc>
                        <a:spcAft>
                          <a:spcPts val="0"/>
                        </a:spcAft>
                      </a:pPr>
                      <a:r>
                        <a:rPr lang="it-IT" sz="1100">
                          <a:effectLst/>
                        </a:rPr>
                        <a:t>………………………………………………………………………………..</a:t>
                      </a:r>
                    </a:p>
                    <a:p>
                      <a:pPr>
                        <a:lnSpc>
                          <a:spcPct val="115000"/>
                        </a:lnSpc>
                        <a:spcAft>
                          <a:spcPts val="0"/>
                        </a:spcAft>
                      </a:pPr>
                      <a:r>
                        <a:rPr lang="it-IT" sz="1100">
                          <a:effectLst/>
                        </a:rPr>
                        <a:t>………………………………………………………………………………..</a:t>
                      </a:r>
                    </a:p>
                    <a:p>
                      <a:pPr>
                        <a:lnSpc>
                          <a:spcPct val="115000"/>
                        </a:lnSpc>
                        <a:spcAft>
                          <a:spcPts val="0"/>
                        </a:spcAft>
                      </a:pPr>
                      <a:r>
                        <a:rPr lang="it-IT" sz="1100">
                          <a:effectLst/>
                        </a:rPr>
                        <a:t>………………………………………………………………………………..</a:t>
                      </a:r>
                      <a:endParaRPr lang="it-IT" sz="1100">
                        <a:effectLst/>
                        <a:latin typeface="Calibri"/>
                        <a:ea typeface="Calibri"/>
                        <a:cs typeface="Times New Roman"/>
                      </a:endParaRPr>
                    </a:p>
                  </a:txBody>
                  <a:tcPr marL="68580" marR="68580" marT="0" marB="0"/>
                </a:tc>
              </a:tr>
              <a:tr h="425502">
                <a:tc>
                  <a:txBody>
                    <a:bodyPr/>
                    <a:lstStyle/>
                    <a:p>
                      <a:pPr>
                        <a:lnSpc>
                          <a:spcPct val="115000"/>
                        </a:lnSpc>
                        <a:spcAft>
                          <a:spcPts val="0"/>
                        </a:spcAft>
                      </a:pPr>
                      <a:r>
                        <a:rPr lang="it-IT" sz="1100">
                          <a:effectLst/>
                        </a:rPr>
                        <a:t>Informazioni dalla famiglia</a:t>
                      </a:r>
                    </a:p>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it-IT" sz="1100" dirty="0">
                          <a:effectLst/>
                        </a:rPr>
                        <a:t> </a:t>
                      </a:r>
                      <a:r>
                        <a:rPr lang="it-IT" sz="1100" dirty="0" smtClean="0">
                          <a:effectLst/>
                        </a:rPr>
                        <a:t>DIFFICOLTA’ RELAZIONALI CON LE SORELLE</a:t>
                      </a:r>
                      <a:endParaRPr lang="it-IT" sz="1100" dirty="0" smtClean="0">
                        <a:effectLst/>
                        <a:latin typeface="Calibri"/>
                        <a:ea typeface="Calibri"/>
                        <a:cs typeface="Times New Roman"/>
                      </a:endParaRPr>
                    </a:p>
                    <a:p>
                      <a:pPr>
                        <a:lnSpc>
                          <a:spcPct val="115000"/>
                        </a:lnSpc>
                        <a:spcAft>
                          <a:spcPts val="0"/>
                        </a:spcAft>
                      </a:pPr>
                      <a:endParaRPr lang="it-IT" sz="1100" dirty="0">
                        <a:effectLst/>
                        <a:latin typeface="Calibri"/>
                        <a:ea typeface="Calibri"/>
                        <a:cs typeface="Times New Roman"/>
                      </a:endParaRPr>
                    </a:p>
                  </a:txBody>
                  <a:tcPr marL="68580" marR="68580" marT="0" marB="0"/>
                </a:tc>
              </a:tr>
              <a:tr h="425502">
                <a:tc>
                  <a:txBody>
                    <a:bodyPr/>
                    <a:lstStyle/>
                    <a:p>
                      <a:pPr>
                        <a:lnSpc>
                          <a:spcPct val="115000"/>
                        </a:lnSpc>
                        <a:spcAft>
                          <a:spcPts val="0"/>
                        </a:spcAft>
                      </a:pPr>
                      <a:r>
                        <a:rPr lang="it-IT" sz="1100">
                          <a:effectLst/>
                        </a:rPr>
                        <a:t>Caratteristiche percorso didattico pregresso 2</a:t>
                      </a:r>
                    </a:p>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DIFFICOLTA’ SCOLASTICHE; FATICA NELLA GESTIONE DEI TEMPI E DEI MODI DI STUDIO</a:t>
                      </a:r>
                      <a:endParaRPr lang="it-IT" sz="1100">
                        <a:effectLst/>
                        <a:latin typeface="Calibri"/>
                        <a:ea typeface="Calibri"/>
                        <a:cs typeface="Times New Roman"/>
                      </a:endParaRPr>
                    </a:p>
                  </a:txBody>
                  <a:tcPr marL="68580" marR="68580" marT="0" marB="0"/>
                </a:tc>
              </a:tr>
              <a:tr h="425502">
                <a:tc>
                  <a:txBody>
                    <a:bodyPr/>
                    <a:lstStyle/>
                    <a:p>
                      <a:pPr>
                        <a:lnSpc>
                          <a:spcPct val="115000"/>
                        </a:lnSpc>
                        <a:spcAft>
                          <a:spcPts val="0"/>
                        </a:spcAft>
                      </a:pPr>
                      <a:r>
                        <a:rPr lang="it-IT" sz="1100" dirty="0">
                          <a:effectLst/>
                        </a:rPr>
                        <a:t>Altre osservazioni 3</a:t>
                      </a:r>
                    </a:p>
                    <a:p>
                      <a:pPr>
                        <a:lnSpc>
                          <a:spcPct val="115000"/>
                        </a:lnSpc>
                        <a:spcAft>
                          <a:spcPts val="0"/>
                        </a:spcAft>
                      </a:pPr>
                      <a:r>
                        <a:rPr lang="it-IT" sz="1100" dirty="0">
                          <a:effectLst/>
                        </a:rPr>
                        <a:t> </a:t>
                      </a:r>
                      <a:endParaRPr lang="it-IT" sz="1100" dirty="0">
                        <a:effectLst/>
                        <a:latin typeface="Calibri"/>
                        <a:ea typeface="Calibri"/>
                        <a:cs typeface="Times New Roman"/>
                      </a:endParaRPr>
                    </a:p>
                  </a:txBody>
                  <a:tcPr marL="68580" marR="68580" marT="0" marB="0"/>
                </a:tc>
                <a:tc>
                  <a:txBody>
                    <a:bodyPr/>
                    <a:lstStyle/>
                    <a:p>
                      <a:pPr>
                        <a:lnSpc>
                          <a:spcPct val="115000"/>
                        </a:lnSpc>
                        <a:spcAft>
                          <a:spcPts val="0"/>
                        </a:spcAft>
                      </a:pPr>
                      <a:r>
                        <a:rPr kumimoji="0" lang="it-IT" sz="1100" kern="1200" dirty="0" smtClean="0">
                          <a:solidFill>
                            <a:schemeClr val="dk1"/>
                          </a:solidFill>
                          <a:effectLst/>
                          <a:latin typeface="+mn-lt"/>
                          <a:ea typeface="+mn-ea"/>
                          <a:cs typeface="+mn-cs"/>
                        </a:rPr>
                        <a:t>INTERESSE PER L’AREA SCIENTIFICO-MATEMATICA E PER LE ATTIVITÀ LABORATORIALI IN GENERE</a:t>
                      </a:r>
                      <a:endParaRPr lang="it-IT" sz="1100" dirty="0">
                        <a:effectLst/>
                        <a:latin typeface="Calibri"/>
                        <a:ea typeface="Calibri"/>
                        <a:cs typeface="Times New Roman"/>
                      </a:endParaRPr>
                    </a:p>
                  </a:txBody>
                  <a:tcPr marL="68580" marR="68580" marT="0" marB="0"/>
                </a:tc>
              </a:tr>
            </a:tbl>
          </a:graphicData>
        </a:graphic>
      </p:graphicFrame>
      <p:sp>
        <p:nvSpPr>
          <p:cNvPr id="72728" name="Rectangle 2"/>
          <p:cNvSpPr>
            <a:spLocks noChangeArrowheads="1"/>
          </p:cNvSpPr>
          <p:nvPr/>
        </p:nvSpPr>
        <p:spPr bwMode="auto">
          <a:xfrm>
            <a:off x="1042988" y="390525"/>
            <a:ext cx="3529012" cy="677863"/>
          </a:xfrm>
          <a:prstGeom prst="rect">
            <a:avLst/>
          </a:prstGeom>
          <a:noFill/>
          <a:ln w="9525">
            <a:noFill/>
            <a:miter lim="800000"/>
            <a:headEnd/>
            <a:tailEnd/>
          </a:ln>
        </p:spPr>
        <p:txBody>
          <a:bodyPr anchor="ctr">
            <a:spAutoFit/>
          </a:bodyPr>
          <a:lstStyle/>
          <a:p>
            <a:r>
              <a:rPr lang="it-IT" sz="2000" b="1">
                <a:latin typeface="Calibri" pitchFamily="34" charset="0"/>
                <a:ea typeface="Calibri" pitchFamily="34" charset="0"/>
                <a:cs typeface="Times New Roman" pitchFamily="18" charset="0"/>
              </a:rPr>
              <a:t>1.DATI  RELATIVI  ALL’ALUNNO</a:t>
            </a:r>
            <a:endParaRPr lang="it-IT" sz="2000">
              <a:ea typeface="Calibri" pitchFamily="34" charset="0"/>
              <a:cs typeface="Times New Roman" pitchFamily="18" charset="0"/>
            </a:endParaRPr>
          </a:p>
          <a:p>
            <a:pPr eaLnBrk="0" hangingPunct="0"/>
            <a:endParaRPr lang="it-IT">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0" indent="0" eaLnBrk="1" fontAlgn="auto" hangingPunct="1">
              <a:spcAft>
                <a:spcPts val="0"/>
              </a:spcAft>
              <a:buFont typeface="Wingdings 2"/>
              <a:buNone/>
              <a:defRPr/>
            </a:pPr>
            <a:r>
              <a:rPr lang="it-IT" dirty="0"/>
              <a:t>Note</a:t>
            </a:r>
          </a:p>
          <a:p>
            <a:pPr marL="0" indent="0" eaLnBrk="1" fontAlgn="auto" hangingPunct="1">
              <a:spcAft>
                <a:spcPts val="0"/>
              </a:spcAft>
              <a:buFont typeface="Wingdings 2"/>
              <a:buNone/>
              <a:defRPr/>
            </a:pPr>
            <a:r>
              <a:rPr lang="it-IT" dirty="0"/>
              <a:t> </a:t>
            </a:r>
          </a:p>
          <a:p>
            <a:pPr marL="274320" indent="-274320" eaLnBrk="1" fontAlgn="auto" hangingPunct="1">
              <a:spcAft>
                <a:spcPts val="0"/>
              </a:spcAft>
              <a:buFont typeface="Wingdings 2"/>
              <a:buChar char=""/>
              <a:defRPr/>
            </a:pPr>
            <a:r>
              <a:rPr lang="it-IT" dirty="0"/>
              <a:t>1. Informazioni ricavabili da diagnosi e/o colloqui con lo specialista </a:t>
            </a:r>
          </a:p>
          <a:p>
            <a:pPr marL="274320" indent="-274320" eaLnBrk="1" fontAlgn="auto" hangingPunct="1">
              <a:spcAft>
                <a:spcPts val="0"/>
              </a:spcAft>
              <a:buFont typeface="Wingdings 2"/>
              <a:buChar char=""/>
              <a:defRPr/>
            </a:pPr>
            <a:r>
              <a:rPr lang="it-IT" dirty="0"/>
              <a:t>2. Documentazione del percorso scolastico pregresso mediante relazioni relative ai cicli precedenti. </a:t>
            </a:r>
          </a:p>
          <a:p>
            <a:pPr marL="274320" indent="-274320" eaLnBrk="1" fontAlgn="auto" hangingPunct="1">
              <a:spcAft>
                <a:spcPts val="0"/>
              </a:spcAft>
              <a:buFont typeface="Wingdings 2"/>
              <a:buChar char=""/>
              <a:defRPr/>
            </a:pPr>
            <a:r>
              <a:rPr lang="it-IT" dirty="0"/>
              <a:t>3. Rilevazione  delle  specifiche  difficoltà  che  l’alunno  presenta;  segnalazione  dei suoi  punti  di fragilità o di forza: interessi, predisposizioni e abilità particolari in determinate aree disciplinari.</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611188" y="892175"/>
          <a:ext cx="7920879" cy="5417807"/>
        </p:xfrm>
        <a:graphic>
          <a:graphicData uri="http://schemas.openxmlformats.org/drawingml/2006/table">
            <a:tbl>
              <a:tblPr firstRow="1" firstCol="1" bandRow="1">
                <a:tableStyleId>{5C22544A-7EE6-4342-B048-85BDC9FD1C3A}</a:tableStyleId>
              </a:tblPr>
              <a:tblGrid>
                <a:gridCol w="2640023"/>
                <a:gridCol w="2640023"/>
                <a:gridCol w="2640833"/>
              </a:tblGrid>
              <a:tr h="208377">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Diagnosi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Osservazione</a:t>
                      </a:r>
                      <a:endParaRPr lang="it-IT" sz="1100">
                        <a:effectLst/>
                        <a:latin typeface="Calibri"/>
                        <a:ea typeface="Calibri"/>
                        <a:cs typeface="Times New Roman"/>
                      </a:endParaRPr>
                    </a:p>
                  </a:txBody>
                  <a:tcPr marL="68580" marR="68580" marT="0" marB="0"/>
                </a:tc>
              </a:tr>
              <a:tr h="1667018">
                <a:tc>
                  <a:txBody>
                    <a:bodyPr/>
                    <a:lstStyle/>
                    <a:p>
                      <a:pPr>
                        <a:lnSpc>
                          <a:spcPct val="115000"/>
                        </a:lnSpc>
                        <a:spcAft>
                          <a:spcPts val="0"/>
                        </a:spcAft>
                      </a:pPr>
                      <a:r>
                        <a:rPr lang="it-IT" sz="1100">
                          <a:effectLst/>
                        </a:rPr>
                        <a:t> </a:t>
                      </a:r>
                    </a:p>
                    <a:p>
                      <a:pPr>
                        <a:lnSpc>
                          <a:spcPct val="115000"/>
                        </a:lnSpc>
                        <a:spcAft>
                          <a:spcPts val="0"/>
                        </a:spcAft>
                      </a:pPr>
                      <a:r>
                        <a:rPr lang="it-IT" sz="1100">
                          <a:effectLst/>
                        </a:rPr>
                        <a:t>PROPRIETÀ LINGUISTICA</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marL="342900" lvl="0" indent="-342900">
                        <a:lnSpc>
                          <a:spcPct val="115000"/>
                        </a:lnSpc>
                        <a:spcAft>
                          <a:spcPts val="0"/>
                        </a:spcAft>
                        <a:buFont typeface="Calibri"/>
                        <a:buChar char="-"/>
                      </a:pPr>
                      <a:r>
                        <a:rPr lang="it-IT" sz="1100">
                          <a:effectLst/>
                        </a:rPr>
                        <a:t>Esposizione orale</a:t>
                      </a:r>
                    </a:p>
                    <a:p>
                      <a:pPr marL="92075">
                        <a:lnSpc>
                          <a:spcPct val="115000"/>
                        </a:lnSpc>
                        <a:spcAft>
                          <a:spcPts val="0"/>
                        </a:spcAft>
                      </a:pPr>
                      <a:r>
                        <a:rPr lang="it-IT" sz="1100">
                          <a:effectLst/>
                        </a:rPr>
                        <a:t>DIFFICOLTOSA</a:t>
                      </a:r>
                    </a:p>
                    <a:p>
                      <a:pPr marL="342900" lvl="0" indent="-342900">
                        <a:lnSpc>
                          <a:spcPct val="115000"/>
                        </a:lnSpc>
                        <a:spcAft>
                          <a:spcPts val="0"/>
                        </a:spcAft>
                        <a:buFont typeface="Calibri"/>
                        <a:buChar char="-"/>
                      </a:pPr>
                      <a:r>
                        <a:rPr lang="it-IT" sz="1100">
                          <a:effectLst/>
                        </a:rPr>
                        <a:t>Capacità di ricordare nomi e date</a:t>
                      </a:r>
                    </a:p>
                    <a:p>
                      <a:pPr marL="92075">
                        <a:lnSpc>
                          <a:spcPct val="115000"/>
                        </a:lnSpc>
                        <a:spcAft>
                          <a:spcPts val="0"/>
                        </a:spcAft>
                      </a:pPr>
                      <a:r>
                        <a:rPr lang="it-IT" sz="1100">
                          <a:effectLst/>
                        </a:rPr>
                        <a:t>BUONA</a:t>
                      </a:r>
                    </a:p>
                    <a:p>
                      <a:pPr marL="342900" lvl="0" indent="-342900">
                        <a:lnSpc>
                          <a:spcPct val="115000"/>
                        </a:lnSpc>
                        <a:spcAft>
                          <a:spcPts val="0"/>
                        </a:spcAft>
                        <a:buFont typeface="Calibri"/>
                        <a:buChar char="-"/>
                      </a:pPr>
                      <a:r>
                        <a:rPr lang="it-IT" sz="1100">
                          <a:effectLst/>
                        </a:rPr>
                        <a:t>Proprietà lessicale</a:t>
                      </a:r>
                    </a:p>
                    <a:p>
                      <a:pPr marL="92075">
                        <a:lnSpc>
                          <a:spcPct val="115000"/>
                        </a:lnSpc>
                        <a:spcAft>
                          <a:spcPts val="0"/>
                        </a:spcAft>
                      </a:pPr>
                      <a:r>
                        <a:rPr lang="it-IT" sz="1100">
                          <a:effectLst/>
                        </a:rPr>
                        <a:t>BUONA</a:t>
                      </a:r>
                    </a:p>
                    <a:p>
                      <a:pPr marL="342900" lvl="0" indent="-342900">
                        <a:lnSpc>
                          <a:spcPct val="115000"/>
                        </a:lnSpc>
                        <a:spcAft>
                          <a:spcPts val="0"/>
                        </a:spcAft>
                        <a:buFont typeface="Calibri"/>
                        <a:buChar char="-"/>
                      </a:pPr>
                      <a:r>
                        <a:rPr lang="it-IT" sz="1100">
                          <a:effectLst/>
                        </a:rPr>
                        <a:t>Altro______________________</a:t>
                      </a:r>
                    </a:p>
                    <a:p>
                      <a:pPr marL="92075">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r>
              <a:tr h="416754">
                <a:tc>
                  <a:txBody>
                    <a:bodyPr/>
                    <a:lstStyle/>
                    <a:p>
                      <a:pPr>
                        <a:lnSpc>
                          <a:spcPct val="115000"/>
                        </a:lnSpc>
                        <a:spcAft>
                          <a:spcPts val="0"/>
                        </a:spcAft>
                      </a:pPr>
                      <a:r>
                        <a:rPr lang="it-IT" sz="1100">
                          <a:effectLst/>
                        </a:rPr>
                        <a:t> </a:t>
                      </a:r>
                    </a:p>
                    <a:p>
                      <a:pPr>
                        <a:lnSpc>
                          <a:spcPct val="115000"/>
                        </a:lnSpc>
                        <a:spcAft>
                          <a:spcPts val="0"/>
                        </a:spcAft>
                      </a:pPr>
                      <a:r>
                        <a:rPr lang="it-IT" sz="1100">
                          <a:effectLst/>
                        </a:rPr>
                        <a:t>LETTURA</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p>
                    <a:p>
                      <a:pPr>
                        <a:lnSpc>
                          <a:spcPct val="115000"/>
                        </a:lnSpc>
                        <a:spcAft>
                          <a:spcPts val="0"/>
                        </a:spcAft>
                      </a:pPr>
                      <a:r>
                        <a:rPr lang="it-IT" sz="1100">
                          <a:effectLst/>
                        </a:rPr>
                        <a:t>Diagnosi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p>
                    <a:p>
                      <a:pPr>
                        <a:lnSpc>
                          <a:spcPct val="115000"/>
                        </a:lnSpc>
                        <a:spcAft>
                          <a:spcPts val="0"/>
                        </a:spcAft>
                      </a:pPr>
                      <a:r>
                        <a:rPr lang="it-IT" sz="1100">
                          <a:effectLst/>
                        </a:rPr>
                        <a:t>Osservazione</a:t>
                      </a:r>
                      <a:endParaRPr lang="it-IT" sz="1100">
                        <a:effectLst/>
                        <a:latin typeface="Calibri"/>
                        <a:ea typeface="Calibri"/>
                        <a:cs typeface="Times New Roman"/>
                      </a:endParaRPr>
                    </a:p>
                  </a:txBody>
                  <a:tcPr marL="68580" marR="68580" marT="0" marB="0"/>
                </a:tc>
              </a:tr>
              <a:tr h="833509">
                <a:tc>
                  <a:txBody>
                    <a:bodyPr/>
                    <a:lstStyle/>
                    <a:p>
                      <a:pPr>
                        <a:lnSpc>
                          <a:spcPct val="115000"/>
                        </a:lnSpc>
                        <a:spcAft>
                          <a:spcPts val="0"/>
                        </a:spcAft>
                      </a:pPr>
                      <a:r>
                        <a:rPr lang="it-IT" sz="1100">
                          <a:effectLst/>
                        </a:rPr>
                        <a:t>Velocità</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marL="342900" lvl="0" indent="-342900">
                        <a:lnSpc>
                          <a:spcPct val="115000"/>
                        </a:lnSpc>
                        <a:spcAft>
                          <a:spcPts val="0"/>
                        </a:spcAft>
                        <a:buFont typeface="Calibri"/>
                        <a:buChar char="-"/>
                      </a:pPr>
                      <a:r>
                        <a:rPr lang="it-IT" sz="1100">
                          <a:effectLst/>
                        </a:rPr>
                        <a:t>Stentata X</a:t>
                      </a:r>
                    </a:p>
                    <a:p>
                      <a:pPr marL="342900" lvl="0" indent="-342900">
                        <a:lnSpc>
                          <a:spcPct val="115000"/>
                        </a:lnSpc>
                        <a:spcAft>
                          <a:spcPts val="0"/>
                        </a:spcAft>
                        <a:buFont typeface="Calibri"/>
                        <a:buChar char="-"/>
                      </a:pPr>
                      <a:r>
                        <a:rPr lang="it-IT" sz="1100">
                          <a:effectLst/>
                        </a:rPr>
                        <a:t>Lenta</a:t>
                      </a:r>
                    </a:p>
                    <a:p>
                      <a:pPr marL="342900" lvl="0" indent="-342900">
                        <a:lnSpc>
                          <a:spcPct val="115000"/>
                        </a:lnSpc>
                        <a:spcAft>
                          <a:spcPts val="0"/>
                        </a:spcAft>
                        <a:buFont typeface="Calibri"/>
                        <a:buChar char="-"/>
                      </a:pPr>
                      <a:r>
                        <a:rPr lang="it-IT" sz="1100">
                          <a:effectLst/>
                        </a:rPr>
                        <a:t>Altro______________________</a:t>
                      </a:r>
                    </a:p>
                    <a:p>
                      <a:pPr marL="1905">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r>
              <a:tr h="1041886">
                <a:tc>
                  <a:txBody>
                    <a:bodyPr/>
                    <a:lstStyle/>
                    <a:p>
                      <a:pPr>
                        <a:lnSpc>
                          <a:spcPct val="115000"/>
                        </a:lnSpc>
                        <a:spcAft>
                          <a:spcPts val="0"/>
                        </a:spcAft>
                      </a:pPr>
                      <a:r>
                        <a:rPr lang="it-IT" sz="1100">
                          <a:effectLst/>
                        </a:rPr>
                        <a:t>Correttezza</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marL="342900" lvl="0" indent="-342900">
                        <a:lnSpc>
                          <a:spcPct val="115000"/>
                        </a:lnSpc>
                        <a:spcAft>
                          <a:spcPts val="0"/>
                        </a:spcAft>
                        <a:buFont typeface="Calibri"/>
                        <a:buChar char="-"/>
                      </a:pPr>
                      <a:r>
                        <a:rPr lang="it-IT" sz="1100">
                          <a:effectLst/>
                        </a:rPr>
                        <a:t>Inversioni</a:t>
                      </a:r>
                    </a:p>
                    <a:p>
                      <a:pPr marL="342900" lvl="0" indent="-342900">
                        <a:lnSpc>
                          <a:spcPct val="115000"/>
                        </a:lnSpc>
                        <a:spcAft>
                          <a:spcPts val="0"/>
                        </a:spcAft>
                        <a:buFont typeface="Calibri"/>
                        <a:buChar char="-"/>
                      </a:pPr>
                      <a:r>
                        <a:rPr lang="it-IT" sz="1100">
                          <a:effectLst/>
                        </a:rPr>
                        <a:t>Sostituzioni</a:t>
                      </a:r>
                    </a:p>
                    <a:p>
                      <a:pPr marL="342900" lvl="0" indent="-342900">
                        <a:lnSpc>
                          <a:spcPct val="115000"/>
                        </a:lnSpc>
                        <a:spcAft>
                          <a:spcPts val="0"/>
                        </a:spcAft>
                        <a:buFont typeface="Calibri"/>
                        <a:buChar char="-"/>
                      </a:pPr>
                      <a:r>
                        <a:rPr lang="it-IT" sz="1100">
                          <a:effectLst/>
                        </a:rPr>
                        <a:t>Omissioni X</a:t>
                      </a:r>
                    </a:p>
                    <a:p>
                      <a:pPr marL="342900" lvl="0" indent="-342900">
                        <a:lnSpc>
                          <a:spcPct val="115000"/>
                        </a:lnSpc>
                        <a:spcAft>
                          <a:spcPts val="0"/>
                        </a:spcAft>
                        <a:buFont typeface="Calibri"/>
                        <a:buChar char="-"/>
                      </a:pPr>
                      <a:r>
                        <a:rPr lang="it-IT" sz="1100">
                          <a:effectLst/>
                        </a:rPr>
                        <a:t>Altro______________________</a:t>
                      </a:r>
                    </a:p>
                    <a:p>
                      <a:pPr marL="1905">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r>
              <a:tr h="1250263">
                <a:tc>
                  <a:txBody>
                    <a:bodyPr/>
                    <a:lstStyle/>
                    <a:p>
                      <a:pPr>
                        <a:lnSpc>
                          <a:spcPct val="115000"/>
                        </a:lnSpc>
                        <a:spcAft>
                          <a:spcPts val="0"/>
                        </a:spcAft>
                      </a:pPr>
                      <a:r>
                        <a:rPr lang="it-IT" sz="1100">
                          <a:effectLst/>
                        </a:rPr>
                        <a:t>Comprensione</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dirty="0">
                          <a:effectLst/>
                        </a:rPr>
                        <a:t>Comprensione del testo:</a:t>
                      </a:r>
                    </a:p>
                    <a:p>
                      <a:pPr marL="342900" lvl="0" indent="-342900">
                        <a:lnSpc>
                          <a:spcPct val="115000"/>
                        </a:lnSpc>
                        <a:spcAft>
                          <a:spcPts val="0"/>
                        </a:spcAft>
                        <a:buFont typeface="Calibri"/>
                        <a:buChar char="-"/>
                      </a:pPr>
                      <a:r>
                        <a:rPr lang="it-IT" sz="1100" dirty="0">
                          <a:effectLst/>
                        </a:rPr>
                        <a:t>Globale X</a:t>
                      </a:r>
                    </a:p>
                    <a:p>
                      <a:pPr marL="342900" lvl="0" indent="-342900">
                        <a:lnSpc>
                          <a:spcPct val="115000"/>
                        </a:lnSpc>
                        <a:spcAft>
                          <a:spcPts val="0"/>
                        </a:spcAft>
                        <a:buFont typeface="Calibri"/>
                        <a:buChar char="-"/>
                      </a:pPr>
                      <a:r>
                        <a:rPr lang="it-IT" sz="1100" dirty="0">
                          <a:effectLst/>
                        </a:rPr>
                        <a:t>Parziale</a:t>
                      </a:r>
                    </a:p>
                    <a:p>
                      <a:pPr marL="342900" lvl="0" indent="-342900">
                        <a:lnSpc>
                          <a:spcPct val="115000"/>
                        </a:lnSpc>
                        <a:spcAft>
                          <a:spcPts val="0"/>
                        </a:spcAft>
                        <a:buFont typeface="Calibri"/>
                        <a:buChar char="-"/>
                      </a:pPr>
                      <a:r>
                        <a:rPr lang="it-IT" sz="1100" dirty="0">
                          <a:effectLst/>
                        </a:rPr>
                        <a:t>Assente</a:t>
                      </a:r>
                    </a:p>
                    <a:p>
                      <a:pPr marL="342900" lvl="0" indent="-342900">
                        <a:lnSpc>
                          <a:spcPct val="115000"/>
                        </a:lnSpc>
                        <a:spcAft>
                          <a:spcPts val="0"/>
                        </a:spcAft>
                        <a:buFont typeface="Calibri"/>
                        <a:buChar char="-"/>
                      </a:pPr>
                      <a:r>
                        <a:rPr lang="it-IT" sz="1100" dirty="0">
                          <a:effectLst/>
                        </a:rPr>
                        <a:t>Altro______________________</a:t>
                      </a:r>
                    </a:p>
                    <a:p>
                      <a:pPr marL="1905">
                        <a:lnSpc>
                          <a:spcPct val="115000"/>
                        </a:lnSpc>
                        <a:spcAft>
                          <a:spcPts val="0"/>
                        </a:spcAft>
                      </a:pPr>
                      <a:r>
                        <a:rPr lang="it-IT" sz="1100" dirty="0">
                          <a:effectLst/>
                        </a:rPr>
                        <a:t> </a:t>
                      </a:r>
                      <a:endParaRPr lang="it-IT" sz="1100" dirty="0">
                        <a:effectLst/>
                        <a:latin typeface="Calibri"/>
                        <a:ea typeface="Calibri"/>
                        <a:cs typeface="Times New Roman"/>
                      </a:endParaRPr>
                    </a:p>
                  </a:txBody>
                  <a:tcPr marL="68580" marR="68580" marT="0" marB="0"/>
                </a:tc>
              </a:tr>
            </a:tbl>
          </a:graphicData>
        </a:graphic>
      </p:graphicFrame>
      <p:sp>
        <p:nvSpPr>
          <p:cNvPr id="74783" name="Rectangle 1"/>
          <p:cNvSpPr>
            <a:spLocks noChangeArrowheads="1"/>
          </p:cNvSpPr>
          <p:nvPr/>
        </p:nvSpPr>
        <p:spPr bwMode="auto">
          <a:xfrm>
            <a:off x="1477963" y="404813"/>
            <a:ext cx="9144000" cy="457200"/>
          </a:xfrm>
          <a:prstGeom prst="rect">
            <a:avLst/>
          </a:prstGeom>
          <a:noFill/>
          <a:ln w="9525">
            <a:noFill/>
            <a:miter lim="800000"/>
            <a:headEnd/>
            <a:tailEnd/>
          </a:ln>
        </p:spPr>
        <p:txBody>
          <a:bodyPr wrap="none" anchor="ctr">
            <a:spAutoFit/>
          </a:bodyPr>
          <a:lstStyle/>
          <a:p>
            <a:r>
              <a:rPr lang="it-IT" sz="1100" b="1">
                <a:latin typeface="Calibri" pitchFamily="34" charset="0"/>
                <a:ea typeface="Calibri" pitchFamily="34" charset="0"/>
                <a:cs typeface="Times New Roman" pitchFamily="18" charset="0"/>
              </a:rPr>
              <a:t>2. DESCRIZIONI DEL FUNZIONAMENTO DELLE ABILITÀ </a:t>
            </a:r>
            <a:endParaRPr lang="it-IT" sz="800">
              <a:ea typeface="Calibri" pitchFamily="34" charset="0"/>
              <a:cs typeface="Times New Roman" pitchFamily="18" charset="0"/>
            </a:endParaRPr>
          </a:p>
          <a:p>
            <a:pPr eaLnBrk="0" hangingPunct="0"/>
            <a:r>
              <a:rPr lang="it-IT" sz="1100">
                <a:latin typeface="Calibri" pitchFamily="34" charset="0"/>
                <a:ea typeface="Calibri" pitchFamily="34" charset="0"/>
                <a:cs typeface="Times New Roman" pitchFamily="18" charset="0"/>
              </a:rPr>
              <a:t>(Le informazioni sono ricavate dalla diagnosi specialistica e da prove/osservazioni eseguite in classe dall’insegnante)</a:t>
            </a:r>
            <a:endParaRPr lang="it-IT">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it-IT" dirty="0" smtClean="0"/>
              <a:t>«In </a:t>
            </a:r>
            <a:r>
              <a:rPr lang="it-IT" dirty="0"/>
              <a:t>alcuni casi il quadro clinico particolarmente grave – anche per la </a:t>
            </a:r>
            <a:r>
              <a:rPr lang="it-IT" dirty="0" err="1"/>
              <a:t>comorbilità</a:t>
            </a:r>
            <a:r>
              <a:rPr lang="it-IT" dirty="0"/>
              <a:t> con altre patologie </a:t>
            </a:r>
            <a:r>
              <a:rPr lang="it-IT" dirty="0" smtClean="0"/>
              <a:t>– richiede l’assegnazione </a:t>
            </a:r>
            <a:r>
              <a:rPr lang="it-IT" dirty="0"/>
              <a:t>dell’insegnante di sostegno, come previsto dalla legge 104/92. Tuttavia, vi sono </a:t>
            </a:r>
            <a:r>
              <a:rPr lang="it-IT" dirty="0" smtClean="0"/>
              <a:t>moltissimi ragazzi </a:t>
            </a:r>
            <a:r>
              <a:rPr lang="it-IT" dirty="0"/>
              <a:t>con ADHD che, in ragione della minor gravità del disturbo, non ottengono la certificazione </a:t>
            </a:r>
            <a:r>
              <a:rPr lang="it-IT" dirty="0" smtClean="0"/>
              <a:t>di disabilità</a:t>
            </a:r>
            <a:r>
              <a:rPr lang="it-IT" dirty="0"/>
              <a:t>, ma hanno pari diritto a veder tutelato il loro successo formativo</a:t>
            </a:r>
            <a:r>
              <a:rPr lang="it-IT" dirty="0" smtClean="0"/>
              <a:t>. Vi </a:t>
            </a:r>
            <a:r>
              <a:rPr lang="it-IT" dirty="0"/>
              <a:t>è quindi la necessità di estendere a tutti gli alunni con bisogni educativi speciali le misure previste </a:t>
            </a:r>
            <a:r>
              <a:rPr lang="it-IT" dirty="0" smtClean="0"/>
              <a:t>dalla Legge </a:t>
            </a:r>
            <a:r>
              <a:rPr lang="it-IT" dirty="0"/>
              <a:t>170 per alunni e studenti con disturbi specifici di </a:t>
            </a:r>
            <a:r>
              <a:rPr lang="it-IT" dirty="0" smtClean="0"/>
              <a:t>apprendimento».</a:t>
            </a:r>
            <a:endParaRPr lang="it-IT" dirty="0"/>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normAutofit fontScale="90000"/>
          </a:bodyPr>
          <a:lstStyle/>
          <a:p>
            <a:pPr eaLnBrk="1" fontAlgn="auto" hangingPunct="1">
              <a:spcAft>
                <a:spcPts val="0"/>
              </a:spcAft>
              <a:defRPr/>
            </a:pPr>
            <a:r>
              <a:rPr lang="it-IT" smtClean="0">
                <a:solidFill>
                  <a:schemeClr val="accent1"/>
                </a:solidFill>
              </a:rPr>
              <a:t>ALUNNI CON DEFICIT DEL DISTURBO DELL’ATTENZIONE ED IPERATTIVITA’</a:t>
            </a:r>
            <a:endParaRPr lang="it-IT">
              <a:solidFill>
                <a:schemeClr val="accent1"/>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684213" y="333375"/>
          <a:ext cx="7632849" cy="6192687"/>
        </p:xfrm>
        <a:graphic>
          <a:graphicData uri="http://schemas.openxmlformats.org/drawingml/2006/table">
            <a:tbl>
              <a:tblPr firstRow="1" firstCol="1" bandRow="1">
                <a:tableStyleId>{5C22544A-7EE6-4342-B048-85BDC9FD1C3A}</a:tableStyleId>
              </a:tblPr>
              <a:tblGrid>
                <a:gridCol w="2544023"/>
                <a:gridCol w="2544023"/>
                <a:gridCol w="2544803"/>
              </a:tblGrid>
              <a:tr h="3895557">
                <a:tc>
                  <a:txBody>
                    <a:bodyPr/>
                    <a:lstStyle/>
                    <a:p>
                      <a:pPr>
                        <a:lnSpc>
                          <a:spcPct val="115000"/>
                        </a:lnSpc>
                        <a:spcAft>
                          <a:spcPts val="0"/>
                        </a:spcAft>
                      </a:pPr>
                      <a:r>
                        <a:rPr lang="it-IT" sz="1100" dirty="0">
                          <a:effectLst/>
                        </a:rPr>
                        <a:t>SCRITTURA</a:t>
                      </a:r>
                      <a:endParaRPr lang="it-IT" sz="1100" dirty="0">
                        <a:effectLst/>
                        <a:latin typeface="Calibri"/>
                        <a:ea typeface="Calibri"/>
                        <a:cs typeface="Times New Roman"/>
                      </a:endParaRPr>
                    </a:p>
                  </a:txBody>
                  <a:tcPr marL="68580" marR="68580" marT="0" marB="0"/>
                </a:tc>
                <a:tc>
                  <a:txBody>
                    <a:bodyPr/>
                    <a:lstStyle/>
                    <a:p>
                      <a:pPr>
                        <a:lnSpc>
                          <a:spcPct val="115000"/>
                        </a:lnSpc>
                        <a:spcAft>
                          <a:spcPts val="0"/>
                        </a:spcAft>
                      </a:pPr>
                      <a:r>
                        <a:rPr lang="it-IT" sz="1100" dirty="0">
                          <a:effectLst/>
                        </a:rPr>
                        <a:t> </a:t>
                      </a:r>
                      <a:endParaRPr lang="it-IT" sz="1100" dirty="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Tipologia di errori:</a:t>
                      </a:r>
                    </a:p>
                    <a:p>
                      <a:pPr marL="342900" lvl="0" indent="-342900">
                        <a:lnSpc>
                          <a:spcPct val="115000"/>
                        </a:lnSpc>
                        <a:spcAft>
                          <a:spcPts val="0"/>
                        </a:spcAft>
                        <a:buFont typeface="Calibri"/>
                        <a:buChar char="-"/>
                      </a:pPr>
                      <a:r>
                        <a:rPr lang="it-IT" sz="1100">
                          <a:effectLst/>
                        </a:rPr>
                        <a:t>Grammaticali</a:t>
                      </a:r>
                    </a:p>
                    <a:p>
                      <a:pPr marL="342900" lvl="0" indent="-342900">
                        <a:lnSpc>
                          <a:spcPct val="115000"/>
                        </a:lnSpc>
                        <a:spcAft>
                          <a:spcPts val="0"/>
                        </a:spcAft>
                        <a:buFont typeface="Calibri"/>
                        <a:buChar char="-"/>
                      </a:pPr>
                      <a:r>
                        <a:rPr lang="it-IT" sz="1100">
                          <a:effectLst/>
                        </a:rPr>
                        <a:t>Sintattici</a:t>
                      </a:r>
                    </a:p>
                    <a:p>
                      <a:pPr marL="1905">
                        <a:lnSpc>
                          <a:spcPct val="115000"/>
                        </a:lnSpc>
                        <a:spcAft>
                          <a:spcPts val="0"/>
                        </a:spcAft>
                      </a:pPr>
                      <a:r>
                        <a:rPr lang="it-IT" sz="1100">
                          <a:effectLst/>
                        </a:rPr>
                        <a:t> </a:t>
                      </a:r>
                    </a:p>
                    <a:p>
                      <a:pPr marL="1905">
                        <a:lnSpc>
                          <a:spcPct val="115000"/>
                        </a:lnSpc>
                        <a:spcAft>
                          <a:spcPts val="0"/>
                        </a:spcAft>
                      </a:pPr>
                      <a:r>
                        <a:rPr lang="it-IT" sz="1100">
                          <a:effectLst/>
                        </a:rPr>
                        <a:t>Grafia___LEGGIBILE___________</a:t>
                      </a:r>
                    </a:p>
                    <a:p>
                      <a:pPr marL="1905">
                        <a:lnSpc>
                          <a:spcPct val="115000"/>
                        </a:lnSpc>
                        <a:spcAft>
                          <a:spcPts val="0"/>
                        </a:spcAft>
                      </a:pPr>
                      <a:r>
                        <a:rPr lang="it-IT" sz="1100">
                          <a:effectLst/>
                        </a:rPr>
                        <a:t> </a:t>
                      </a:r>
                    </a:p>
                    <a:p>
                      <a:pPr marL="1905">
                        <a:lnSpc>
                          <a:spcPct val="115000"/>
                        </a:lnSpc>
                        <a:spcAft>
                          <a:spcPts val="0"/>
                        </a:spcAft>
                      </a:pPr>
                      <a:r>
                        <a:rPr lang="it-IT" sz="1100">
                          <a:effectLst/>
                        </a:rPr>
                        <a:t>Copiatura dalla lavagna</a:t>
                      </a:r>
                    </a:p>
                    <a:p>
                      <a:pPr marL="1905">
                        <a:lnSpc>
                          <a:spcPct val="115000"/>
                        </a:lnSpc>
                        <a:spcAft>
                          <a:spcPts val="0"/>
                        </a:spcAft>
                      </a:pPr>
                      <a:r>
                        <a:rPr lang="it-IT" sz="1100">
                          <a:effectLst/>
                        </a:rPr>
                        <a:t> </a:t>
                      </a:r>
                    </a:p>
                    <a:p>
                      <a:pPr marL="1905">
                        <a:lnSpc>
                          <a:spcPct val="115000"/>
                        </a:lnSpc>
                        <a:spcAft>
                          <a:spcPts val="0"/>
                        </a:spcAft>
                      </a:pPr>
                      <a:r>
                        <a:rPr lang="it-IT" sz="1100">
                          <a:effectLst/>
                        </a:rPr>
                        <a:t>Produzione testi:</a:t>
                      </a:r>
                    </a:p>
                    <a:p>
                      <a:pPr marL="342900" lvl="0" indent="-342900">
                        <a:lnSpc>
                          <a:spcPct val="115000"/>
                        </a:lnSpc>
                        <a:spcAft>
                          <a:spcPts val="0"/>
                        </a:spcAft>
                        <a:buFont typeface="Calibri"/>
                        <a:buChar char="-"/>
                      </a:pPr>
                      <a:r>
                        <a:rPr lang="it-IT" sz="1100">
                          <a:effectLst/>
                        </a:rPr>
                        <a:t>Ideazione BUONA</a:t>
                      </a:r>
                    </a:p>
                    <a:p>
                      <a:pPr marL="342900" lvl="0" indent="-342900">
                        <a:lnSpc>
                          <a:spcPct val="115000"/>
                        </a:lnSpc>
                        <a:spcAft>
                          <a:spcPts val="0"/>
                        </a:spcAft>
                        <a:buFont typeface="Calibri"/>
                        <a:buChar char="-"/>
                      </a:pPr>
                      <a:r>
                        <a:rPr lang="it-IT" sz="1100">
                          <a:effectLst/>
                        </a:rPr>
                        <a:t>Pianificazione</a:t>
                      </a:r>
                    </a:p>
                    <a:p>
                      <a:pPr marL="342900" lvl="0" indent="-342900">
                        <a:lnSpc>
                          <a:spcPct val="115000"/>
                        </a:lnSpc>
                        <a:spcAft>
                          <a:spcPts val="0"/>
                        </a:spcAft>
                        <a:buFont typeface="Calibri"/>
                        <a:buChar char="-"/>
                      </a:pPr>
                      <a:r>
                        <a:rPr lang="it-IT" sz="1100">
                          <a:effectLst/>
                        </a:rPr>
                        <a:t>Stesura RARAMENTE COMPLETATA</a:t>
                      </a:r>
                    </a:p>
                    <a:p>
                      <a:pPr marL="342900" lvl="0" indent="-342900">
                        <a:lnSpc>
                          <a:spcPct val="115000"/>
                        </a:lnSpc>
                        <a:spcAft>
                          <a:spcPts val="0"/>
                        </a:spcAft>
                        <a:buFont typeface="Calibri"/>
                        <a:buChar char="-"/>
                      </a:pPr>
                      <a:r>
                        <a:rPr lang="it-IT" sz="1100">
                          <a:effectLst/>
                        </a:rPr>
                        <a:t>Revisione</a:t>
                      </a:r>
                    </a:p>
                    <a:p>
                      <a:pPr marL="1905">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r>
              <a:tr h="244069">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Diagnosi</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Osservazione</a:t>
                      </a:r>
                      <a:endParaRPr lang="it-IT" sz="1100">
                        <a:effectLst/>
                        <a:latin typeface="Calibri"/>
                        <a:ea typeface="Calibri"/>
                        <a:cs typeface="Times New Roman"/>
                      </a:endParaRPr>
                    </a:p>
                  </a:txBody>
                  <a:tcPr marL="68580" marR="68580" marT="0" marB="0"/>
                </a:tc>
              </a:tr>
              <a:tr h="1287351">
                <a:tc>
                  <a:txBody>
                    <a:bodyPr/>
                    <a:lstStyle/>
                    <a:p>
                      <a:pPr>
                        <a:lnSpc>
                          <a:spcPct val="115000"/>
                        </a:lnSpc>
                        <a:spcAft>
                          <a:spcPts val="0"/>
                        </a:spcAft>
                      </a:pPr>
                      <a:r>
                        <a:rPr lang="it-IT" sz="1100">
                          <a:effectLst/>
                        </a:rPr>
                        <a:t>CALCOLO</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Calcolo:</a:t>
                      </a:r>
                    </a:p>
                    <a:p>
                      <a:pPr marL="342900" lvl="0" indent="-342900">
                        <a:lnSpc>
                          <a:spcPct val="115000"/>
                        </a:lnSpc>
                        <a:spcAft>
                          <a:spcPts val="0"/>
                        </a:spcAft>
                        <a:buFont typeface="Calibri"/>
                        <a:buChar char="-"/>
                      </a:pPr>
                      <a:r>
                        <a:rPr lang="it-IT" sz="1100">
                          <a:effectLst/>
                        </a:rPr>
                        <a:t>A mente BUONO</a:t>
                      </a:r>
                    </a:p>
                    <a:p>
                      <a:pPr marL="342900" lvl="0" indent="-342900">
                        <a:lnSpc>
                          <a:spcPct val="115000"/>
                        </a:lnSpc>
                        <a:spcAft>
                          <a:spcPts val="0"/>
                        </a:spcAft>
                        <a:buFont typeface="Calibri"/>
                        <a:buChar char="-"/>
                      </a:pPr>
                      <a:r>
                        <a:rPr lang="it-IT" sz="1100">
                          <a:effectLst/>
                        </a:rPr>
                        <a:t>Scritto BUONO</a:t>
                      </a:r>
                    </a:p>
                    <a:p>
                      <a:pPr marL="1905">
                        <a:lnSpc>
                          <a:spcPct val="115000"/>
                        </a:lnSpc>
                        <a:spcAft>
                          <a:spcPts val="0"/>
                        </a:spcAft>
                      </a:pPr>
                      <a:r>
                        <a:rPr lang="it-IT" sz="1100">
                          <a:effectLst/>
                        </a:rPr>
                        <a:t> </a:t>
                      </a:r>
                    </a:p>
                    <a:p>
                      <a:pPr marL="1905">
                        <a:lnSpc>
                          <a:spcPct val="115000"/>
                        </a:lnSpc>
                        <a:spcAft>
                          <a:spcPts val="0"/>
                        </a:spcAft>
                      </a:pPr>
                      <a:r>
                        <a:rPr lang="it-IT" sz="1100">
                          <a:effectLst/>
                        </a:rPr>
                        <a:t>Recupero dei fatti numerici</a:t>
                      </a:r>
                      <a:endParaRPr lang="it-IT" sz="1100">
                        <a:effectLst/>
                        <a:latin typeface="Calibri"/>
                        <a:ea typeface="Calibri"/>
                        <a:cs typeface="Times New Roman"/>
                      </a:endParaRPr>
                    </a:p>
                  </a:txBody>
                  <a:tcPr marL="68580" marR="68580" marT="0" marB="0"/>
                </a:tc>
              </a:tr>
              <a:tr h="765710">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a:effectLst/>
                        </a:rPr>
                        <a:t> </a:t>
                      </a:r>
                      <a:endParaRPr lang="it-IT" sz="1100">
                        <a:effectLst/>
                        <a:latin typeface="Calibri"/>
                        <a:ea typeface="Calibri"/>
                        <a:cs typeface="Times New Roman"/>
                      </a:endParaRPr>
                    </a:p>
                  </a:txBody>
                  <a:tcPr marL="68580" marR="68580" marT="0" marB="0"/>
                </a:tc>
                <a:tc>
                  <a:txBody>
                    <a:bodyPr/>
                    <a:lstStyle/>
                    <a:p>
                      <a:pPr>
                        <a:lnSpc>
                          <a:spcPct val="115000"/>
                        </a:lnSpc>
                        <a:spcAft>
                          <a:spcPts val="0"/>
                        </a:spcAft>
                      </a:pPr>
                      <a:r>
                        <a:rPr lang="it-IT" sz="1100" dirty="0">
                          <a:effectLst/>
                        </a:rPr>
                        <a:t> </a:t>
                      </a:r>
                    </a:p>
                    <a:p>
                      <a:pPr>
                        <a:lnSpc>
                          <a:spcPct val="115000"/>
                        </a:lnSpc>
                        <a:spcAft>
                          <a:spcPts val="0"/>
                        </a:spcAft>
                      </a:pPr>
                      <a:r>
                        <a:rPr lang="it-IT" sz="1100" dirty="0">
                          <a:effectLst/>
                        </a:rPr>
                        <a:t>Procedure</a:t>
                      </a:r>
                    </a:p>
                    <a:p>
                      <a:pPr>
                        <a:lnSpc>
                          <a:spcPct val="115000"/>
                        </a:lnSpc>
                        <a:spcAft>
                          <a:spcPts val="0"/>
                        </a:spcAft>
                      </a:pPr>
                      <a:r>
                        <a:rPr lang="it-IT" sz="1100" dirty="0">
                          <a:effectLst/>
                        </a:rPr>
                        <a:t>UTILIZZO DI FORMULARI</a:t>
                      </a:r>
                      <a:endParaRPr lang="it-IT" sz="1100" dirty="0">
                        <a:effectLst/>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egnaposto contenuto 4"/>
          <p:cNvGraphicFramePr>
            <a:graphicFrameLocks noGrp="1"/>
          </p:cNvGraphicFramePr>
          <p:nvPr>
            <p:ph idx="1"/>
          </p:nvPr>
        </p:nvGraphicFramePr>
        <p:xfrm>
          <a:off x="395288" y="387350"/>
          <a:ext cx="8136903" cy="6066325"/>
        </p:xfrm>
        <a:graphic>
          <a:graphicData uri="http://schemas.openxmlformats.org/drawingml/2006/table">
            <a:tbl>
              <a:tblPr firstRow="1" firstCol="1" bandRow="1">
                <a:tableStyleId>{5C22544A-7EE6-4342-B048-85BDC9FD1C3A}</a:tableStyleId>
              </a:tblPr>
              <a:tblGrid>
                <a:gridCol w="2712023"/>
                <a:gridCol w="2712023"/>
                <a:gridCol w="2712857"/>
              </a:tblGrid>
              <a:tr h="6066325">
                <a:tc>
                  <a:txBody>
                    <a:bodyPr/>
                    <a:lstStyle/>
                    <a:p>
                      <a:pPr>
                        <a:lnSpc>
                          <a:spcPct val="115000"/>
                        </a:lnSpc>
                        <a:spcAft>
                          <a:spcPts val="0"/>
                        </a:spcAft>
                      </a:pPr>
                      <a:r>
                        <a:rPr lang="it-IT" sz="900" dirty="0">
                          <a:effectLst/>
                        </a:rPr>
                        <a:t> </a:t>
                      </a:r>
                    </a:p>
                    <a:p>
                      <a:pPr>
                        <a:lnSpc>
                          <a:spcPct val="115000"/>
                        </a:lnSpc>
                        <a:spcAft>
                          <a:spcPts val="0"/>
                        </a:spcAft>
                      </a:pPr>
                      <a:r>
                        <a:rPr lang="it-IT" sz="1200" dirty="0">
                          <a:effectLst/>
                        </a:rPr>
                        <a:t>MEMORIA</a:t>
                      </a:r>
                      <a:endParaRPr lang="it-IT" sz="1200" dirty="0">
                        <a:effectLst/>
                        <a:latin typeface="Calibri"/>
                        <a:ea typeface="Calibri"/>
                        <a:cs typeface="Times New Roman"/>
                      </a:endParaRPr>
                    </a:p>
                  </a:txBody>
                  <a:tcPr marL="56083" marR="56083" marT="0" marB="0"/>
                </a:tc>
                <a:tc>
                  <a:txBody>
                    <a:bodyPr/>
                    <a:lstStyle/>
                    <a:p>
                      <a:pPr>
                        <a:lnSpc>
                          <a:spcPct val="115000"/>
                        </a:lnSpc>
                        <a:spcAft>
                          <a:spcPts val="0"/>
                        </a:spcAft>
                      </a:pPr>
                      <a:r>
                        <a:rPr lang="it-IT" sz="900">
                          <a:effectLst/>
                        </a:rPr>
                        <a:t> </a:t>
                      </a:r>
                      <a:endParaRPr lang="it-IT" sz="900">
                        <a:effectLst/>
                        <a:latin typeface="Calibri"/>
                        <a:ea typeface="Calibri"/>
                        <a:cs typeface="Times New Roman"/>
                      </a:endParaRPr>
                    </a:p>
                  </a:txBody>
                  <a:tcPr marL="56083" marR="56083" marT="0" marB="0"/>
                </a:tc>
                <a:tc>
                  <a:txBody>
                    <a:bodyPr/>
                    <a:lstStyle/>
                    <a:p>
                      <a:pPr>
                        <a:lnSpc>
                          <a:spcPct val="115000"/>
                        </a:lnSpc>
                        <a:spcAft>
                          <a:spcPts val="0"/>
                        </a:spcAft>
                      </a:pPr>
                      <a:r>
                        <a:rPr lang="it-IT" sz="1200" dirty="0">
                          <a:effectLst/>
                        </a:rPr>
                        <a:t>Difficoltà a memorizzare</a:t>
                      </a:r>
                    </a:p>
                    <a:p>
                      <a:pPr marL="342900" lvl="0" indent="-342900">
                        <a:lnSpc>
                          <a:spcPct val="115000"/>
                        </a:lnSpc>
                        <a:spcAft>
                          <a:spcPts val="0"/>
                        </a:spcAft>
                        <a:buFont typeface="Calibri"/>
                        <a:buChar char="-"/>
                      </a:pPr>
                      <a:r>
                        <a:rPr lang="it-IT" sz="1200" dirty="0">
                          <a:effectLst/>
                        </a:rPr>
                        <a:t>Filastrocche, poesie…</a:t>
                      </a:r>
                    </a:p>
                    <a:p>
                      <a:pPr marL="342900" lvl="0" indent="-342900">
                        <a:lnSpc>
                          <a:spcPct val="115000"/>
                        </a:lnSpc>
                        <a:spcAft>
                          <a:spcPts val="0"/>
                        </a:spcAft>
                        <a:buFont typeface="Calibri"/>
                        <a:buChar char="-"/>
                      </a:pPr>
                      <a:r>
                        <a:rPr lang="it-IT" sz="1200" dirty="0">
                          <a:effectLst/>
                        </a:rPr>
                        <a:t>Definizioni, termini specifici delle discipline</a:t>
                      </a:r>
                    </a:p>
                    <a:p>
                      <a:pPr marL="342900" lvl="0" indent="-342900">
                        <a:lnSpc>
                          <a:spcPct val="115000"/>
                        </a:lnSpc>
                        <a:spcAft>
                          <a:spcPts val="0"/>
                        </a:spcAft>
                        <a:buFont typeface="Calibri"/>
                        <a:buChar char="-"/>
                      </a:pPr>
                      <a:r>
                        <a:rPr lang="it-IT" sz="1200" dirty="0">
                          <a:effectLst/>
                        </a:rPr>
                        <a:t>Categorizzazioni X</a:t>
                      </a:r>
                    </a:p>
                    <a:p>
                      <a:pPr marL="342900" lvl="0" indent="-342900">
                        <a:lnSpc>
                          <a:spcPct val="115000"/>
                        </a:lnSpc>
                        <a:spcAft>
                          <a:spcPts val="0"/>
                        </a:spcAft>
                        <a:buFont typeface="Calibri"/>
                        <a:buChar char="-"/>
                      </a:pPr>
                      <a:r>
                        <a:rPr lang="it-IT" sz="1200" dirty="0">
                          <a:effectLst/>
                        </a:rPr>
                        <a:t>Tabelline, formule, sequenze e procedure X</a:t>
                      </a:r>
                    </a:p>
                    <a:p>
                      <a:pPr marL="342900" lvl="0" indent="-342900">
                        <a:lnSpc>
                          <a:spcPct val="115000"/>
                        </a:lnSpc>
                        <a:spcAft>
                          <a:spcPts val="0"/>
                        </a:spcAft>
                        <a:buFont typeface="Calibri"/>
                        <a:buChar char="-"/>
                      </a:pPr>
                      <a:r>
                        <a:rPr lang="it-IT" sz="1200" dirty="0">
                          <a:effectLst/>
                        </a:rPr>
                        <a:t>Strategie personali</a:t>
                      </a:r>
                    </a:p>
                    <a:p>
                      <a:pPr marL="92075">
                        <a:lnSpc>
                          <a:spcPct val="115000"/>
                        </a:lnSpc>
                        <a:spcAft>
                          <a:spcPts val="0"/>
                        </a:spcAft>
                      </a:pPr>
                      <a:r>
                        <a:rPr lang="it-IT" sz="1200" dirty="0">
                          <a:effectLst/>
                        </a:rPr>
                        <a:t>FORMULARI, SCHEMI, MAPPE</a:t>
                      </a:r>
                    </a:p>
                    <a:p>
                      <a:pPr marL="342900" lvl="0" indent="-342900">
                        <a:lnSpc>
                          <a:spcPct val="115000"/>
                        </a:lnSpc>
                        <a:spcAft>
                          <a:spcPts val="0"/>
                        </a:spcAft>
                        <a:buFont typeface="Calibri"/>
                        <a:buChar char="-"/>
                      </a:pPr>
                      <a:r>
                        <a:rPr lang="it-IT" sz="1200" dirty="0">
                          <a:effectLst/>
                        </a:rPr>
                        <a:t>Altro</a:t>
                      </a:r>
                    </a:p>
                    <a:p>
                      <a:pPr marL="1905">
                        <a:lnSpc>
                          <a:spcPct val="115000"/>
                        </a:lnSpc>
                        <a:spcAft>
                          <a:spcPts val="0"/>
                        </a:spcAft>
                      </a:pPr>
                      <a:r>
                        <a:rPr lang="it-IT" sz="1200" dirty="0">
                          <a:effectLst/>
                        </a:rPr>
                        <a:t> </a:t>
                      </a:r>
                    </a:p>
                    <a:p>
                      <a:pPr marL="1905">
                        <a:lnSpc>
                          <a:spcPct val="115000"/>
                        </a:lnSpc>
                        <a:spcAft>
                          <a:spcPts val="0"/>
                        </a:spcAft>
                      </a:pPr>
                      <a:r>
                        <a:rPr lang="it-IT" sz="1200" dirty="0">
                          <a:effectLst/>
                        </a:rPr>
                        <a:t>Recupero delle informazioni</a:t>
                      </a:r>
                    </a:p>
                    <a:p>
                      <a:pPr marL="342900" lvl="0" indent="-342900">
                        <a:lnSpc>
                          <a:spcPct val="115000"/>
                        </a:lnSpc>
                        <a:spcAft>
                          <a:spcPts val="0"/>
                        </a:spcAft>
                        <a:buFont typeface="Calibri"/>
                        <a:buChar char="-"/>
                      </a:pPr>
                      <a:r>
                        <a:rPr lang="it-IT" sz="1200" dirty="0">
                          <a:effectLst/>
                        </a:rPr>
                        <a:t>Sì</a:t>
                      </a:r>
                    </a:p>
                    <a:p>
                      <a:pPr marL="342900" lvl="0" indent="-342900">
                        <a:lnSpc>
                          <a:spcPct val="115000"/>
                        </a:lnSpc>
                        <a:spcAft>
                          <a:spcPts val="0"/>
                        </a:spcAft>
                        <a:buFont typeface="Calibri"/>
                        <a:buChar char="-"/>
                      </a:pPr>
                      <a:r>
                        <a:rPr lang="it-IT" sz="1200" dirty="0">
                          <a:effectLst/>
                        </a:rPr>
                        <a:t>No</a:t>
                      </a:r>
                    </a:p>
                    <a:p>
                      <a:pPr marL="342900" lvl="0" indent="-342900">
                        <a:lnSpc>
                          <a:spcPct val="115000"/>
                        </a:lnSpc>
                        <a:spcAft>
                          <a:spcPts val="0"/>
                        </a:spcAft>
                        <a:buFont typeface="Calibri"/>
                        <a:buChar char="-"/>
                      </a:pPr>
                      <a:r>
                        <a:rPr lang="it-IT" sz="1200" dirty="0">
                          <a:effectLst/>
                        </a:rPr>
                        <a:t>Con l’utilizzo di schemi, parole chiave X</a:t>
                      </a:r>
                    </a:p>
                    <a:p>
                      <a:pPr marL="1905">
                        <a:lnSpc>
                          <a:spcPct val="115000"/>
                        </a:lnSpc>
                        <a:spcAft>
                          <a:spcPts val="0"/>
                        </a:spcAft>
                      </a:pPr>
                      <a:r>
                        <a:rPr lang="it-IT" sz="1200" dirty="0">
                          <a:effectLst/>
                        </a:rPr>
                        <a:t> </a:t>
                      </a:r>
                    </a:p>
                    <a:p>
                      <a:pPr marL="1905">
                        <a:lnSpc>
                          <a:spcPct val="115000"/>
                        </a:lnSpc>
                        <a:spcAft>
                          <a:spcPts val="0"/>
                        </a:spcAft>
                      </a:pPr>
                      <a:r>
                        <a:rPr lang="it-IT" sz="1200" dirty="0">
                          <a:effectLst/>
                        </a:rPr>
                        <a:t>Organizzazione delle informazioni</a:t>
                      </a:r>
                    </a:p>
                    <a:p>
                      <a:pPr marL="342900" lvl="0" indent="-342900">
                        <a:lnSpc>
                          <a:spcPct val="115000"/>
                        </a:lnSpc>
                        <a:spcAft>
                          <a:spcPts val="0"/>
                        </a:spcAft>
                        <a:buFont typeface="Calibri"/>
                        <a:buChar char="-"/>
                      </a:pPr>
                      <a:r>
                        <a:rPr lang="it-IT" sz="1200" dirty="0">
                          <a:effectLst/>
                        </a:rPr>
                        <a:t>Integra i nuovi contenuti con le conoscenze pregresse</a:t>
                      </a:r>
                    </a:p>
                    <a:p>
                      <a:pPr marL="92075">
                        <a:lnSpc>
                          <a:spcPct val="115000"/>
                        </a:lnSpc>
                        <a:spcAft>
                          <a:spcPts val="0"/>
                        </a:spcAft>
                      </a:pPr>
                      <a:r>
                        <a:rPr lang="it-IT" sz="1200" dirty="0">
                          <a:effectLst/>
                        </a:rPr>
                        <a:t>NON SEMPRE</a:t>
                      </a:r>
                    </a:p>
                    <a:p>
                      <a:pPr marL="342900" lvl="0" indent="-342900">
                        <a:lnSpc>
                          <a:spcPct val="115000"/>
                        </a:lnSpc>
                        <a:spcAft>
                          <a:spcPts val="0"/>
                        </a:spcAft>
                        <a:buFont typeface="Calibri"/>
                        <a:buChar char="-"/>
                      </a:pPr>
                      <a:r>
                        <a:rPr lang="it-IT" sz="1200" dirty="0">
                          <a:effectLst/>
                        </a:rPr>
                        <a:t>Struttura le informazioni in modo funzionale:</a:t>
                      </a:r>
                    </a:p>
                    <a:p>
                      <a:pPr marL="342900" lvl="0" indent="-342900">
                        <a:lnSpc>
                          <a:spcPct val="115000"/>
                        </a:lnSpc>
                        <a:spcAft>
                          <a:spcPts val="0"/>
                        </a:spcAft>
                        <a:buFont typeface="Calibri"/>
                        <a:buChar char="-"/>
                      </a:pPr>
                      <a:r>
                        <a:rPr lang="it-IT" sz="1200" dirty="0">
                          <a:effectLst/>
                        </a:rPr>
                        <a:t>In forma scritta MAGGIORMENTE</a:t>
                      </a:r>
                    </a:p>
                    <a:p>
                      <a:pPr marL="342900" lvl="0" indent="-342900">
                        <a:lnSpc>
                          <a:spcPct val="115000"/>
                        </a:lnSpc>
                        <a:spcAft>
                          <a:spcPts val="0"/>
                        </a:spcAft>
                        <a:buFont typeface="Calibri"/>
                        <a:buChar char="-"/>
                      </a:pPr>
                      <a:r>
                        <a:rPr lang="it-IT" sz="1200" dirty="0">
                          <a:effectLst/>
                        </a:rPr>
                        <a:t>In forma orale</a:t>
                      </a:r>
                    </a:p>
                    <a:p>
                      <a:pPr marL="342900" lvl="0" indent="-342900">
                        <a:lnSpc>
                          <a:spcPct val="115000"/>
                        </a:lnSpc>
                        <a:spcAft>
                          <a:spcPts val="0"/>
                        </a:spcAft>
                        <a:buFont typeface="Calibri"/>
                        <a:buChar char="-"/>
                      </a:pPr>
                      <a:r>
                        <a:rPr lang="it-IT" sz="1200" dirty="0">
                          <a:effectLst/>
                        </a:rPr>
                        <a:t>Altro</a:t>
                      </a:r>
                    </a:p>
                    <a:p>
                      <a:pPr marL="1905">
                        <a:lnSpc>
                          <a:spcPct val="115000"/>
                        </a:lnSpc>
                        <a:spcAft>
                          <a:spcPts val="0"/>
                        </a:spcAft>
                      </a:pPr>
                      <a:r>
                        <a:rPr lang="it-IT" sz="1200" dirty="0">
                          <a:effectLst/>
                        </a:rPr>
                        <a:t> </a:t>
                      </a:r>
                      <a:endParaRPr lang="it-IT" sz="1200" dirty="0">
                        <a:effectLst/>
                        <a:latin typeface="Calibri"/>
                        <a:ea typeface="Calibri"/>
                        <a:cs typeface="Times New Roman"/>
                      </a:endParaRPr>
                    </a:p>
                  </a:txBody>
                  <a:tcPr marL="56083" marR="56083" marT="0" marB="0"/>
                </a:tc>
              </a:tr>
            </a:tbl>
          </a:graphicData>
        </a:graphic>
      </p:graphicFrame>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395288" y="333375"/>
          <a:ext cx="8352929" cy="6462816"/>
        </p:xfrm>
        <a:graphic>
          <a:graphicData uri="http://schemas.openxmlformats.org/drawingml/2006/table">
            <a:tbl>
              <a:tblPr firstRow="1" firstCol="1" bandRow="1">
                <a:tableStyleId>{5C22544A-7EE6-4342-B048-85BDC9FD1C3A}</a:tableStyleId>
              </a:tblPr>
              <a:tblGrid>
                <a:gridCol w="2784025"/>
                <a:gridCol w="2784025"/>
                <a:gridCol w="2784879"/>
              </a:tblGrid>
              <a:tr h="759586">
                <a:tc>
                  <a:txBody>
                    <a:bodyPr/>
                    <a:lstStyle/>
                    <a:p>
                      <a:pPr>
                        <a:lnSpc>
                          <a:spcPct val="115000"/>
                        </a:lnSpc>
                        <a:spcAft>
                          <a:spcPts val="0"/>
                        </a:spcAft>
                      </a:pPr>
                      <a:r>
                        <a:rPr lang="it-IT" sz="1200" dirty="0">
                          <a:effectLst/>
                        </a:rPr>
                        <a:t>ATTENZIONE</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Tempi: BREVI</a:t>
                      </a:r>
                    </a:p>
                    <a:p>
                      <a:pPr>
                        <a:lnSpc>
                          <a:spcPct val="115000"/>
                        </a:lnSpc>
                        <a:spcAft>
                          <a:spcPts val="0"/>
                        </a:spcAft>
                      </a:pPr>
                      <a:r>
                        <a:rPr lang="it-IT" sz="1200">
                          <a:effectLst/>
                        </a:rPr>
                        <a:t>Modalità: SELETTIVITÀ</a:t>
                      </a:r>
                    </a:p>
                    <a:p>
                      <a:pPr>
                        <a:lnSpc>
                          <a:spcPct val="115000"/>
                        </a:lnSpc>
                        <a:spcAft>
                          <a:spcPts val="0"/>
                        </a:spcAft>
                      </a:pPr>
                      <a:r>
                        <a:rPr lang="it-IT" sz="1200">
                          <a:effectLst/>
                        </a:rPr>
                        <a:t>Distraibilità:</a:t>
                      </a:r>
                    </a:p>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r>
              <a:tr h="186478">
                <a:tc>
                  <a:txBody>
                    <a:bodyPr/>
                    <a:lstStyle/>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dirty="0">
                          <a:effectLst/>
                        </a:rPr>
                        <a:t>Diagnosi</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Osservazione</a:t>
                      </a:r>
                      <a:endParaRPr lang="it-IT" sz="1200">
                        <a:effectLst/>
                        <a:latin typeface="Calibri"/>
                        <a:ea typeface="Calibri"/>
                        <a:cs typeface="Times New Roman"/>
                      </a:endParaRPr>
                    </a:p>
                  </a:txBody>
                  <a:tcPr marL="54213" marR="54213" marT="0" marB="0"/>
                </a:tc>
              </a:tr>
              <a:tr h="1338600">
                <a:tc>
                  <a:txBody>
                    <a:bodyPr/>
                    <a:lstStyle/>
                    <a:p>
                      <a:pPr>
                        <a:lnSpc>
                          <a:spcPct val="115000"/>
                        </a:lnSpc>
                        <a:spcAft>
                          <a:spcPts val="0"/>
                        </a:spcAft>
                      </a:pPr>
                      <a:r>
                        <a:rPr lang="it-IT" sz="1200" dirty="0">
                          <a:effectLst/>
                        </a:rPr>
                        <a:t>MOTRICITÀ E PRASSIE</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dirty="0">
                          <a:effectLst/>
                        </a:rPr>
                        <a:t>LA POSTURA NEL BANCO È SPESSO SCORRETTA ; IL CONTINUO MOVIMENTO LO PORTA A VOLTE A FERSI MALE O A FAR MALE AGLI ALTREI INVOLONTARIAMENTE</a:t>
                      </a:r>
                      <a:endParaRPr lang="it-IT" sz="1200" dirty="0">
                        <a:effectLst/>
                        <a:latin typeface="Calibri"/>
                        <a:ea typeface="Calibri"/>
                        <a:cs typeface="Times New Roman"/>
                      </a:endParaRPr>
                    </a:p>
                  </a:txBody>
                  <a:tcPr marL="54213" marR="54213" marT="0" marB="0"/>
                </a:tc>
              </a:tr>
              <a:tr h="186478">
                <a:tc>
                  <a:txBody>
                    <a:bodyPr/>
                    <a:lstStyle/>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Diagnosi</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Osservazione</a:t>
                      </a:r>
                      <a:endParaRPr lang="it-IT" sz="1200">
                        <a:effectLst/>
                        <a:latin typeface="Calibri"/>
                        <a:ea typeface="Calibri"/>
                        <a:cs typeface="Times New Roman"/>
                      </a:endParaRPr>
                    </a:p>
                  </a:txBody>
                  <a:tcPr marL="54213" marR="54213" marT="0" marB="0"/>
                </a:tc>
              </a:tr>
              <a:tr h="1338600">
                <a:tc>
                  <a:txBody>
                    <a:bodyPr/>
                    <a:lstStyle/>
                    <a:p>
                      <a:pPr>
                        <a:lnSpc>
                          <a:spcPct val="115000"/>
                        </a:lnSpc>
                        <a:spcAft>
                          <a:spcPts val="0"/>
                        </a:spcAft>
                      </a:pPr>
                      <a:r>
                        <a:rPr lang="it-IT" sz="1200" dirty="0">
                          <a:effectLst/>
                        </a:rPr>
                        <a:t>AFFETTIVITÀ</a:t>
                      </a:r>
                    </a:p>
                    <a:p>
                      <a:pPr>
                        <a:lnSpc>
                          <a:spcPct val="115000"/>
                        </a:lnSpc>
                        <a:spcAft>
                          <a:spcPts val="0"/>
                        </a:spcAft>
                      </a:pPr>
                      <a:r>
                        <a:rPr lang="it-IT" sz="1200" dirty="0">
                          <a:effectLst/>
                        </a:rPr>
                        <a:t>RELAZIONALITÀ</a:t>
                      </a:r>
                    </a:p>
                    <a:p>
                      <a:pPr>
                        <a:lnSpc>
                          <a:spcPct val="115000"/>
                        </a:lnSpc>
                        <a:spcAft>
                          <a:spcPts val="0"/>
                        </a:spcAft>
                      </a:pPr>
                      <a:r>
                        <a:rPr lang="it-IT" sz="1200" dirty="0">
                          <a:effectLst/>
                        </a:rPr>
                        <a:t>COMPORTAMENTO</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AFFETTIVITÀ BUONA;</a:t>
                      </a:r>
                    </a:p>
                    <a:p>
                      <a:pPr>
                        <a:lnSpc>
                          <a:spcPct val="115000"/>
                        </a:lnSpc>
                        <a:spcAft>
                          <a:spcPts val="0"/>
                        </a:spcAft>
                      </a:pPr>
                      <a:r>
                        <a:rPr lang="it-IT" sz="1200">
                          <a:effectLst/>
                        </a:rPr>
                        <a:t>RELAZIONALITÀ DIFFICOLTOSA CON I PARI;</a:t>
                      </a:r>
                    </a:p>
                    <a:p>
                      <a:pPr>
                        <a:lnSpc>
                          <a:spcPct val="115000"/>
                        </a:lnSpc>
                        <a:spcAft>
                          <a:spcPts val="0"/>
                        </a:spcAft>
                      </a:pPr>
                      <a:r>
                        <a:rPr lang="it-IT" sz="1200">
                          <a:effectLst/>
                        </a:rPr>
                        <a:t>RICONOSCE LE REGOLE MA A VOLTE FATICA A RISPETTARLE</a:t>
                      </a:r>
                    </a:p>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r>
              <a:tr h="186478">
                <a:tc>
                  <a:txBody>
                    <a:bodyPr/>
                    <a:lstStyle/>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Diagnosi</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Osservazione</a:t>
                      </a:r>
                      <a:endParaRPr lang="it-IT" sz="1200">
                        <a:effectLst/>
                        <a:latin typeface="Calibri"/>
                        <a:ea typeface="Calibri"/>
                        <a:cs typeface="Times New Roman"/>
                      </a:endParaRPr>
                    </a:p>
                  </a:txBody>
                  <a:tcPr marL="54213" marR="54213" marT="0" marB="0"/>
                </a:tc>
              </a:tr>
              <a:tr h="186478">
                <a:tc>
                  <a:txBody>
                    <a:bodyPr/>
                    <a:lstStyle/>
                    <a:p>
                      <a:pPr>
                        <a:lnSpc>
                          <a:spcPct val="115000"/>
                        </a:lnSpc>
                        <a:spcAft>
                          <a:spcPts val="0"/>
                        </a:spcAft>
                      </a:pPr>
                      <a:r>
                        <a:rPr lang="it-IT" sz="1200" dirty="0">
                          <a:effectLst/>
                        </a:rPr>
                        <a:t>DISTURBI ASSOCIATI</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r>
              <a:tr h="759586">
                <a:tc>
                  <a:txBody>
                    <a:bodyPr/>
                    <a:lstStyle/>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 </a:t>
                      </a:r>
                    </a:p>
                    <a:p>
                      <a:pPr>
                        <a:lnSpc>
                          <a:spcPct val="115000"/>
                        </a:lnSpc>
                        <a:spcAft>
                          <a:spcPts val="0"/>
                        </a:spcAft>
                      </a:pPr>
                      <a:r>
                        <a:rPr lang="it-IT" sz="1200">
                          <a:effectLst/>
                        </a:rPr>
                        <a:t> </a:t>
                      </a:r>
                    </a:p>
                    <a:p>
                      <a:pPr>
                        <a:lnSpc>
                          <a:spcPct val="115000"/>
                        </a:lnSpc>
                        <a:spcAft>
                          <a:spcPts val="0"/>
                        </a:spcAft>
                      </a:pPr>
                      <a:r>
                        <a:rPr lang="it-IT" sz="1200">
                          <a:effectLst/>
                        </a:rPr>
                        <a:t> </a:t>
                      </a:r>
                    </a:p>
                    <a:p>
                      <a:pPr>
                        <a:lnSpc>
                          <a:spcPct val="115000"/>
                        </a:lnSpc>
                        <a:spcAft>
                          <a:spcPts val="0"/>
                        </a:spcAft>
                      </a:pPr>
                      <a:r>
                        <a:rPr lang="it-IT" sz="1200">
                          <a:effectLst/>
                        </a:rPr>
                        <a:t> </a:t>
                      </a:r>
                      <a:endParaRPr lang="it-IT" sz="1200">
                        <a:effectLst/>
                        <a:latin typeface="Calibri"/>
                        <a:ea typeface="Calibri"/>
                        <a:cs typeface="Times New Roman"/>
                      </a:endParaRPr>
                    </a:p>
                  </a:txBody>
                  <a:tcPr marL="54213" marR="54213" marT="0" marB="0"/>
                </a:tc>
              </a:tr>
              <a:tr h="186478">
                <a:tc>
                  <a:txBody>
                    <a:bodyPr/>
                    <a:lstStyle/>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Diagnosi</a:t>
                      </a:r>
                      <a:endParaRPr lang="it-IT" sz="1200">
                        <a:effectLst/>
                        <a:latin typeface="Calibri"/>
                        <a:ea typeface="Calibri"/>
                        <a:cs typeface="Times New Roman"/>
                      </a:endParaRPr>
                    </a:p>
                  </a:txBody>
                  <a:tcPr marL="54213" marR="54213" marT="0" marB="0"/>
                </a:tc>
                <a:tc>
                  <a:txBody>
                    <a:bodyPr/>
                    <a:lstStyle/>
                    <a:p>
                      <a:pPr>
                        <a:lnSpc>
                          <a:spcPct val="115000"/>
                        </a:lnSpc>
                        <a:spcAft>
                          <a:spcPts val="0"/>
                        </a:spcAft>
                      </a:pPr>
                      <a:r>
                        <a:rPr lang="it-IT" sz="1200">
                          <a:effectLst/>
                        </a:rPr>
                        <a:t>Osservazione</a:t>
                      </a:r>
                      <a:endParaRPr lang="it-IT" sz="1200">
                        <a:effectLst/>
                        <a:latin typeface="Calibri"/>
                        <a:ea typeface="Calibri"/>
                        <a:cs typeface="Times New Roman"/>
                      </a:endParaRPr>
                    </a:p>
                  </a:txBody>
                  <a:tcPr marL="54213" marR="54213" marT="0" marB="0"/>
                </a:tc>
              </a:tr>
              <a:tr h="952591">
                <a:tc>
                  <a:txBody>
                    <a:bodyPr/>
                    <a:lstStyle/>
                    <a:p>
                      <a:pPr>
                        <a:lnSpc>
                          <a:spcPct val="115000"/>
                        </a:lnSpc>
                        <a:spcAft>
                          <a:spcPts val="0"/>
                        </a:spcAft>
                      </a:pPr>
                      <a:r>
                        <a:rPr lang="it-IT" sz="1200" dirty="0">
                          <a:effectLst/>
                        </a:rPr>
                        <a:t>OSSERVAZIONI O ALTRO</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c>
                  <a:txBody>
                    <a:bodyPr/>
                    <a:lstStyle/>
                    <a:p>
                      <a:pPr>
                        <a:lnSpc>
                          <a:spcPct val="115000"/>
                        </a:lnSpc>
                        <a:spcAft>
                          <a:spcPts val="0"/>
                        </a:spcAft>
                      </a:pPr>
                      <a:r>
                        <a:rPr lang="it-IT" sz="1200" dirty="0">
                          <a:effectLst/>
                        </a:rPr>
                        <a:t> </a:t>
                      </a:r>
                    </a:p>
                    <a:p>
                      <a:pPr>
                        <a:lnSpc>
                          <a:spcPct val="115000"/>
                        </a:lnSpc>
                        <a:spcAft>
                          <a:spcPts val="0"/>
                        </a:spcAft>
                      </a:pPr>
                      <a:r>
                        <a:rPr lang="it-IT" sz="1200" dirty="0">
                          <a:effectLst/>
                        </a:rPr>
                        <a:t> </a:t>
                      </a:r>
                    </a:p>
                    <a:p>
                      <a:pPr>
                        <a:lnSpc>
                          <a:spcPct val="115000"/>
                        </a:lnSpc>
                        <a:spcAft>
                          <a:spcPts val="0"/>
                        </a:spcAft>
                      </a:pPr>
                      <a:r>
                        <a:rPr lang="it-IT" sz="1200" dirty="0">
                          <a:effectLst/>
                        </a:rPr>
                        <a:t> </a:t>
                      </a:r>
                    </a:p>
                    <a:p>
                      <a:pPr>
                        <a:lnSpc>
                          <a:spcPct val="115000"/>
                        </a:lnSpc>
                        <a:spcAft>
                          <a:spcPts val="0"/>
                        </a:spcAft>
                      </a:pPr>
                      <a:r>
                        <a:rPr lang="it-IT" sz="1200" dirty="0">
                          <a:effectLst/>
                        </a:rPr>
                        <a:t> </a:t>
                      </a:r>
                    </a:p>
                    <a:p>
                      <a:pPr>
                        <a:lnSpc>
                          <a:spcPct val="115000"/>
                        </a:lnSpc>
                        <a:spcAft>
                          <a:spcPts val="0"/>
                        </a:spcAft>
                      </a:pPr>
                      <a:r>
                        <a:rPr lang="it-IT" sz="1200" dirty="0">
                          <a:effectLst/>
                        </a:rPr>
                        <a:t> </a:t>
                      </a:r>
                      <a:endParaRPr lang="it-IT" sz="1200" dirty="0">
                        <a:effectLst/>
                        <a:latin typeface="Calibri"/>
                        <a:ea typeface="Calibri"/>
                        <a:cs typeface="Times New Roman"/>
                      </a:endParaRPr>
                    </a:p>
                  </a:txBody>
                  <a:tcPr marL="54213" marR="54213" marT="0" marB="0"/>
                </a:tc>
              </a:tr>
            </a:tbl>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04813"/>
            <a:ext cx="8229600" cy="6048375"/>
          </a:xfrm>
        </p:spPr>
        <p:txBody>
          <a:bodyPr>
            <a:normAutofit fontScale="77500" lnSpcReduction="20000"/>
          </a:bodyPr>
          <a:lstStyle/>
          <a:p>
            <a:pPr marL="0" indent="0" eaLnBrk="1" fontAlgn="auto" hangingPunct="1">
              <a:spcAft>
                <a:spcPts val="0"/>
              </a:spcAft>
              <a:buFont typeface="Wingdings 2"/>
              <a:buNone/>
              <a:defRPr/>
            </a:pPr>
            <a:r>
              <a:rPr lang="it-IT" b="1" dirty="0"/>
              <a:t>3.   STRATEGIE UTILIZZATE DALL’ALUNNO NELLO STUDIO </a:t>
            </a:r>
            <a:endParaRPr lang="it-IT" dirty="0"/>
          </a:p>
          <a:p>
            <a:pPr marL="0" indent="0" eaLnBrk="1" fontAlgn="auto" hangingPunct="1">
              <a:spcAft>
                <a:spcPts val="0"/>
              </a:spcAft>
              <a:buFont typeface="Wingdings 2"/>
              <a:buNone/>
              <a:defRPr/>
            </a:pPr>
            <a:r>
              <a:rPr lang="it-IT" dirty="0"/>
              <a:t>Strategie utilizzate</a:t>
            </a:r>
          </a:p>
          <a:p>
            <a:pPr marL="274320" indent="-274320" eaLnBrk="1" fontAlgn="auto" hangingPunct="1">
              <a:spcAft>
                <a:spcPts val="0"/>
              </a:spcAft>
              <a:buFont typeface="Wingdings 2"/>
              <a:buChar char=""/>
              <a:defRPr/>
            </a:pPr>
            <a:r>
              <a:rPr lang="it-IT" dirty="0"/>
              <a:t>sottolinea </a:t>
            </a:r>
          </a:p>
          <a:p>
            <a:pPr marL="274320" indent="-274320" eaLnBrk="1" fontAlgn="auto" hangingPunct="1">
              <a:spcAft>
                <a:spcPts val="0"/>
              </a:spcAft>
              <a:buFont typeface="Wingdings 2"/>
              <a:buChar char=""/>
              <a:defRPr/>
            </a:pPr>
            <a:r>
              <a:rPr lang="it-IT" dirty="0"/>
              <a:t>identifica parole–chiave </a:t>
            </a:r>
            <a:r>
              <a:rPr lang="it-IT" b="1" dirty="0"/>
              <a:t>X</a:t>
            </a:r>
            <a:endParaRPr lang="it-IT" dirty="0"/>
          </a:p>
          <a:p>
            <a:pPr marL="274320" indent="-274320" eaLnBrk="1" fontAlgn="auto" hangingPunct="1">
              <a:spcAft>
                <a:spcPts val="0"/>
              </a:spcAft>
              <a:buFont typeface="Wingdings 2"/>
              <a:buChar char=""/>
              <a:defRPr/>
            </a:pPr>
            <a:r>
              <a:rPr lang="it-IT" dirty="0"/>
              <a:t>fa schemi </a:t>
            </a:r>
            <a:r>
              <a:rPr lang="it-IT" b="1" dirty="0"/>
              <a:t>X</a:t>
            </a:r>
            <a:endParaRPr lang="it-IT" dirty="0"/>
          </a:p>
          <a:p>
            <a:pPr marL="274320" indent="-274320" eaLnBrk="1" fontAlgn="auto" hangingPunct="1">
              <a:spcAft>
                <a:spcPts val="0"/>
              </a:spcAft>
              <a:buFont typeface="Wingdings 2"/>
              <a:buChar char=""/>
              <a:defRPr/>
            </a:pPr>
            <a:r>
              <a:rPr lang="it-IT" dirty="0"/>
              <a:t>Altro</a:t>
            </a:r>
          </a:p>
          <a:p>
            <a:pPr marL="0" indent="0" eaLnBrk="1" fontAlgn="auto" hangingPunct="1">
              <a:spcAft>
                <a:spcPts val="0"/>
              </a:spcAft>
              <a:buFont typeface="Wingdings 2"/>
              <a:buNone/>
              <a:defRPr/>
            </a:pPr>
            <a:r>
              <a:rPr lang="it-IT" dirty="0"/>
              <a:t> </a:t>
            </a:r>
          </a:p>
          <a:p>
            <a:pPr marL="0" indent="0" eaLnBrk="1" fontAlgn="auto" hangingPunct="1">
              <a:spcAft>
                <a:spcPts val="0"/>
              </a:spcAft>
              <a:buFont typeface="Wingdings 2"/>
              <a:buNone/>
              <a:defRPr/>
            </a:pPr>
            <a:r>
              <a:rPr lang="it-IT" dirty="0"/>
              <a:t>Modalità di scrittura</a:t>
            </a:r>
          </a:p>
          <a:p>
            <a:pPr marL="274320" indent="-274320" eaLnBrk="1" fontAlgn="auto" hangingPunct="1">
              <a:spcAft>
                <a:spcPts val="0"/>
              </a:spcAft>
              <a:buFont typeface="Wingdings 2"/>
              <a:buChar char=""/>
              <a:defRPr/>
            </a:pPr>
            <a:r>
              <a:rPr lang="it-IT" dirty="0"/>
              <a:t>computer </a:t>
            </a:r>
            <a:r>
              <a:rPr lang="it-IT" b="1" dirty="0"/>
              <a:t>X</a:t>
            </a:r>
            <a:endParaRPr lang="it-IT" dirty="0"/>
          </a:p>
          <a:p>
            <a:pPr marL="274320" indent="-274320" eaLnBrk="1" fontAlgn="auto" hangingPunct="1">
              <a:spcAft>
                <a:spcPts val="0"/>
              </a:spcAft>
              <a:buFont typeface="Wingdings 2"/>
              <a:buChar char=""/>
              <a:defRPr/>
            </a:pPr>
            <a:r>
              <a:rPr lang="it-IT" dirty="0"/>
              <a:t>schemi </a:t>
            </a:r>
            <a:r>
              <a:rPr lang="it-IT" b="1" dirty="0"/>
              <a:t>X</a:t>
            </a:r>
            <a:endParaRPr lang="it-IT" dirty="0"/>
          </a:p>
          <a:p>
            <a:pPr marL="274320" indent="-274320" eaLnBrk="1" fontAlgn="auto" hangingPunct="1">
              <a:spcAft>
                <a:spcPts val="0"/>
              </a:spcAft>
              <a:buFont typeface="Wingdings 2"/>
              <a:buChar char=""/>
              <a:defRPr/>
            </a:pPr>
            <a:r>
              <a:rPr lang="it-IT" dirty="0"/>
              <a:t>correttore ortografico</a:t>
            </a:r>
          </a:p>
          <a:p>
            <a:pPr marL="274320" indent="-274320" eaLnBrk="1" fontAlgn="auto" hangingPunct="1">
              <a:spcAft>
                <a:spcPts val="0"/>
              </a:spcAft>
              <a:buFont typeface="Wingdings 2"/>
              <a:buChar char=""/>
              <a:defRPr/>
            </a:pPr>
            <a:r>
              <a:rPr lang="it-IT" dirty="0"/>
              <a:t>altro</a:t>
            </a:r>
          </a:p>
          <a:p>
            <a:pPr marL="0" indent="0" eaLnBrk="1" fontAlgn="auto" hangingPunct="1">
              <a:spcAft>
                <a:spcPts val="0"/>
              </a:spcAft>
              <a:buFont typeface="Wingdings 2"/>
              <a:buNone/>
              <a:defRPr/>
            </a:pPr>
            <a:endParaRPr lang="it-IT" dirty="0"/>
          </a:p>
          <a:p>
            <a:pPr marL="0" indent="0" eaLnBrk="1" fontAlgn="auto" hangingPunct="1">
              <a:spcAft>
                <a:spcPts val="0"/>
              </a:spcAft>
              <a:buFont typeface="Wingdings 2"/>
              <a:buNone/>
              <a:defRPr/>
            </a:pPr>
            <a:r>
              <a:rPr lang="it-IT" dirty="0"/>
              <a:t>Modalità di svolgimento del compito assegnato </a:t>
            </a:r>
          </a:p>
          <a:p>
            <a:pPr marL="274320" indent="-274320" eaLnBrk="1" fontAlgn="auto" hangingPunct="1">
              <a:spcAft>
                <a:spcPts val="0"/>
              </a:spcAft>
              <a:buFont typeface="Wingdings 2"/>
              <a:buChar char=""/>
              <a:defRPr/>
            </a:pPr>
            <a:r>
              <a:rPr lang="it-IT" dirty="0"/>
              <a:t>ricorre all’insegnante per spiegazioni </a:t>
            </a:r>
            <a:r>
              <a:rPr lang="it-IT" b="1" dirty="0"/>
              <a:t>X</a:t>
            </a:r>
            <a:endParaRPr lang="it-IT" dirty="0"/>
          </a:p>
          <a:p>
            <a:pPr marL="274320" indent="-274320" eaLnBrk="1" fontAlgn="auto" hangingPunct="1">
              <a:spcAft>
                <a:spcPts val="0"/>
              </a:spcAft>
              <a:buFont typeface="Wingdings 2"/>
              <a:buChar char=""/>
              <a:defRPr/>
            </a:pPr>
            <a:r>
              <a:rPr lang="it-IT" dirty="0"/>
              <a:t>ad un compagno </a:t>
            </a:r>
            <a:r>
              <a:rPr lang="it-IT" b="1" dirty="0"/>
              <a:t>X</a:t>
            </a:r>
            <a:endParaRPr lang="it-IT" dirty="0"/>
          </a:p>
          <a:p>
            <a:pPr marL="274320" indent="-274320" eaLnBrk="1" fontAlgn="auto" hangingPunct="1">
              <a:spcAft>
                <a:spcPts val="0"/>
              </a:spcAft>
              <a:buFont typeface="Wingdings 2"/>
              <a:buChar char=""/>
              <a:defRPr/>
            </a:pPr>
            <a:r>
              <a:rPr lang="it-IT" dirty="0"/>
              <a:t>è autonomo </a:t>
            </a:r>
          </a:p>
          <a:p>
            <a:pPr marL="274320" indent="-274320" eaLnBrk="1" fontAlgn="auto" hangingPunct="1">
              <a:spcAft>
                <a:spcPts val="0"/>
              </a:spcAft>
              <a:buFont typeface="Wingdings 2"/>
              <a:buChar char=""/>
              <a:defRPr/>
            </a:pPr>
            <a:r>
              <a:rPr lang="it-IT" dirty="0"/>
              <a:t>altro (DIFFICOLTA’ A PORTARE A TERMINE IL COMPITO)</a:t>
            </a:r>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04813"/>
            <a:ext cx="8229600" cy="5976937"/>
          </a:xfrm>
        </p:spPr>
        <p:txBody>
          <a:bodyPr>
            <a:normAutofit fontScale="77500" lnSpcReduction="20000"/>
          </a:bodyPr>
          <a:lstStyle/>
          <a:p>
            <a:pPr marL="0" indent="0" eaLnBrk="1" fontAlgn="auto" hangingPunct="1">
              <a:spcAft>
                <a:spcPts val="0"/>
              </a:spcAft>
              <a:buFont typeface="Wingdings 2"/>
              <a:buNone/>
              <a:defRPr/>
            </a:pPr>
            <a:r>
              <a:rPr lang="it-IT" b="1" dirty="0"/>
              <a:t>4. STRUMENTI UTILIZZATI</a:t>
            </a:r>
            <a:r>
              <a:rPr lang="it-IT" dirty="0"/>
              <a:t> (indicare solo quelli utilizzati)</a:t>
            </a:r>
          </a:p>
          <a:p>
            <a:pPr marL="274320" indent="-274320" eaLnBrk="1" fontAlgn="auto" hangingPunct="1">
              <a:spcAft>
                <a:spcPts val="0"/>
              </a:spcAft>
              <a:buFont typeface="Wingdings 2"/>
              <a:buChar char=""/>
              <a:defRPr/>
            </a:pPr>
            <a:r>
              <a:rPr lang="it-IT" dirty="0"/>
              <a:t>Strumenti informatici (libro </a:t>
            </a:r>
            <a:r>
              <a:rPr lang="it-IT" dirty="0" err="1"/>
              <a:t>digitale,programmi</a:t>
            </a:r>
            <a:r>
              <a:rPr lang="it-IT" dirty="0"/>
              <a:t> per realizzare grafici,…) </a:t>
            </a:r>
            <a:r>
              <a:rPr lang="it-IT" b="1" dirty="0"/>
              <a:t>X</a:t>
            </a:r>
            <a:endParaRPr lang="it-IT" dirty="0"/>
          </a:p>
          <a:p>
            <a:pPr marL="274320" indent="-274320" eaLnBrk="1" fontAlgn="auto" hangingPunct="1">
              <a:spcAft>
                <a:spcPts val="0"/>
              </a:spcAft>
              <a:buFont typeface="Wingdings 2"/>
              <a:buChar char=""/>
              <a:defRPr/>
            </a:pPr>
            <a:r>
              <a:rPr lang="it-IT" dirty="0"/>
              <a:t>Calcolatrice</a:t>
            </a:r>
          </a:p>
          <a:p>
            <a:pPr marL="274320" indent="-274320" eaLnBrk="1" fontAlgn="auto" hangingPunct="1">
              <a:spcAft>
                <a:spcPts val="0"/>
              </a:spcAft>
              <a:buFont typeface="Wingdings 2"/>
              <a:buChar char=""/>
              <a:defRPr/>
            </a:pPr>
            <a:r>
              <a:rPr lang="it-IT" dirty="0"/>
              <a:t>Fotocopie adattate </a:t>
            </a:r>
            <a:r>
              <a:rPr lang="it-IT" b="1" dirty="0"/>
              <a:t>X</a:t>
            </a:r>
            <a:endParaRPr lang="it-IT" dirty="0"/>
          </a:p>
          <a:p>
            <a:pPr marL="274320" indent="-274320" eaLnBrk="1" fontAlgn="auto" hangingPunct="1">
              <a:spcAft>
                <a:spcPts val="0"/>
              </a:spcAft>
              <a:buFont typeface="Wingdings 2"/>
              <a:buChar char=""/>
              <a:defRPr/>
            </a:pPr>
            <a:r>
              <a:rPr lang="it-IT" dirty="0"/>
              <a:t>Schemi e mappe </a:t>
            </a:r>
            <a:r>
              <a:rPr lang="it-IT" b="1" dirty="0"/>
              <a:t>X</a:t>
            </a:r>
            <a:endParaRPr lang="it-IT" dirty="0"/>
          </a:p>
          <a:p>
            <a:pPr marL="274320" indent="-274320" eaLnBrk="1" fontAlgn="auto" hangingPunct="1">
              <a:spcAft>
                <a:spcPts val="0"/>
              </a:spcAft>
              <a:buFont typeface="Wingdings 2"/>
              <a:buChar char=""/>
              <a:defRPr/>
            </a:pPr>
            <a:r>
              <a:rPr lang="it-IT" dirty="0"/>
              <a:t>Appunti scritti al PC </a:t>
            </a:r>
          </a:p>
          <a:p>
            <a:pPr marL="274320" indent="-274320" eaLnBrk="1" fontAlgn="auto" hangingPunct="1">
              <a:spcAft>
                <a:spcPts val="0"/>
              </a:spcAft>
              <a:buFont typeface="Wingdings 2"/>
              <a:buChar char=""/>
              <a:defRPr/>
            </a:pPr>
            <a:r>
              <a:rPr lang="it-IT" dirty="0"/>
              <a:t>Registrazioni </a:t>
            </a:r>
            <a:r>
              <a:rPr lang="it-IT" b="1" dirty="0"/>
              <a:t>X</a:t>
            </a:r>
            <a:endParaRPr lang="it-IT" dirty="0"/>
          </a:p>
          <a:p>
            <a:pPr marL="274320" indent="-274320" eaLnBrk="1" fontAlgn="auto" hangingPunct="1">
              <a:spcAft>
                <a:spcPts val="0"/>
              </a:spcAft>
              <a:buFont typeface="Wingdings 2"/>
              <a:buChar char=""/>
              <a:defRPr/>
            </a:pPr>
            <a:r>
              <a:rPr lang="it-IT" dirty="0"/>
              <a:t>Materiali multimediali</a:t>
            </a:r>
          </a:p>
          <a:p>
            <a:pPr marL="274320" indent="-274320" eaLnBrk="1" fontAlgn="auto" hangingPunct="1">
              <a:spcAft>
                <a:spcPts val="0"/>
              </a:spcAft>
              <a:buFont typeface="Wingdings 2"/>
              <a:buChar char=""/>
              <a:defRPr/>
            </a:pPr>
            <a:r>
              <a:rPr lang="it-IT" dirty="0"/>
              <a:t>Testi con immagini </a:t>
            </a:r>
            <a:r>
              <a:rPr lang="it-IT" b="1" dirty="0"/>
              <a:t>X</a:t>
            </a:r>
            <a:endParaRPr lang="it-IT" dirty="0"/>
          </a:p>
          <a:p>
            <a:pPr marL="274320" indent="-274320" eaLnBrk="1" fontAlgn="auto" hangingPunct="1">
              <a:spcAft>
                <a:spcPts val="0"/>
              </a:spcAft>
              <a:buFont typeface="Wingdings 2"/>
              <a:buChar char=""/>
              <a:defRPr/>
            </a:pPr>
            <a:r>
              <a:rPr lang="it-IT" dirty="0"/>
              <a:t>Testi con ampie spaziature</a:t>
            </a:r>
          </a:p>
          <a:p>
            <a:pPr marL="274320" indent="-274320" eaLnBrk="1" fontAlgn="auto" hangingPunct="1">
              <a:spcAft>
                <a:spcPts val="0"/>
              </a:spcAft>
              <a:buFont typeface="Wingdings 2"/>
              <a:buChar char=""/>
              <a:defRPr/>
            </a:pPr>
            <a:r>
              <a:rPr lang="it-IT" dirty="0"/>
              <a:t>Altro</a:t>
            </a:r>
          </a:p>
          <a:p>
            <a:pPr marL="0" indent="0" eaLnBrk="1" fontAlgn="auto" hangingPunct="1">
              <a:spcAft>
                <a:spcPts val="0"/>
              </a:spcAft>
              <a:buFont typeface="Wingdings 2"/>
              <a:buNone/>
              <a:defRPr/>
            </a:pPr>
            <a:r>
              <a:rPr lang="it-IT" dirty="0"/>
              <a:t> </a:t>
            </a:r>
          </a:p>
          <a:p>
            <a:pPr marL="0" indent="0" eaLnBrk="1" fontAlgn="auto" hangingPunct="1">
              <a:spcAft>
                <a:spcPts val="0"/>
              </a:spcAft>
              <a:buFont typeface="Wingdings 2"/>
              <a:buNone/>
              <a:defRPr/>
            </a:pPr>
            <a:r>
              <a:rPr lang="it-IT" b="1" dirty="0"/>
              <a:t>5. INDIVIDUAZIONE DI EVENTUALI  MODIFICHE DEGLI OBIETTIVI SPECIFICI DI APPRENDIMENTO PREVISTI DAI  PIANI DI STUDIO</a:t>
            </a:r>
            <a:endParaRPr lang="it-IT" dirty="0"/>
          </a:p>
          <a:p>
            <a:pPr marL="0" indent="0" eaLnBrk="1" fontAlgn="auto" hangingPunct="1">
              <a:spcAft>
                <a:spcPts val="0"/>
              </a:spcAft>
              <a:buFont typeface="Wingdings 2"/>
              <a:buNone/>
              <a:defRPr/>
            </a:pPr>
            <a:r>
              <a:rPr lang="it-IT" dirty="0"/>
              <a:t>(disciplina o ambito disciplinare): NELL’AMBITO  UMANISTICO E LINGUISTICO SI PUNTERA’ A VALORIZZARE LE PRODUZIIONI SCRITTE NELLE MODALITA’ CHE MATTIA SEMBRE PREDILIGERE (SCHEMI, MAPPE, ECC), PIUTTOSTO CHE LE MODALITA’ ESPOSITIVE </a:t>
            </a:r>
            <a:r>
              <a:rPr lang="it-IT" dirty="0" smtClean="0"/>
              <a:t>ORALI </a:t>
            </a:r>
            <a:r>
              <a:rPr lang="it-IT" dirty="0"/>
              <a:t>E SI FAVORIRÀ L’USO DEL COMPUTER</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04813"/>
            <a:ext cx="8229600" cy="5976937"/>
          </a:xfrm>
        </p:spPr>
        <p:txBody>
          <a:bodyPr>
            <a:normAutofit fontScale="62500" lnSpcReduction="20000"/>
          </a:bodyPr>
          <a:lstStyle/>
          <a:p>
            <a:pPr marL="0" indent="0" eaLnBrk="1" fontAlgn="auto" hangingPunct="1">
              <a:spcAft>
                <a:spcPts val="0"/>
              </a:spcAft>
              <a:buFont typeface="Wingdings 2"/>
              <a:buNone/>
              <a:defRPr/>
            </a:pPr>
            <a:r>
              <a:rPr lang="it-IT" b="1" dirty="0"/>
              <a:t>6.STRATEGIE METODOLOGICHE E DIDATTICHE UTILIZZABILI</a:t>
            </a:r>
            <a:r>
              <a:rPr lang="it-IT" dirty="0"/>
              <a:t>       (indicare solo quelle che risultano più adatte per l’alunno )</a:t>
            </a:r>
          </a:p>
          <a:p>
            <a:pPr marL="0" indent="0" eaLnBrk="1" fontAlgn="auto" hangingPunct="1">
              <a:spcAft>
                <a:spcPts val="0"/>
              </a:spcAft>
              <a:buFont typeface="Wingdings 2"/>
              <a:buNone/>
              <a:defRPr/>
            </a:pPr>
            <a:endParaRPr lang="it-IT" dirty="0"/>
          </a:p>
          <a:p>
            <a:pPr marL="274320" indent="-274320" eaLnBrk="1" fontAlgn="auto" hangingPunct="1">
              <a:spcAft>
                <a:spcPts val="0"/>
              </a:spcAft>
              <a:buFont typeface="Wingdings 2"/>
              <a:buChar char=""/>
              <a:defRPr/>
            </a:pPr>
            <a:r>
              <a:rPr lang="it-IT" dirty="0"/>
              <a:t>Incoraggiare l’apprendimento collaborativo </a:t>
            </a:r>
            <a:r>
              <a:rPr lang="it-IT" b="1" dirty="0"/>
              <a:t>X</a:t>
            </a:r>
            <a:endParaRPr lang="it-IT" dirty="0"/>
          </a:p>
          <a:p>
            <a:pPr marL="274320" indent="-274320" eaLnBrk="1" fontAlgn="auto" hangingPunct="1">
              <a:spcAft>
                <a:spcPts val="0"/>
              </a:spcAft>
              <a:buFont typeface="Wingdings 2"/>
              <a:buChar char=""/>
              <a:defRPr/>
            </a:pPr>
            <a:r>
              <a:rPr lang="it-IT" dirty="0"/>
              <a:t>favorire le attività in piccolo gruppo e il tutoraggio </a:t>
            </a:r>
            <a:r>
              <a:rPr lang="it-IT" b="1" dirty="0"/>
              <a:t>X</a:t>
            </a:r>
            <a:endParaRPr lang="it-IT" dirty="0"/>
          </a:p>
          <a:p>
            <a:pPr marL="274320" indent="-274320" eaLnBrk="1" fontAlgn="auto" hangingPunct="1">
              <a:spcAft>
                <a:spcPts val="0"/>
              </a:spcAft>
              <a:buFont typeface="Wingdings 2"/>
              <a:buChar char=""/>
              <a:defRPr/>
            </a:pPr>
            <a:r>
              <a:rPr lang="it-IT" dirty="0"/>
              <a:t>promuovere la consapevolezza del proprio modo di apprendere “al fine di imparare ad apprendere” </a:t>
            </a:r>
            <a:r>
              <a:rPr lang="it-IT" b="1" dirty="0"/>
              <a:t>X</a:t>
            </a:r>
            <a:endParaRPr lang="it-IT" dirty="0"/>
          </a:p>
          <a:p>
            <a:pPr marL="274320" indent="-274320" eaLnBrk="1" fontAlgn="auto" hangingPunct="1">
              <a:spcAft>
                <a:spcPts val="0"/>
              </a:spcAft>
              <a:buFont typeface="Wingdings 2"/>
              <a:buChar char=""/>
              <a:defRPr/>
            </a:pPr>
            <a:r>
              <a:rPr lang="it-IT" dirty="0"/>
              <a:t>privilegiare l’apprendimento esperienziale e laboratoriale  “per favorire l’operatività e allo stesso  tempo  il dialogo, la riflessione su quello che si fa”; </a:t>
            </a:r>
            <a:r>
              <a:rPr lang="it-IT" b="1" dirty="0"/>
              <a:t>X</a:t>
            </a:r>
            <a:endParaRPr lang="it-IT" dirty="0"/>
          </a:p>
          <a:p>
            <a:pPr marL="274320" indent="-274320" eaLnBrk="1" fontAlgn="auto" hangingPunct="1">
              <a:spcAft>
                <a:spcPts val="0"/>
              </a:spcAft>
              <a:buFont typeface="Wingdings 2"/>
              <a:buChar char=""/>
              <a:defRPr/>
            </a:pPr>
            <a:r>
              <a:rPr lang="it-IT" dirty="0"/>
              <a:t>Insegnare l’uso di dispositivi </a:t>
            </a:r>
            <a:r>
              <a:rPr lang="it-IT" dirty="0" err="1"/>
              <a:t>extratestuali</a:t>
            </a:r>
            <a:r>
              <a:rPr lang="it-IT" dirty="0"/>
              <a:t> per lo studio (titolo, paragrafi, immagini,…)</a:t>
            </a:r>
          </a:p>
          <a:p>
            <a:pPr marL="274320" indent="-274320" eaLnBrk="1" fontAlgn="auto" hangingPunct="1">
              <a:spcAft>
                <a:spcPts val="0"/>
              </a:spcAft>
              <a:buFont typeface="Wingdings 2"/>
              <a:buChar char=""/>
              <a:defRPr/>
            </a:pPr>
            <a:r>
              <a:rPr lang="it-IT" dirty="0"/>
              <a:t>sollecitare le conoscenze precedenti per introdurre nuovi argomenti e creare aspettative;</a:t>
            </a:r>
          </a:p>
          <a:p>
            <a:pPr marL="274320" indent="-274320" eaLnBrk="1" fontAlgn="auto" hangingPunct="1">
              <a:spcAft>
                <a:spcPts val="0"/>
              </a:spcAft>
              <a:buFont typeface="Wingdings 2"/>
              <a:buChar char=""/>
              <a:defRPr/>
            </a:pPr>
            <a:r>
              <a:rPr lang="it-IT" dirty="0"/>
              <a:t>sviluppare processi di autovalutazione e autocontrollo delle proprie strategie di apprendimento </a:t>
            </a:r>
            <a:r>
              <a:rPr lang="it-IT" b="1" dirty="0"/>
              <a:t>X</a:t>
            </a:r>
            <a:endParaRPr lang="it-IT" dirty="0"/>
          </a:p>
          <a:p>
            <a:pPr marL="274320" indent="-274320" eaLnBrk="1" fontAlgn="auto" hangingPunct="1">
              <a:spcAft>
                <a:spcPts val="0"/>
              </a:spcAft>
              <a:buFont typeface="Wingdings 2"/>
              <a:buChar char=""/>
              <a:defRPr/>
            </a:pPr>
            <a:r>
              <a:rPr lang="it-IT" dirty="0"/>
              <a:t>individuare  mediatori  didattici che facilitano l’apprendimento  (immagini, schemi, mappe …) </a:t>
            </a:r>
            <a:r>
              <a:rPr lang="it-IT" b="1" dirty="0"/>
              <a:t>X</a:t>
            </a:r>
            <a:endParaRPr lang="it-IT" dirty="0"/>
          </a:p>
          <a:p>
            <a:pPr marL="274320" indent="-274320" eaLnBrk="1" fontAlgn="auto" hangingPunct="1">
              <a:spcAft>
                <a:spcPts val="0"/>
              </a:spcAft>
              <a:buFont typeface="Wingdings 2"/>
              <a:buChar char=""/>
              <a:defRPr/>
            </a:pPr>
            <a:r>
              <a:rPr lang="it-IT" dirty="0"/>
              <a:t>Promuovere inferenze, integrazioni e collegamenti tra le conoscenze e le discipline.</a:t>
            </a:r>
          </a:p>
          <a:p>
            <a:pPr marL="274320" indent="-274320" eaLnBrk="1" fontAlgn="auto" hangingPunct="1">
              <a:spcAft>
                <a:spcPts val="0"/>
              </a:spcAft>
              <a:buFont typeface="Wingdings 2"/>
              <a:buChar char=""/>
              <a:defRPr/>
            </a:pPr>
            <a:r>
              <a:rPr lang="it-IT" dirty="0"/>
              <a:t>Dividere gli obiettivi di un compito in “sotto obiettivi” </a:t>
            </a:r>
            <a:r>
              <a:rPr lang="it-IT" b="1" dirty="0"/>
              <a:t>X</a:t>
            </a:r>
            <a:endParaRPr lang="it-IT" dirty="0"/>
          </a:p>
          <a:p>
            <a:pPr marL="274320" indent="-274320" eaLnBrk="1" fontAlgn="auto" hangingPunct="1">
              <a:spcAft>
                <a:spcPts val="0"/>
              </a:spcAft>
              <a:buFont typeface="Wingdings 2"/>
              <a:buChar char=""/>
              <a:defRPr/>
            </a:pPr>
            <a:r>
              <a:rPr lang="it-IT" dirty="0"/>
              <a:t>Offrire anticipatamente schemi grafici relativi all’argomento di studio, per orientare l’alunno nella discriminazione delle informazioni essenziali</a:t>
            </a:r>
          </a:p>
          <a:p>
            <a:pPr marL="274320" indent="-274320" eaLnBrk="1" fontAlgn="auto" hangingPunct="1">
              <a:spcAft>
                <a:spcPts val="0"/>
              </a:spcAft>
              <a:buFont typeface="Wingdings 2"/>
              <a:buChar char=""/>
              <a:defRPr/>
            </a:pPr>
            <a:r>
              <a:rPr lang="it-IT" dirty="0"/>
              <a:t>Riproporre e riprodurre gli stessi concetti attraverso modalità e linguaggi differenti</a:t>
            </a:r>
          </a:p>
          <a:p>
            <a:pPr marL="274320" indent="-274320" eaLnBrk="1" fontAlgn="auto" hangingPunct="1">
              <a:spcAft>
                <a:spcPts val="0"/>
              </a:spcAft>
              <a:buFont typeface="Wingdings 2"/>
              <a:buChar char=""/>
              <a:defRPr/>
            </a:pPr>
            <a:r>
              <a:rPr lang="it-IT" dirty="0"/>
              <a:t>Adattare  testi</a:t>
            </a:r>
          </a:p>
          <a:p>
            <a:pPr marL="274320" indent="-274320" eaLnBrk="1" fontAlgn="auto" hangingPunct="1">
              <a:spcAft>
                <a:spcPts val="0"/>
              </a:spcAft>
              <a:buFont typeface="Wingdings 2"/>
              <a:buChar char=""/>
              <a:defRPr/>
            </a:pPr>
            <a:r>
              <a:rPr lang="it-IT" dirty="0" smtClean="0"/>
              <a:t>Altro</a:t>
            </a:r>
            <a:endParaRPr lang="it-IT"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333375"/>
            <a:ext cx="8229600" cy="6264275"/>
          </a:xfrm>
        </p:spPr>
        <p:txBody>
          <a:bodyPr>
            <a:normAutofit fontScale="70000" lnSpcReduction="20000"/>
          </a:bodyPr>
          <a:lstStyle/>
          <a:p>
            <a:pPr marL="0" indent="0" eaLnBrk="1" fontAlgn="auto" hangingPunct="1">
              <a:spcAft>
                <a:spcPts val="0"/>
              </a:spcAft>
              <a:buFont typeface="Wingdings 2"/>
              <a:buNone/>
              <a:defRPr/>
            </a:pPr>
            <a:r>
              <a:rPr lang="it-IT" b="1" dirty="0"/>
              <a:t>7. ATTIVITA’  PROGRAMMATE</a:t>
            </a:r>
            <a:r>
              <a:rPr lang="it-IT" dirty="0"/>
              <a:t> indicare solo quelle che risultano più adatte per l’alunno </a:t>
            </a:r>
          </a:p>
          <a:p>
            <a:pPr marL="274320" indent="-274320" eaLnBrk="1" fontAlgn="auto" hangingPunct="1">
              <a:spcAft>
                <a:spcPts val="0"/>
              </a:spcAft>
              <a:buFont typeface="Wingdings 2"/>
              <a:buChar char=""/>
              <a:defRPr/>
            </a:pPr>
            <a:r>
              <a:rPr lang="it-IT" dirty="0"/>
              <a:t>Attività di recupero</a:t>
            </a:r>
          </a:p>
          <a:p>
            <a:pPr marL="274320" indent="-274320" eaLnBrk="1" fontAlgn="auto" hangingPunct="1">
              <a:spcAft>
                <a:spcPts val="0"/>
              </a:spcAft>
              <a:buFont typeface="Wingdings 2"/>
              <a:buChar char=""/>
              <a:defRPr/>
            </a:pPr>
            <a:r>
              <a:rPr lang="it-IT" dirty="0"/>
              <a:t>Attività di consolidamento e/o di potenziamento</a:t>
            </a:r>
          </a:p>
          <a:p>
            <a:pPr marL="274320" indent="-274320" eaLnBrk="1" fontAlgn="auto" hangingPunct="1">
              <a:spcAft>
                <a:spcPts val="0"/>
              </a:spcAft>
              <a:buFont typeface="Wingdings 2"/>
              <a:buChar char=""/>
              <a:defRPr/>
            </a:pPr>
            <a:r>
              <a:rPr lang="it-IT" dirty="0"/>
              <a:t>Attività di laboratorio </a:t>
            </a:r>
            <a:r>
              <a:rPr lang="it-IT" b="1" dirty="0"/>
              <a:t>X</a:t>
            </a:r>
            <a:endParaRPr lang="it-IT" dirty="0"/>
          </a:p>
          <a:p>
            <a:pPr marL="274320" indent="-274320" eaLnBrk="1" fontAlgn="auto" hangingPunct="1">
              <a:spcAft>
                <a:spcPts val="0"/>
              </a:spcAft>
              <a:buFont typeface="Wingdings 2"/>
              <a:buChar char=""/>
              <a:defRPr/>
            </a:pPr>
            <a:r>
              <a:rPr lang="it-IT" dirty="0"/>
              <a:t>Attività in piccolo gruppo anche a classi aperte</a:t>
            </a:r>
          </a:p>
          <a:p>
            <a:pPr marL="274320" indent="-274320" eaLnBrk="1" fontAlgn="auto" hangingPunct="1">
              <a:spcAft>
                <a:spcPts val="0"/>
              </a:spcAft>
              <a:buFont typeface="Wingdings 2"/>
              <a:buChar char=""/>
              <a:defRPr/>
            </a:pPr>
            <a:r>
              <a:rPr lang="it-IT" dirty="0"/>
              <a:t>Attività all’esterno dell’ambiente scolastico </a:t>
            </a:r>
            <a:r>
              <a:rPr lang="it-IT" b="1" dirty="0"/>
              <a:t>X</a:t>
            </a:r>
            <a:endParaRPr lang="it-IT" dirty="0"/>
          </a:p>
          <a:p>
            <a:pPr marL="274320" indent="-274320" eaLnBrk="1" fontAlgn="auto" hangingPunct="1">
              <a:spcAft>
                <a:spcPts val="0"/>
              </a:spcAft>
              <a:buFont typeface="Wingdings 2"/>
              <a:buChar char=""/>
              <a:defRPr/>
            </a:pPr>
            <a:r>
              <a:rPr lang="it-IT" dirty="0"/>
              <a:t>Attività di carattere culturale, formativo, socializzante</a:t>
            </a:r>
          </a:p>
          <a:p>
            <a:pPr marL="0" indent="0" eaLnBrk="1" fontAlgn="auto" hangingPunct="1">
              <a:spcAft>
                <a:spcPts val="0"/>
              </a:spcAft>
              <a:buFont typeface="Wingdings 2"/>
              <a:buNone/>
              <a:defRPr/>
            </a:pPr>
            <a:r>
              <a:rPr lang="it-IT" dirty="0"/>
              <a:t> </a:t>
            </a:r>
          </a:p>
          <a:p>
            <a:pPr marL="0" indent="0" eaLnBrk="1" fontAlgn="auto" hangingPunct="1">
              <a:spcAft>
                <a:spcPts val="0"/>
              </a:spcAft>
              <a:buFont typeface="Wingdings 2"/>
              <a:buNone/>
              <a:defRPr/>
            </a:pPr>
            <a:r>
              <a:rPr lang="it-IT" b="1" dirty="0"/>
              <a:t>8.MISURE DISPENSATIVE</a:t>
            </a:r>
            <a:r>
              <a:rPr lang="it-IT" dirty="0"/>
              <a:t> (indicare solo quelle che risultano più adatte per l’alunno )</a:t>
            </a:r>
          </a:p>
          <a:p>
            <a:pPr marL="0" indent="0" eaLnBrk="1" fontAlgn="auto" hangingPunct="1">
              <a:spcAft>
                <a:spcPts val="0"/>
              </a:spcAft>
              <a:buFont typeface="Wingdings 2"/>
              <a:buNone/>
              <a:defRPr/>
            </a:pPr>
            <a:r>
              <a:rPr lang="it-IT" dirty="0"/>
              <a:t>Nell’ambito delle varie discipline l’alunno può essere dispensato:</a:t>
            </a:r>
          </a:p>
          <a:p>
            <a:pPr marL="274320" indent="-274320" eaLnBrk="1" fontAlgn="auto" hangingPunct="1">
              <a:spcAft>
                <a:spcPts val="0"/>
              </a:spcAft>
              <a:buFont typeface="Wingdings 2"/>
              <a:buChar char=""/>
              <a:defRPr/>
            </a:pPr>
            <a:r>
              <a:rPr lang="it-IT" dirty="0"/>
              <a:t>dalla presentazione contemporanea dei quattro caratteri (nelle prime fasi dell’apprendimento);</a:t>
            </a:r>
          </a:p>
          <a:p>
            <a:pPr marL="274320" indent="-274320" eaLnBrk="1" fontAlgn="auto" hangingPunct="1">
              <a:spcAft>
                <a:spcPts val="0"/>
              </a:spcAft>
              <a:buFont typeface="Wingdings 2"/>
              <a:buChar char=""/>
              <a:defRPr/>
            </a:pPr>
            <a:r>
              <a:rPr lang="it-IT" dirty="0"/>
              <a:t>dalla lettura ad alta voce; </a:t>
            </a:r>
            <a:r>
              <a:rPr lang="it-IT" b="1" dirty="0"/>
              <a:t>X</a:t>
            </a:r>
            <a:endParaRPr lang="it-IT" dirty="0"/>
          </a:p>
          <a:p>
            <a:pPr marL="274320" indent="-274320" eaLnBrk="1" fontAlgn="auto" hangingPunct="1">
              <a:spcAft>
                <a:spcPts val="0"/>
              </a:spcAft>
              <a:buFont typeface="Wingdings 2"/>
              <a:buChar char=""/>
              <a:defRPr/>
            </a:pPr>
            <a:r>
              <a:rPr lang="it-IT" dirty="0"/>
              <a:t>dal prendere appunti;</a:t>
            </a:r>
          </a:p>
          <a:p>
            <a:pPr marL="274320" indent="-274320" eaLnBrk="1" fontAlgn="auto" hangingPunct="1">
              <a:spcAft>
                <a:spcPts val="0"/>
              </a:spcAft>
              <a:buFont typeface="Wingdings 2"/>
              <a:buChar char=""/>
              <a:defRPr/>
            </a:pPr>
            <a:r>
              <a:rPr lang="it-IT" dirty="0"/>
              <a:t>dai tempi standard (adeguare il tempo per la consegna delle prove scritte); </a:t>
            </a:r>
            <a:r>
              <a:rPr lang="it-IT" b="1" dirty="0"/>
              <a:t>X</a:t>
            </a:r>
            <a:endParaRPr lang="it-IT" dirty="0"/>
          </a:p>
          <a:p>
            <a:pPr marL="274320" indent="-274320" eaLnBrk="1" fontAlgn="auto" hangingPunct="1">
              <a:spcAft>
                <a:spcPts val="0"/>
              </a:spcAft>
              <a:buFont typeface="Wingdings 2"/>
              <a:buChar char=""/>
              <a:defRPr/>
            </a:pPr>
            <a:r>
              <a:rPr lang="it-IT" dirty="0"/>
              <a:t>dal copiare dalla lavagna;</a:t>
            </a:r>
          </a:p>
          <a:p>
            <a:pPr marL="274320" indent="-274320" eaLnBrk="1" fontAlgn="auto" hangingPunct="1">
              <a:spcAft>
                <a:spcPts val="0"/>
              </a:spcAft>
              <a:buFont typeface="Wingdings 2"/>
              <a:buChar char=""/>
              <a:defRPr/>
            </a:pPr>
            <a:r>
              <a:rPr lang="it-IT" dirty="0"/>
              <a:t>dalla dettatura di testi/o appunti;</a:t>
            </a:r>
          </a:p>
          <a:p>
            <a:pPr marL="274320" indent="-274320" eaLnBrk="1" fontAlgn="auto" hangingPunct="1">
              <a:spcAft>
                <a:spcPts val="0"/>
              </a:spcAft>
              <a:buFont typeface="Wingdings 2"/>
              <a:buChar char=""/>
              <a:defRPr/>
            </a:pPr>
            <a:r>
              <a:rPr lang="it-IT" dirty="0"/>
              <a:t>da un eccessivo carico di compiti; </a:t>
            </a:r>
            <a:r>
              <a:rPr lang="it-IT" b="1" dirty="0"/>
              <a:t>X</a:t>
            </a:r>
            <a:endParaRPr lang="it-IT" dirty="0"/>
          </a:p>
          <a:p>
            <a:pPr marL="274320" indent="-274320" eaLnBrk="1" fontAlgn="auto" hangingPunct="1">
              <a:spcAft>
                <a:spcPts val="0"/>
              </a:spcAft>
              <a:buFont typeface="Wingdings 2"/>
              <a:buChar char=""/>
              <a:defRPr/>
            </a:pPr>
            <a:r>
              <a:rPr lang="it-IT" dirty="0"/>
              <a:t>dallo studio mnemonico delle tabelline</a:t>
            </a:r>
            <a:r>
              <a:rPr lang="it-IT" dirty="0" smtClean="0"/>
              <a:t>;</a:t>
            </a:r>
            <a:endParaRPr lang="it-IT"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04813"/>
            <a:ext cx="8229600" cy="5976937"/>
          </a:xfrm>
        </p:spPr>
        <p:txBody>
          <a:bodyPr>
            <a:normAutofit fontScale="62500" lnSpcReduction="20000"/>
          </a:bodyPr>
          <a:lstStyle/>
          <a:p>
            <a:pPr marL="0" indent="0" eaLnBrk="1" fontAlgn="auto" hangingPunct="1">
              <a:spcAft>
                <a:spcPts val="0"/>
              </a:spcAft>
              <a:buFont typeface="Wingdings 2"/>
              <a:buNone/>
              <a:defRPr/>
            </a:pPr>
            <a:r>
              <a:rPr lang="it-IT" b="1" dirty="0"/>
              <a:t>9.STRUMENTI COMPENSATIVI</a:t>
            </a:r>
            <a:r>
              <a:rPr lang="it-IT" dirty="0"/>
              <a:t> (indicare solo quelli che risultano più adatti per l’alunno)</a:t>
            </a:r>
          </a:p>
          <a:p>
            <a:pPr marL="0" indent="0" eaLnBrk="1" fontAlgn="auto" hangingPunct="1">
              <a:spcAft>
                <a:spcPts val="0"/>
              </a:spcAft>
              <a:buFont typeface="Wingdings 2"/>
              <a:buNone/>
              <a:defRPr/>
            </a:pPr>
            <a:r>
              <a:rPr lang="it-IT" dirty="0" smtClean="0"/>
              <a:t>L’alunno </a:t>
            </a:r>
            <a:r>
              <a:rPr lang="it-IT" dirty="0"/>
              <a:t>potrà usufruire dei seguenti strumenti compensativi nelle aree disciplinari:</a:t>
            </a:r>
          </a:p>
          <a:p>
            <a:pPr marL="274320" indent="-274320" eaLnBrk="1" fontAlgn="auto" hangingPunct="1">
              <a:spcAft>
                <a:spcPts val="0"/>
              </a:spcAft>
              <a:buFont typeface="Wingdings 2"/>
              <a:buChar char=""/>
              <a:defRPr/>
            </a:pPr>
            <a:r>
              <a:rPr lang="it-IT" dirty="0"/>
              <a:t>tabelle, formulari, procedure specifiche … sintesi, schemi e mappe elaborati dai docenti </a:t>
            </a:r>
            <a:r>
              <a:rPr lang="it-IT" b="1" dirty="0"/>
              <a:t>X</a:t>
            </a:r>
            <a:endParaRPr lang="it-IT" dirty="0"/>
          </a:p>
          <a:p>
            <a:pPr marL="274320" indent="-274320" eaLnBrk="1" fontAlgn="auto" hangingPunct="1">
              <a:spcAft>
                <a:spcPts val="0"/>
              </a:spcAft>
              <a:buFont typeface="Wingdings 2"/>
              <a:buChar char=""/>
              <a:defRPr/>
            </a:pPr>
            <a:r>
              <a:rPr lang="it-IT" dirty="0"/>
              <a:t>calcolatrice o computer con foglio di calcolo e stampante</a:t>
            </a:r>
          </a:p>
          <a:p>
            <a:pPr marL="274320" indent="-274320" eaLnBrk="1" fontAlgn="auto" hangingPunct="1">
              <a:spcAft>
                <a:spcPts val="0"/>
              </a:spcAft>
              <a:buFont typeface="Wingdings 2"/>
              <a:buChar char=""/>
              <a:defRPr/>
            </a:pPr>
            <a:r>
              <a:rPr lang="it-IT" dirty="0"/>
              <a:t>computer con videoscrittura, correttore ortografico, stampante e scanner </a:t>
            </a:r>
            <a:r>
              <a:rPr lang="it-IT" b="1" dirty="0"/>
              <a:t>X</a:t>
            </a:r>
            <a:endParaRPr lang="it-IT" dirty="0"/>
          </a:p>
          <a:p>
            <a:pPr marL="274320" indent="-274320" eaLnBrk="1" fontAlgn="auto" hangingPunct="1">
              <a:spcAft>
                <a:spcPts val="0"/>
              </a:spcAft>
              <a:buFont typeface="Wingdings 2"/>
              <a:buChar char=""/>
              <a:defRPr/>
            </a:pPr>
            <a:r>
              <a:rPr lang="it-IT" dirty="0"/>
              <a:t>risorse audio (cassette registrate,  sintesi vocale, audiolibri, libri parlati, libri digitali) </a:t>
            </a:r>
            <a:r>
              <a:rPr lang="it-IT" b="1" dirty="0"/>
              <a:t>X</a:t>
            </a:r>
            <a:endParaRPr lang="it-IT" dirty="0"/>
          </a:p>
          <a:p>
            <a:pPr marL="274320" indent="-274320" eaLnBrk="1" fontAlgn="auto" hangingPunct="1">
              <a:spcAft>
                <a:spcPts val="0"/>
              </a:spcAft>
              <a:buFont typeface="Wingdings 2"/>
              <a:buChar char=""/>
              <a:defRPr/>
            </a:pPr>
            <a:r>
              <a:rPr lang="it-IT" dirty="0"/>
              <a:t>software didattici free </a:t>
            </a:r>
            <a:r>
              <a:rPr lang="it-IT" b="1" dirty="0"/>
              <a:t>X</a:t>
            </a:r>
            <a:endParaRPr lang="it-IT" dirty="0"/>
          </a:p>
          <a:p>
            <a:pPr marL="274320" indent="-274320" eaLnBrk="1" fontAlgn="auto" hangingPunct="1">
              <a:spcAft>
                <a:spcPts val="0"/>
              </a:spcAft>
              <a:buFont typeface="Wingdings 2"/>
              <a:buChar char=""/>
              <a:defRPr/>
            </a:pPr>
            <a:r>
              <a:rPr lang="it-IT" dirty="0"/>
              <a:t>tavola pitagorica</a:t>
            </a:r>
          </a:p>
          <a:p>
            <a:pPr marL="274320" indent="-274320" eaLnBrk="1" fontAlgn="auto" hangingPunct="1">
              <a:spcAft>
                <a:spcPts val="0"/>
              </a:spcAft>
              <a:buFont typeface="Wingdings 2"/>
              <a:buChar char=""/>
              <a:defRPr/>
            </a:pPr>
            <a:r>
              <a:rPr lang="it-IT" dirty="0"/>
              <a:t>computer con sintetizzatore vocale</a:t>
            </a:r>
          </a:p>
          <a:p>
            <a:pPr marL="0" indent="0" eaLnBrk="1" fontAlgn="auto" hangingPunct="1">
              <a:spcAft>
                <a:spcPts val="0"/>
              </a:spcAft>
              <a:buFont typeface="Wingdings 2"/>
              <a:buNone/>
              <a:defRPr/>
            </a:pPr>
            <a:endParaRPr lang="it-IT" dirty="0"/>
          </a:p>
          <a:p>
            <a:pPr marL="0" indent="0" eaLnBrk="1" fontAlgn="auto" hangingPunct="1">
              <a:spcAft>
                <a:spcPts val="0"/>
              </a:spcAft>
              <a:buFont typeface="Wingdings 2"/>
              <a:buNone/>
              <a:defRPr/>
            </a:pPr>
            <a:r>
              <a:rPr lang="it-IT" b="1" dirty="0"/>
              <a:t>10. CRITERI E MODALITÀ DI VERIFICA E VALUTAZIONE</a:t>
            </a:r>
            <a:endParaRPr lang="it-IT" dirty="0"/>
          </a:p>
          <a:p>
            <a:pPr marL="0" indent="0" eaLnBrk="1" fontAlgn="auto" hangingPunct="1">
              <a:spcAft>
                <a:spcPts val="0"/>
              </a:spcAft>
              <a:buFont typeface="Wingdings 2"/>
              <a:buNone/>
              <a:defRPr/>
            </a:pPr>
            <a:r>
              <a:rPr lang="it-IT" dirty="0"/>
              <a:t>Si concordano:</a:t>
            </a:r>
          </a:p>
          <a:p>
            <a:pPr marL="274320" indent="-274320" eaLnBrk="1" fontAlgn="auto" hangingPunct="1">
              <a:spcAft>
                <a:spcPts val="0"/>
              </a:spcAft>
              <a:buFont typeface="Wingdings 2"/>
              <a:buChar char=""/>
              <a:defRPr/>
            </a:pPr>
            <a:r>
              <a:rPr lang="it-IT" dirty="0"/>
              <a:t>osservazione dei progressi in itinere</a:t>
            </a:r>
          </a:p>
          <a:p>
            <a:pPr marL="274320" indent="-274320" eaLnBrk="1" fontAlgn="auto" hangingPunct="1">
              <a:spcAft>
                <a:spcPts val="0"/>
              </a:spcAft>
              <a:buFont typeface="Wingdings 2"/>
              <a:buChar char=""/>
              <a:defRPr/>
            </a:pPr>
            <a:r>
              <a:rPr lang="it-IT" dirty="0"/>
              <a:t>interrogazioni programmate e concordate per tempi e quantità di contenuti</a:t>
            </a:r>
          </a:p>
          <a:p>
            <a:pPr marL="274320" indent="-274320" eaLnBrk="1" fontAlgn="auto" hangingPunct="1">
              <a:spcAft>
                <a:spcPts val="0"/>
              </a:spcAft>
              <a:buFont typeface="Wingdings 2"/>
              <a:buChar char=""/>
              <a:defRPr/>
            </a:pPr>
            <a:r>
              <a:rPr lang="it-IT" dirty="0"/>
              <a:t>utilizzo di prove strutturate (a scelta multipla, vero/falso…….)</a:t>
            </a:r>
          </a:p>
          <a:p>
            <a:pPr marL="274320" indent="-274320" eaLnBrk="1" fontAlgn="auto" hangingPunct="1">
              <a:spcAft>
                <a:spcPts val="0"/>
              </a:spcAft>
              <a:buFont typeface="Wingdings 2"/>
              <a:buChar char=""/>
              <a:defRPr/>
            </a:pPr>
            <a:r>
              <a:rPr lang="it-IT" dirty="0"/>
              <a:t>compensazione con prove orali di compiti scritti in particolar modo per le lingue straniere (definire collegialmente il voto minimo per dare possibilità di recupero)</a:t>
            </a:r>
          </a:p>
          <a:p>
            <a:pPr marL="274320" indent="-274320" eaLnBrk="1" fontAlgn="auto" hangingPunct="1">
              <a:spcAft>
                <a:spcPts val="0"/>
              </a:spcAft>
              <a:buFont typeface="Wingdings 2"/>
              <a:buChar char=""/>
              <a:defRPr/>
            </a:pPr>
            <a:r>
              <a:rPr lang="it-IT" dirty="0"/>
              <a:t>uso di mediatori didattici durante le prove scritte e orali</a:t>
            </a:r>
          </a:p>
          <a:p>
            <a:pPr marL="274320" indent="-274320" eaLnBrk="1" fontAlgn="auto" hangingPunct="1">
              <a:spcAft>
                <a:spcPts val="0"/>
              </a:spcAft>
              <a:buFont typeface="Wingdings 2"/>
              <a:buChar char=""/>
              <a:defRPr/>
            </a:pPr>
            <a:r>
              <a:rPr lang="it-IT" dirty="0"/>
              <a:t>valutazioni più attente ai contenuti che non alla forma</a:t>
            </a:r>
          </a:p>
          <a:p>
            <a:pPr marL="274320" indent="-274320" eaLnBrk="1" fontAlgn="auto" hangingPunct="1">
              <a:spcAft>
                <a:spcPts val="0"/>
              </a:spcAft>
              <a:buFont typeface="Wingdings 2"/>
              <a:buChar char=""/>
              <a:defRPr/>
            </a:pPr>
            <a:r>
              <a:rPr lang="it-IT" dirty="0"/>
              <a:t>programmazione di tempi più lunghi per l’esecuzione di prove scritte</a:t>
            </a:r>
          </a:p>
          <a:p>
            <a:pPr marL="274320" indent="-274320" eaLnBrk="1" fontAlgn="auto" hangingPunct="1">
              <a:spcAft>
                <a:spcPts val="0"/>
              </a:spcAft>
              <a:buFont typeface="Wingdings 2"/>
              <a:buChar char=""/>
              <a:defRPr/>
            </a:pPr>
            <a:r>
              <a:rPr lang="it-IT" dirty="0"/>
              <a:t>prove </a:t>
            </a:r>
            <a:r>
              <a:rPr lang="it-IT" dirty="0" smtClean="0"/>
              <a:t>informatizzate</a:t>
            </a:r>
            <a:endParaRPr lang="it-IT"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76250"/>
            <a:ext cx="8229600" cy="5832475"/>
          </a:xfrm>
        </p:spPr>
        <p:txBody>
          <a:bodyPr>
            <a:normAutofit fontScale="77500" lnSpcReduction="20000"/>
          </a:bodyPr>
          <a:lstStyle/>
          <a:p>
            <a:pPr marL="0" indent="0" eaLnBrk="1" fontAlgn="auto" hangingPunct="1">
              <a:spcAft>
                <a:spcPts val="0"/>
              </a:spcAft>
              <a:buFont typeface="Wingdings 2"/>
              <a:buNone/>
              <a:defRPr/>
            </a:pPr>
            <a:r>
              <a:rPr lang="it-IT" b="1" dirty="0" smtClean="0"/>
              <a:t>11</a:t>
            </a:r>
            <a:r>
              <a:rPr lang="it-IT" b="1" dirty="0"/>
              <a:t>. PATTO CON LA FAMIGLIA/ALUNNO</a:t>
            </a:r>
            <a:endParaRPr lang="it-IT" dirty="0"/>
          </a:p>
          <a:p>
            <a:pPr marL="0" indent="0" eaLnBrk="1" fontAlgn="auto" hangingPunct="1">
              <a:spcAft>
                <a:spcPts val="0"/>
              </a:spcAft>
              <a:buFont typeface="Wingdings 2"/>
              <a:buNone/>
              <a:defRPr/>
            </a:pPr>
            <a:r>
              <a:rPr lang="it-IT" dirty="0"/>
              <a:t>Si concordano:</a:t>
            </a:r>
          </a:p>
          <a:p>
            <a:pPr marL="274320" indent="-274320" eaLnBrk="1" fontAlgn="auto" hangingPunct="1">
              <a:spcAft>
                <a:spcPts val="0"/>
              </a:spcAft>
              <a:buFont typeface="Wingdings 2"/>
              <a:buChar char=""/>
              <a:defRPr/>
            </a:pPr>
            <a:r>
              <a:rPr lang="it-IT" dirty="0"/>
              <a:t>i compiti a casa (riduzione, distribuzione settimanale del carico di lavoro, modalità di     presentazione/tempistica,  modalità di esecuzione…) </a:t>
            </a:r>
            <a:r>
              <a:rPr lang="it-IT" b="1" dirty="0"/>
              <a:t>X</a:t>
            </a:r>
            <a:endParaRPr lang="it-IT" dirty="0"/>
          </a:p>
          <a:p>
            <a:pPr marL="274320" indent="-274320" eaLnBrk="1" fontAlgn="auto" hangingPunct="1">
              <a:spcAft>
                <a:spcPts val="0"/>
              </a:spcAft>
              <a:buFont typeface="Wingdings 2"/>
              <a:buChar char=""/>
              <a:defRPr/>
            </a:pPr>
            <a:r>
              <a:rPr lang="it-IT" dirty="0"/>
              <a:t>le modalità di aiuto: chi, come, per quanto tempo, per quali attività/discipline segue l’alunno nello studio </a:t>
            </a:r>
            <a:r>
              <a:rPr lang="it-IT" b="1" dirty="0"/>
              <a:t>X</a:t>
            </a:r>
            <a:endParaRPr lang="it-IT" dirty="0"/>
          </a:p>
          <a:p>
            <a:pPr marL="274320" indent="-274320" eaLnBrk="1" fontAlgn="auto" hangingPunct="1">
              <a:spcAft>
                <a:spcPts val="0"/>
              </a:spcAft>
              <a:buFont typeface="Wingdings 2"/>
              <a:buChar char=""/>
              <a:defRPr/>
            </a:pPr>
            <a:r>
              <a:rPr lang="it-IT" dirty="0"/>
              <a:t>gli strumenti compensativi utilizzati a casa </a:t>
            </a:r>
            <a:r>
              <a:rPr lang="it-IT" b="1" dirty="0"/>
              <a:t>X</a:t>
            </a:r>
            <a:endParaRPr lang="it-IT" dirty="0"/>
          </a:p>
          <a:p>
            <a:pPr marL="274320" indent="-274320" eaLnBrk="1" fontAlgn="auto" hangingPunct="1">
              <a:spcAft>
                <a:spcPts val="0"/>
              </a:spcAft>
              <a:buFont typeface="Wingdings 2"/>
              <a:buChar char=""/>
              <a:defRPr/>
            </a:pPr>
            <a:r>
              <a:rPr lang="it-IT" dirty="0"/>
              <a:t>le interrogazioni </a:t>
            </a:r>
            <a:r>
              <a:rPr lang="it-IT" b="1" dirty="0"/>
              <a:t>X</a:t>
            </a:r>
            <a:endParaRPr lang="it-IT" dirty="0"/>
          </a:p>
          <a:p>
            <a:pPr marL="0" indent="0" eaLnBrk="1" fontAlgn="auto" hangingPunct="1">
              <a:spcAft>
                <a:spcPts val="0"/>
              </a:spcAft>
              <a:buFont typeface="Wingdings 2"/>
              <a:buNone/>
              <a:defRPr/>
            </a:pPr>
            <a:endParaRPr lang="it-IT" dirty="0"/>
          </a:p>
          <a:p>
            <a:pPr marL="0" indent="0" eaLnBrk="1" fontAlgn="auto" hangingPunct="1">
              <a:spcAft>
                <a:spcPts val="0"/>
              </a:spcAft>
              <a:buFont typeface="Wingdings 2"/>
              <a:buNone/>
              <a:defRPr/>
            </a:pPr>
            <a:endParaRPr lang="it-IT" dirty="0"/>
          </a:p>
          <a:p>
            <a:pPr marL="0" indent="0" eaLnBrk="1" fontAlgn="auto" hangingPunct="1">
              <a:spcAft>
                <a:spcPts val="0"/>
              </a:spcAft>
              <a:buFont typeface="Wingdings 2"/>
              <a:buNone/>
              <a:defRPr/>
            </a:pPr>
            <a:endParaRPr lang="it-IT" dirty="0"/>
          </a:p>
          <a:p>
            <a:pPr marL="0" indent="0" eaLnBrk="1" fontAlgn="auto" hangingPunct="1">
              <a:spcAft>
                <a:spcPts val="0"/>
              </a:spcAft>
              <a:buFont typeface="Wingdings 2"/>
              <a:buNone/>
              <a:defRPr/>
            </a:pPr>
            <a:r>
              <a:rPr lang="it-IT" dirty="0" smtClean="0"/>
              <a:t>Insegnanti </a:t>
            </a:r>
            <a:r>
              <a:rPr lang="it-IT" dirty="0"/>
              <a:t>di classe                        </a:t>
            </a:r>
            <a:r>
              <a:rPr lang="it-IT" dirty="0" smtClean="0"/>
              <a:t>  </a:t>
            </a:r>
            <a:r>
              <a:rPr lang="it-IT" dirty="0"/>
              <a:t>Dirigente scolastico</a:t>
            </a:r>
          </a:p>
          <a:p>
            <a:pPr marL="0" indent="0" eaLnBrk="1" fontAlgn="auto" hangingPunct="1">
              <a:spcAft>
                <a:spcPts val="0"/>
              </a:spcAft>
              <a:buFont typeface="Wingdings 2"/>
              <a:buNone/>
              <a:defRPr/>
            </a:pPr>
            <a:r>
              <a:rPr lang="it-IT" dirty="0"/>
              <a:t>_______________________                         _____________________ </a:t>
            </a:r>
          </a:p>
          <a:p>
            <a:pPr marL="0" indent="0" eaLnBrk="1" fontAlgn="auto" hangingPunct="1">
              <a:spcAft>
                <a:spcPts val="0"/>
              </a:spcAft>
              <a:buFont typeface="Wingdings 2"/>
              <a:buNone/>
              <a:defRPr/>
            </a:pPr>
            <a:r>
              <a:rPr lang="it-IT" dirty="0"/>
              <a:t>_______________________  </a:t>
            </a:r>
          </a:p>
          <a:p>
            <a:pPr marL="0" indent="0" eaLnBrk="1" fontAlgn="auto" hangingPunct="1">
              <a:spcAft>
                <a:spcPts val="0"/>
              </a:spcAft>
              <a:buFont typeface="Wingdings 2"/>
              <a:buNone/>
              <a:defRPr/>
            </a:pPr>
            <a:r>
              <a:rPr lang="it-IT" dirty="0"/>
              <a:t>_______________________                        </a:t>
            </a:r>
            <a:r>
              <a:rPr lang="it-IT" dirty="0" smtClean="0"/>
              <a:t> </a:t>
            </a:r>
            <a:r>
              <a:rPr lang="it-IT" dirty="0"/>
              <a:t>Genitori/Studente</a:t>
            </a:r>
          </a:p>
          <a:p>
            <a:pPr marL="0" indent="0" eaLnBrk="1" fontAlgn="auto" hangingPunct="1">
              <a:spcAft>
                <a:spcPts val="0"/>
              </a:spcAft>
              <a:buFont typeface="Wingdings 2"/>
              <a:buNone/>
              <a:defRPr/>
            </a:pPr>
            <a:r>
              <a:rPr lang="it-IT" dirty="0"/>
              <a:t>_______________________                         </a:t>
            </a:r>
            <a:r>
              <a:rPr lang="it-IT" dirty="0" smtClean="0"/>
              <a:t>______________________</a:t>
            </a:r>
            <a:endParaRPr lang="it-IT" dirty="0"/>
          </a:p>
          <a:p>
            <a:pPr marL="0" indent="0" eaLnBrk="1" fontAlgn="auto" hangingPunct="1">
              <a:spcAft>
                <a:spcPts val="0"/>
              </a:spcAft>
              <a:buFont typeface="Wingdings 2"/>
              <a:buNone/>
              <a:defRPr/>
            </a:pPr>
            <a:r>
              <a:rPr lang="it-IT" dirty="0"/>
              <a:t>_______________________                         </a:t>
            </a:r>
            <a:r>
              <a:rPr lang="it-IT" dirty="0" smtClean="0"/>
              <a:t>______________________</a:t>
            </a:r>
            <a:endParaRPr lang="it-IT" dirty="0"/>
          </a:p>
          <a:p>
            <a:pPr marL="274320" indent="-274320" eaLnBrk="1" fontAlgn="auto" hangingPunct="1">
              <a:spcAft>
                <a:spcPts val="0"/>
              </a:spcAft>
              <a:buFont typeface="Wingdings 2"/>
              <a:buChar char=""/>
              <a:defRPr/>
            </a:pPr>
            <a:endParaRPr lang="it-IT"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egnaposto contenuto 1"/>
          <p:cNvSpPr>
            <a:spLocks noGrp="1"/>
          </p:cNvSpPr>
          <p:nvPr>
            <p:ph idx="1"/>
          </p:nvPr>
        </p:nvSpPr>
        <p:spPr>
          <a:xfrm>
            <a:off x="457200" y="2205038"/>
            <a:ext cx="8229600" cy="3890962"/>
          </a:xfrm>
        </p:spPr>
        <p:txBody>
          <a:bodyPr/>
          <a:lstStyle/>
          <a:p>
            <a:pPr marL="0" indent="0" algn="ctr" eaLnBrk="1" hangingPunct="1">
              <a:buFont typeface="Wingdings 2" pitchFamily="18" charset="2"/>
              <a:buNone/>
            </a:pPr>
            <a:r>
              <a:rPr lang="it-IT" sz="4000" smtClean="0"/>
              <a:t>Nulla al mondo è normale. Tutto ciò che esiste è un frammento del grande enigma. Anche tu lo sei: noi siamo l'enigma che nessuno risolve. </a:t>
            </a:r>
            <a:br>
              <a:rPr lang="it-IT" sz="4000" smtClean="0"/>
            </a:br>
            <a:r>
              <a:rPr lang="it-IT" sz="4000" b="1" smtClean="0"/>
              <a:t>Jostein Gaarder</a:t>
            </a:r>
            <a:r>
              <a:rPr lang="it-IT" sz="4000" smtClean="0"/>
              <a:t>, </a:t>
            </a:r>
            <a:r>
              <a:rPr lang="it-IT" sz="4000" i="1" smtClean="0"/>
              <a:t>C'è nessuno?</a:t>
            </a:r>
            <a:r>
              <a:rPr lang="it-IT" sz="4000" smtClean="0"/>
              <a:t>, 1996</a:t>
            </a:r>
          </a:p>
        </p:txBody>
      </p:sp>
      <p:sp>
        <p:nvSpPr>
          <p:cNvPr id="3" name="Titolo 2"/>
          <p:cNvSpPr>
            <a:spLocks noGrp="1"/>
          </p:cNvSpPr>
          <p:nvPr>
            <p:ph type="title"/>
          </p:nvPr>
        </p:nvSpPr>
        <p:spPr/>
        <p:txBody>
          <a:bodyPr/>
          <a:lstStyle/>
          <a:p>
            <a:pPr algn="ctr" eaLnBrk="1" fontAlgn="auto" hangingPunct="1">
              <a:spcAft>
                <a:spcPts val="0"/>
              </a:spcAft>
              <a:defRPr/>
            </a:pPr>
            <a:r>
              <a:rPr lang="it-IT" sz="6600">
                <a:solidFill>
                  <a:schemeClr val="accent3">
                    <a:lumMod val="40000"/>
                    <a:lumOff val="60000"/>
                  </a:schemeClr>
                </a:solidFill>
              </a:rPr>
              <a:t>NORMALITÀ</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it-IT" dirty="0" smtClean="0"/>
              <a:t>«Si </a:t>
            </a:r>
            <a:r>
              <a:rPr lang="it-IT" dirty="0"/>
              <a:t>tratta di bambini o ragazzi il cui QI globale (quoziente intellettivo) risponde a una misura che va dai </a:t>
            </a:r>
            <a:r>
              <a:rPr lang="it-IT" dirty="0" smtClean="0"/>
              <a:t>70 agli </a:t>
            </a:r>
            <a:r>
              <a:rPr lang="it-IT" dirty="0"/>
              <a:t>85 punti e non presenta elementi di specificità. Per alcuni di loro il ritardo è legato a </a:t>
            </a:r>
            <a:r>
              <a:rPr lang="it-IT" dirty="0" smtClean="0"/>
              <a:t>fattori neurobiologici </a:t>
            </a:r>
            <a:r>
              <a:rPr lang="it-IT" dirty="0"/>
              <a:t>ed è frequentemente in </a:t>
            </a:r>
            <a:r>
              <a:rPr lang="it-IT" dirty="0" err="1"/>
              <a:t>comorbilità</a:t>
            </a:r>
            <a:r>
              <a:rPr lang="it-IT" dirty="0"/>
              <a:t> con altri disturbi. Per altri, si tratta soltanto di una </a:t>
            </a:r>
            <a:r>
              <a:rPr lang="it-IT" dirty="0" smtClean="0"/>
              <a:t>forma lieve </a:t>
            </a:r>
            <a:r>
              <a:rPr lang="it-IT" dirty="0"/>
              <a:t>di difficoltà tale per cui, se adeguatamente sostenuti e indirizzati verso i percorsi scolastici più </a:t>
            </a:r>
            <a:r>
              <a:rPr lang="it-IT" dirty="0" smtClean="0"/>
              <a:t>consoni alle </a:t>
            </a:r>
            <a:r>
              <a:rPr lang="it-IT" dirty="0"/>
              <a:t>loro caratteristiche, gli interessati potranno avere una vita normale. Gli interventi educativi e </a:t>
            </a:r>
            <a:r>
              <a:rPr lang="it-IT" dirty="0" smtClean="0"/>
              <a:t>didattici hanno </a:t>
            </a:r>
            <a:r>
              <a:rPr lang="it-IT" dirty="0"/>
              <a:t>come sempre ed anche in questi casi un’importanza </a:t>
            </a:r>
            <a:r>
              <a:rPr lang="it-IT" dirty="0" smtClean="0"/>
              <a:t>fondamentale».</a:t>
            </a:r>
            <a:endParaRPr lang="it-IT" dirty="0"/>
          </a:p>
          <a:p>
            <a:pPr marL="274320" indent="-274320" eaLnBrk="1" fontAlgn="auto" hangingPunct="1">
              <a:spcAft>
                <a:spcPts val="0"/>
              </a:spcAft>
              <a:buFont typeface="Wingdings 2"/>
              <a:buChar char=""/>
              <a:defRPr/>
            </a:pPr>
            <a:endParaRPr lang="it-IT" dirty="0"/>
          </a:p>
        </p:txBody>
      </p:sp>
      <p:sp>
        <p:nvSpPr>
          <p:cNvPr id="3" name="Titolo 2"/>
          <p:cNvSpPr>
            <a:spLocks noGrp="1"/>
          </p:cNvSpPr>
          <p:nvPr>
            <p:ph type="title"/>
          </p:nvPr>
        </p:nvSpPr>
        <p:spPr/>
        <p:txBody>
          <a:bodyPr/>
          <a:lstStyle/>
          <a:p>
            <a:pPr eaLnBrk="1" fontAlgn="auto" hangingPunct="1">
              <a:spcAft>
                <a:spcPts val="0"/>
              </a:spcAft>
              <a:defRPr/>
            </a:pPr>
            <a:r>
              <a:rPr lang="it-IT" smtClean="0">
                <a:solidFill>
                  <a:schemeClr val="accent1"/>
                </a:solidFill>
              </a:rPr>
              <a:t>FUNZIONAMENTO COGNITIVO LIMITE</a:t>
            </a:r>
            <a:endParaRPr lang="it-IT">
              <a:solidFill>
                <a:schemeClr val="accent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Char char=""/>
              <a:defRPr/>
            </a:pPr>
            <a:r>
              <a:rPr lang="it-IT" dirty="0" smtClean="0"/>
              <a:t>«Si </a:t>
            </a:r>
            <a:r>
              <a:rPr lang="it-IT" dirty="0"/>
              <a:t>evidenzia, in particolare, la necessità di elaborare un </a:t>
            </a:r>
            <a:r>
              <a:rPr lang="it-IT" dirty="0" smtClean="0"/>
              <a:t>percorso individualizzato </a:t>
            </a:r>
            <a:r>
              <a:rPr lang="it-IT" dirty="0"/>
              <a:t>e personalizzato per alunni e studenti con bisogni educativi speciali, anche attraverso </a:t>
            </a:r>
            <a:r>
              <a:rPr lang="it-IT" dirty="0" smtClean="0"/>
              <a:t>la redazione </a:t>
            </a:r>
            <a:r>
              <a:rPr lang="it-IT" dirty="0"/>
              <a:t>di un Piano Didattico </a:t>
            </a:r>
            <a:r>
              <a:rPr lang="it-IT" dirty="0" smtClean="0"/>
              <a:t>Personalizzato»</a:t>
            </a:r>
          </a:p>
          <a:p>
            <a:pPr marL="274320" indent="-274320" eaLnBrk="1" fontAlgn="auto" hangingPunct="1">
              <a:spcAft>
                <a:spcPts val="0"/>
              </a:spcAft>
              <a:buFont typeface="Wingdings 2"/>
              <a:buChar char=""/>
              <a:defRPr/>
            </a:pPr>
            <a:r>
              <a:rPr lang="it-IT" dirty="0" smtClean="0"/>
              <a:t>«Le </a:t>
            </a:r>
            <a:r>
              <a:rPr lang="it-IT" dirty="0"/>
              <a:t>scuole – con determinazioni assunte dai Consigli di classe, risultanti dall’esame della </a:t>
            </a:r>
            <a:r>
              <a:rPr lang="it-IT" dirty="0" smtClean="0"/>
              <a:t>documentazione clinica </a:t>
            </a:r>
            <a:r>
              <a:rPr lang="it-IT" dirty="0"/>
              <a:t>presentata dalle famiglie e sulla base di considerazioni di carattere psicopedagogico e didattico </a:t>
            </a:r>
            <a:r>
              <a:rPr lang="it-IT" dirty="0" smtClean="0"/>
              <a:t>– possono </a:t>
            </a:r>
            <a:r>
              <a:rPr lang="it-IT" dirty="0"/>
              <a:t>avvalersi per tutti gli alunni con bisogni educativi speciali degli strumenti compensativi e </a:t>
            </a:r>
            <a:r>
              <a:rPr lang="it-IT" dirty="0" smtClean="0"/>
              <a:t>delle misure </a:t>
            </a:r>
            <a:r>
              <a:rPr lang="it-IT" dirty="0"/>
              <a:t>dispensative previste dalle disposizioni attuative della Legge 170/2010 (DM 5669/2011), </a:t>
            </a:r>
            <a:r>
              <a:rPr lang="it-IT" dirty="0" smtClean="0"/>
              <a:t>meglio descritte </a:t>
            </a:r>
            <a:r>
              <a:rPr lang="it-IT" dirty="0"/>
              <a:t>nelle allegate Linee </a:t>
            </a:r>
            <a:r>
              <a:rPr lang="it-IT" dirty="0" smtClean="0"/>
              <a:t>guida»</a:t>
            </a:r>
            <a:endParaRPr lang="it-IT" dirty="0"/>
          </a:p>
        </p:txBody>
      </p:sp>
      <p:sp>
        <p:nvSpPr>
          <p:cNvPr id="3" name="Titolo 2"/>
          <p:cNvSpPr>
            <a:spLocks noGrp="1"/>
          </p:cNvSpPr>
          <p:nvPr>
            <p:ph type="title"/>
          </p:nvPr>
        </p:nvSpPr>
        <p:spPr/>
        <p:txBody>
          <a:bodyPr>
            <a:normAutofit fontScale="90000"/>
          </a:bodyPr>
          <a:lstStyle/>
          <a:p>
            <a:pPr algn="ctr" eaLnBrk="1" fontAlgn="auto" hangingPunct="1">
              <a:spcAft>
                <a:spcPts val="0"/>
              </a:spcAft>
              <a:defRPr/>
            </a:pPr>
            <a:r>
              <a:rPr lang="it-IT" smtClean="0">
                <a:solidFill>
                  <a:schemeClr val="accent1"/>
                </a:solidFill>
              </a:rPr>
              <a:t>ADOZIONE DI STRATEGIE DI INTERVENTO                        PER I BES</a:t>
            </a:r>
            <a:endParaRPr lang="it-IT">
              <a:solidFill>
                <a:schemeClr val="accen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egnaposto contenuto 1"/>
          <p:cNvSpPr>
            <a:spLocks noGrp="1"/>
          </p:cNvSpPr>
          <p:nvPr>
            <p:ph idx="1"/>
          </p:nvPr>
        </p:nvSpPr>
        <p:spPr/>
        <p:txBody>
          <a:bodyPr/>
          <a:lstStyle/>
          <a:p>
            <a:pPr eaLnBrk="1" hangingPunct="1"/>
            <a:r>
              <a:rPr lang="it-IT" smtClean="0"/>
              <a:t>A livello di singole scuole, è auspicabile una riflessione interna che, tenendo conto delle risorse presenti, individui possibili modelli di relazione con la rete dei CTS e dei CTI, al fine di assicurare la massima ricaduta possibile delle azioni di consulenza, formazione, monitoraggio e raccolta di buone pratiche, perseguendo l’obiettivo di un sempre maggior coinvolgimento degli insegnanti curricolari, attraverso – ad esempio – la costituzione di gruppi di lavoro per l’inclusione scolastica. </a:t>
            </a:r>
          </a:p>
        </p:txBody>
      </p:sp>
      <p:sp>
        <p:nvSpPr>
          <p:cNvPr id="3" name="Titolo 2"/>
          <p:cNvSpPr>
            <a:spLocks noGrp="1"/>
          </p:cNvSpPr>
          <p:nvPr>
            <p:ph type="title"/>
          </p:nvPr>
        </p:nvSpPr>
        <p:spPr/>
        <p:txBody>
          <a:bodyPr/>
          <a:lstStyle/>
          <a:p>
            <a:pPr eaLnBrk="1" fontAlgn="auto" hangingPunct="1">
              <a:spcAft>
                <a:spcPts val="0"/>
              </a:spcAft>
              <a:defRPr/>
            </a:pPr>
            <a:r>
              <a:rPr lang="it-IT" smtClean="0"/>
              <a:t>                                </a:t>
            </a:r>
            <a:r>
              <a:rPr lang="it-IT" smtClean="0">
                <a:solidFill>
                  <a:schemeClr val="accent1"/>
                </a:solidFill>
              </a:rPr>
              <a:t>I CTS</a:t>
            </a:r>
            <a:endParaRPr lang="it-IT">
              <a:solidFill>
                <a:schemeClr val="accent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a">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niverso">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3">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492</TotalTime>
  <Words>4440</Words>
  <Application>Microsoft Office PowerPoint</Application>
  <PresentationFormat>Presentazione su schermo (4:3)</PresentationFormat>
  <Paragraphs>1023</Paragraphs>
  <Slides>69</Slides>
  <Notes>1</Notes>
  <HiddenSlides>0</HiddenSlides>
  <MMClips>0</MMClips>
  <ScaleCrop>false</ScaleCrop>
  <HeadingPairs>
    <vt:vector size="4" baseType="variant">
      <vt:variant>
        <vt:lpstr>Tema</vt:lpstr>
      </vt:variant>
      <vt:variant>
        <vt:i4>1</vt:i4>
      </vt:variant>
      <vt:variant>
        <vt:lpstr>Titoli diapositive</vt:lpstr>
      </vt:variant>
      <vt:variant>
        <vt:i4>69</vt:i4>
      </vt:variant>
    </vt:vector>
  </HeadingPairs>
  <TitlesOfParts>
    <vt:vector size="70" baseType="lpstr">
      <vt:lpstr>Carta</vt:lpstr>
      <vt:lpstr>I BISOGNI EDUCATIVI SPECIALI</vt:lpstr>
      <vt:lpstr>              LE NOVITA’ NORMATIVE </vt:lpstr>
      <vt:lpstr>           LA DIRETTIVA 27/12/12 </vt:lpstr>
      <vt:lpstr>NELLA PRATICA, TUTTE LE TIPOLOGIE BES…</vt:lpstr>
      <vt:lpstr>ALUNNI CON DISTURBI SPECIFICI:</vt:lpstr>
      <vt:lpstr>ALUNNI CON DEFICIT DEL DISTURBO DELL’ATTENZIONE ED IPERATTIVITA’</vt:lpstr>
      <vt:lpstr>FUNZIONAMENTO COGNITIVO LIMITE</vt:lpstr>
      <vt:lpstr>ADOZIONE DI STRATEGIE DI INTERVENTO                        PER I BES</vt:lpstr>
      <vt:lpstr>                                I CTS</vt:lpstr>
      <vt:lpstr>      L’ORGANIZZAZIONE TERRITORIALE PER L’INCLUSIONE PREVEDE:</vt:lpstr>
      <vt:lpstr>L’EQUIPE DI DOCENTI SPECIALIZZATI (CURRICOLARI E DI SOSTEGNO)</vt:lpstr>
      <vt:lpstr>FUNZIONI DEI CENTRI TERRITORIALI DI SUPPORTO</vt:lpstr>
      <vt:lpstr>Diapositiva 13</vt:lpstr>
      <vt:lpstr>C.M. 8/2013</vt:lpstr>
      <vt:lpstr>Diapositiva 15</vt:lpstr>
      <vt:lpstr>Diapositiva 16</vt:lpstr>
      <vt:lpstr>Diapositiva 17</vt:lpstr>
      <vt:lpstr>      ALUNNI CON  DSA E DISTURBI EVOLUTIVI SPECIFICI </vt:lpstr>
      <vt:lpstr>Diapositiva 19</vt:lpstr>
      <vt:lpstr> AREA DELLO SVANTAGGIO SOCIOECONOMICO, LINGUISTICO E CULTURALE</vt:lpstr>
      <vt:lpstr>Diapositiva 21</vt:lpstr>
      <vt:lpstr>Diapositiva 22</vt:lpstr>
      <vt:lpstr>AZIONI A LIVELLO DI SINGOLA ISTITUZIONE SCOLASTICA </vt:lpstr>
      <vt:lpstr>IL GLI SVOLGE LE SEGUENTI FUNZIONI:</vt:lpstr>
      <vt:lpstr>IL PIANO ANNUALE PER L’INCLUSIVITA’</vt:lpstr>
      <vt:lpstr>Diapositiva 26</vt:lpstr>
      <vt:lpstr>Diapositiva 27</vt:lpstr>
      <vt:lpstr>NEL POF</vt:lpstr>
      <vt:lpstr>ED ORA ENTRIAMO IN CLASSE…</vt:lpstr>
      <vt:lpstr>Diapositiva 30</vt:lpstr>
      <vt:lpstr>SONO TUTTI BES</vt:lpstr>
      <vt:lpstr>PDP: COME PROCEDERE?</vt:lpstr>
      <vt:lpstr>ESEMPI DI OSSERVAZIONE:</vt:lpstr>
      <vt:lpstr>Diapositiva 34</vt:lpstr>
      <vt:lpstr>Diapositiva 35</vt:lpstr>
      <vt:lpstr>Diapositiva 36</vt:lpstr>
      <vt:lpstr>Diapositiva 37</vt:lpstr>
      <vt:lpstr>                      DALL’ICD ALL’ICF</vt:lpstr>
      <vt:lpstr>ICF, DIAGNOSI APPRENDITIVA, PDP STEP BY STEP</vt:lpstr>
      <vt:lpstr>L’OSSERVAZIONE DIVENTA SISTEMATICA</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IL CASO REALE: MATTIA</vt:lpstr>
      <vt:lpstr>GRIGLIA:</vt:lpstr>
      <vt:lpstr>IL PDP DI MATTIA</vt:lpstr>
      <vt:lpstr>Diapositiva 56</vt:lpstr>
      <vt:lpstr>Diapositiva 57</vt:lpstr>
      <vt:lpstr>Diapositiva 58</vt:lpstr>
      <vt:lpstr>Diapositiva 59</vt:lpstr>
      <vt:lpstr>Diapositiva 60</vt:lpstr>
      <vt:lpstr>Diapositiva 61</vt:lpstr>
      <vt:lpstr>Diapositiva 62</vt:lpstr>
      <vt:lpstr>Diapositiva 63</vt:lpstr>
      <vt:lpstr>Diapositiva 64</vt:lpstr>
      <vt:lpstr>Diapositiva 65</vt:lpstr>
      <vt:lpstr>Diapositiva 66</vt:lpstr>
      <vt:lpstr>Diapositiva 67</vt:lpstr>
      <vt:lpstr>Diapositiva 68</vt:lpstr>
      <vt:lpstr>NORMALITÀ</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BISOGNI EDUCATIVI SPECIALI</dc:title>
  <dc:creator>Simona</dc:creator>
  <cp:lastModifiedBy>Valentina</cp:lastModifiedBy>
  <cp:revision>56</cp:revision>
  <dcterms:created xsi:type="dcterms:W3CDTF">2013-04-10T18:28:32Z</dcterms:created>
  <dcterms:modified xsi:type="dcterms:W3CDTF">2013-09-16T15:30:35Z</dcterms:modified>
</cp:coreProperties>
</file>