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0" r:id="rId6"/>
    <p:sldId id="261" r:id="rId7"/>
    <p:sldId id="264" r:id="rId8"/>
    <p:sldId id="266" r:id="rId9"/>
    <p:sldId id="271" r:id="rId10"/>
    <p:sldId id="262" r:id="rId11"/>
    <p:sldId id="270" r:id="rId12"/>
    <p:sldId id="268" r:id="rId13"/>
    <p:sldId id="269" r:id="rId14"/>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56" autoAdjust="0"/>
    <p:restoredTop sz="90586" autoAdjust="0"/>
  </p:normalViewPr>
  <p:slideViewPr>
    <p:cSldViewPr>
      <p:cViewPr varScale="1">
        <p:scale>
          <a:sx n="60" d="100"/>
          <a:sy n="60" d="100"/>
        </p:scale>
        <p:origin x="-164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7B1E0BC6-0448-47A4-B27D-C76E5B46F2B8}"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FE0E22E-F269-46E1-9225-80DD694927F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E895F6C4-EAD4-4E7F-81C7-DC2C04B98532}"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CCE0A15-9429-4D50-945B-5B0C4C1735E1}"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3DB18E80-721F-409C-989A-F352F35259E8}"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6939C9A-A7DC-4023-9761-1AF998202F9D}"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65B2FA90-98B7-4EDD-B517-02F99A5F8BDD}"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4347DAC-3318-45D9-AF25-D2D03E496E09}"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30F187B3-16D9-46D8-ADC4-2B638CF97141}"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07AB7C6-6D39-49A0-804B-E1A77FC0A39A}" type="slidenum">
              <a:rPr lang="it-IT"/>
              <a:pPr>
                <a:defRPr/>
              </a:pPr>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5C6946E6-30FD-4DC6-8021-3ACF74E2D55A}"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64CA4A5-D22C-43F2-9DF2-4FDAB89FBBA6}" type="slidenum">
              <a:rPr lang="it-IT"/>
              <a:pPr>
                <a:defRPr/>
              </a:pPr>
              <a:t>‹N›</a:t>
            </a:fld>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D33C0041-B6F2-4243-ABC8-990674B77B40}"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3BCB6A0-7255-43F1-9D5E-794DB9D0BCD5}" type="slidenum">
              <a:rPr lang="it-IT"/>
              <a:pPr>
                <a:defRPr/>
              </a:pPr>
              <a:t>‹N›</a:t>
            </a:fld>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331C64F0-E81A-4020-823B-76F8442D7516}" type="datetimeFigureOut">
              <a:rPr lang="it-IT"/>
              <a:pPr>
                <a:defRPr/>
              </a:pPr>
              <a:t>25/06/2014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3BA2600B-8A14-4F6D-BEA8-CDB0F9A9AAF8}" type="slidenum">
              <a:rPr lang="it-IT"/>
              <a:pPr>
                <a:defRPr/>
              </a:pPr>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79D3CEAB-2EB3-43A2-8DF1-1EA98923E510}" type="datetimeFigureOut">
              <a:rPr lang="it-IT"/>
              <a:pPr>
                <a:defRPr/>
              </a:pPr>
              <a:t>25/06/2014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BC7EA9DA-CB17-4080-823B-880E52A4594F}" type="slidenum">
              <a:rPr lang="it-IT"/>
              <a:pPr>
                <a:defRPr/>
              </a:pPr>
              <a:t>‹N›</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C1A378F2-0F30-4524-B57B-CD8789B48AEE}" type="datetimeFigureOut">
              <a:rPr lang="it-IT"/>
              <a:pPr>
                <a:defRPr/>
              </a:pPr>
              <a:t>25/06/2014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9AACDD30-3855-4BB6-966A-C0A90E6A649C}" type="slidenum">
              <a:rPr lang="it-IT"/>
              <a:pPr>
                <a:defRPr/>
              </a:pPr>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21C36027-7526-47A5-91C8-3D1467C3CCD3}"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A18C36A4-AA14-4361-B15C-EB40EF43EE4F}"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BF808B45-6ADC-4449-AF35-83B5CA24C0D0}"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9E89DCD-5D86-4F6C-AD76-3F6D92B2B901}"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B429A955-BDD1-4D4B-9070-176A073D57AF}"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CBBB1D2-21FD-4F63-95C6-A8969F4381C6}" type="slidenum">
              <a:rPr lang="it-IT"/>
              <a:pPr>
                <a:defRPr/>
              </a:pPr>
              <a:t>‹N›</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5C14E0E8-DDE1-4612-8A45-F954E503989C}"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5B0C660-3E16-489B-9BB8-4A9D607CD2A5}" type="slidenum">
              <a:rPr lang="it-IT"/>
              <a:pPr>
                <a:defRPr/>
              </a:pPr>
              <a:t>‹N›</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9866BC22-04F3-4583-A67F-AED62A93AFAC}"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BC8519D3-6B18-4B4D-81EE-910F78CDE065}"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DEA65D92-AA44-42E5-B57B-41BA28FDF54D}" type="datetimeFigureOut">
              <a:rPr lang="it-IT"/>
              <a:pPr>
                <a:defRPr/>
              </a:pPr>
              <a:t>25/06/2014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1276867-DB0D-4E85-A955-12613B6ED3A7}"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DA6481A1-AC46-4C23-BB95-F71139F72CCE}"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AC0D0CF-1F85-4173-83A2-963E801DB5A0}"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7B93E522-3121-4779-8558-484F3148DD73}" type="datetimeFigureOut">
              <a:rPr lang="it-IT"/>
              <a:pPr>
                <a:defRPr/>
              </a:pPr>
              <a:t>25/06/2014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64FA7061-884C-4748-98F8-F9144CBBD656}"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DA32AFFE-E2FC-4BFD-98A7-DDAA2034511E}" type="datetimeFigureOut">
              <a:rPr lang="it-IT"/>
              <a:pPr>
                <a:defRPr/>
              </a:pPr>
              <a:t>25/06/2014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02339F04-5EC1-4FA6-A07B-824657FC4DB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B838544C-3ABF-435C-BCCC-E7F89EE03A5F}" type="datetimeFigureOut">
              <a:rPr lang="it-IT"/>
              <a:pPr>
                <a:defRPr/>
              </a:pPr>
              <a:t>25/06/2014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06166201-31E5-4D39-BDE0-9D62EE2F3DC3}"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A1AE60C-A5E7-4CDB-A3B9-97AD36E75F60}"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F8785DF-F5CC-4474-835F-58DF64C2D04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D9E3526-FDB1-4504-AF7A-2CD96F064C14}" type="datetimeFigureOut">
              <a:rPr lang="it-IT"/>
              <a:pPr>
                <a:defRPr/>
              </a:pPr>
              <a:t>25/06/2014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A877EF8-91F3-49DA-BD75-1B228EF97C6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smtClean="0"/>
              <a:t>Fare clic per modificare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DFD69C7-5266-4B30-8B9D-2381F7495626}" type="datetimeFigureOut">
              <a:rPr lang="it-IT"/>
              <a:pPr>
                <a:defRPr/>
              </a:pPr>
              <a:t>25/06/2014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94FF331-FABD-4653-A130-DB5008B14D05}"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050"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2051"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smtClean="0"/>
              <a:t>Fare clic per modificare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cs typeface="+mn-cs"/>
              </a:defRPr>
            </a:lvl1pPr>
          </a:lstStyle>
          <a:p>
            <a:pPr>
              <a:defRPr/>
            </a:pPr>
            <a:fld id="{E403D3B5-9C2C-4EA4-B9CE-F6EAF0F0755A}" type="datetimeFigureOut">
              <a:rPr lang="it-IT"/>
              <a:pPr>
                <a:defRPr/>
              </a:pPr>
              <a:t>25/06/2014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cs typeface="+mn-cs"/>
              </a:defRPr>
            </a:lvl1pPr>
          </a:lstStyle>
          <a:p>
            <a:pPr>
              <a:defRPr/>
            </a:pPr>
            <a:fld id="{C7F9ED8D-D46F-41D2-AA44-0DF0BF3FB70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ctrTitle"/>
          </p:nvPr>
        </p:nvSpPr>
        <p:spPr>
          <a:xfrm>
            <a:off x="614363" y="620713"/>
            <a:ext cx="7772400" cy="720725"/>
          </a:xfrm>
        </p:spPr>
        <p:txBody>
          <a:bodyPr/>
          <a:lstStyle/>
          <a:p>
            <a:pPr eaLnBrk="1" hangingPunct="1">
              <a:defRPr/>
            </a:pPr>
            <a:r>
              <a:rPr lang="it-IT" altLang="it-IT" sz="2000" dirty="0" smtClean="0">
                <a:solidFill>
                  <a:srgbClr val="FF0000"/>
                </a:solidFill>
                <a:latin typeface="Copperplate Gothic Bold" panose="020E0705020206020404" pitchFamily="34" charset="0"/>
              </a:rPr>
              <a:t> </a:t>
            </a:r>
            <a:br>
              <a:rPr lang="it-IT" altLang="it-IT" sz="2000" dirty="0" smtClean="0">
                <a:solidFill>
                  <a:srgbClr val="FF0000"/>
                </a:solidFill>
                <a:latin typeface="Copperplate Gothic Bold" panose="020E0705020206020404" pitchFamily="34" charset="0"/>
              </a:rPr>
            </a:br>
            <a:r>
              <a:rPr lang="it-IT" altLang="it-IT" sz="3600" dirty="0" smtClean="0">
                <a:solidFill>
                  <a:schemeClr val="accent2">
                    <a:lumMod val="75000"/>
                  </a:schemeClr>
                </a:solidFill>
                <a:latin typeface="Copperplate Gothic Bold" panose="020E0705020206020404" pitchFamily="34" charset="0"/>
              </a:rPr>
              <a:t>La scuola del gratuito</a:t>
            </a:r>
          </a:p>
        </p:txBody>
      </p:sp>
      <p:pic>
        <p:nvPicPr>
          <p:cNvPr id="3075" name="Picture 2" descr="C:\Users\Seven\Documents\SCUOLA\ANNO 2013-2014\scuola del gratuito\sdg.gif"/>
          <p:cNvPicPr>
            <a:picLocks noChangeAspect="1" noChangeArrowheads="1"/>
          </p:cNvPicPr>
          <p:nvPr/>
        </p:nvPicPr>
        <p:blipFill>
          <a:blip r:embed="rId2"/>
          <a:srcRect/>
          <a:stretch>
            <a:fillRect/>
          </a:stretch>
        </p:blipFill>
        <p:spPr bwMode="auto">
          <a:xfrm>
            <a:off x="1476375" y="1865313"/>
            <a:ext cx="6048375" cy="4371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23850" y="241300"/>
            <a:ext cx="7848600" cy="5646738"/>
          </a:xfrm>
          <a:prstGeom prst="rect">
            <a:avLst/>
          </a:prstGeom>
          <a:noFill/>
          <a:ln w="9525">
            <a:noFill/>
            <a:miter lim="800000"/>
            <a:headEnd/>
            <a:tailEnd/>
          </a:ln>
          <a:effectLst/>
        </p:spPr>
        <p:txBody>
          <a:bodyPr bIns="0" anchor="ctr">
            <a:spAutoFit/>
          </a:bodyPr>
          <a:lstStyle/>
          <a:p>
            <a:pPr algn="just">
              <a:defRPr/>
            </a:pPr>
            <a:endParaRPr lang="it-IT" sz="2000" dirty="0">
              <a:latin typeface="Copperplate Gothic Bold" panose="020E0705020206020404" pitchFamily="34" charset="0"/>
              <a:cs typeface="+mn-cs"/>
            </a:endParaRPr>
          </a:p>
          <a:p>
            <a:pPr algn="ctr" eaLnBrk="0" hangingPunct="0">
              <a:defRPr/>
            </a:pPr>
            <a:r>
              <a:rPr lang="it-IT" sz="2000" dirty="0">
                <a:solidFill>
                  <a:srgbClr val="C00000"/>
                </a:solidFill>
                <a:latin typeface="Copperplate Gothic Bold" panose="020E0705020206020404" pitchFamily="34" charset="0"/>
                <a:cs typeface="+mn-cs"/>
              </a:rPr>
              <a:t>BANCHI D</a:t>
            </a:r>
            <a:r>
              <a:rPr lang="it-IT" sz="2000" dirty="0">
                <a:solidFill>
                  <a:srgbClr val="C00000"/>
                </a:solidFill>
                <a:latin typeface="Copperplate Gothic Bold" panose="020E0705020206020404" pitchFamily="34" charset="0"/>
                <a:cs typeface="+mn-cs"/>
              </a:rPr>
              <a:t>’INTEGRAZIONE</a:t>
            </a:r>
          </a:p>
          <a:p>
            <a:pPr algn="ctr" eaLnBrk="0" hangingPunct="0">
              <a:defRPr/>
            </a:pPr>
            <a:endParaRPr lang="it-IT" sz="2000" dirty="0">
              <a:solidFill>
                <a:srgbClr val="C00000"/>
              </a:solidFill>
              <a:latin typeface="Copperplate Gothic Bold" panose="020E0705020206020404" pitchFamily="34" charset="0"/>
              <a:cs typeface="+mn-cs"/>
            </a:endParaRPr>
          </a:p>
          <a:p>
            <a:pPr algn="just" eaLnBrk="0" hangingPunct="0">
              <a:defRPr/>
            </a:pPr>
            <a:r>
              <a:rPr lang="it-IT" sz="2000" dirty="0">
                <a:latin typeface="Copperplate Gothic Bold" panose="020E0705020206020404" pitchFamily="34" charset="0"/>
                <a:cs typeface="+mn-cs"/>
              </a:rPr>
              <a:t>In viaggio nelle scuole del quartiere di san Giuseppe dove si insegna che il mondo è a colori.</a:t>
            </a:r>
          </a:p>
          <a:p>
            <a:pPr algn="just" eaLnBrk="0" hangingPunct="0">
              <a:defRPr/>
            </a:pPr>
            <a:endParaRPr lang="it-IT" sz="2000" dirty="0">
              <a:latin typeface="Copperplate Gothic Bold" panose="020E0705020206020404" pitchFamily="34" charset="0"/>
              <a:cs typeface="+mn-cs"/>
            </a:endParaRPr>
          </a:p>
          <a:p>
            <a:pPr algn="just" eaLnBrk="0" hangingPunct="0">
              <a:defRPr/>
            </a:pPr>
            <a:endParaRPr lang="it-IT" sz="2000" dirty="0">
              <a:latin typeface="Copperplate Gothic Bold" panose="020E0705020206020404" pitchFamily="34" charset="0"/>
              <a:cs typeface="+mn-cs"/>
            </a:endParaRPr>
          </a:p>
          <a:p>
            <a:pPr algn="just" eaLnBrk="0" hangingPunct="0">
              <a:defRPr/>
            </a:pPr>
            <a:r>
              <a:rPr lang="it-IT" sz="2000" dirty="0">
                <a:latin typeface="Copperplate Gothic Bold" panose="020E0705020206020404" pitchFamily="34" charset="0"/>
                <a:cs typeface="+mn-cs"/>
              </a:rPr>
              <a:t>… “da questo anno scolastico (nella scuola secondaria di primo grado Federico II)  ha preso avvio anche il progetto “La scuola del gratuito” che vede la partecipazione diretta dei genitori che diventano in questo modo protagonisti dell’azione educativa, mettendosi </a:t>
            </a:r>
            <a:r>
              <a:rPr lang="it-IT" sz="2000" dirty="0">
                <a:latin typeface="Copperplate Gothic Bold" panose="020E0705020206020404" pitchFamily="34" charset="0"/>
                <a:cs typeface="+mn-cs"/>
              </a:rPr>
              <a:t>in </a:t>
            </a:r>
            <a:r>
              <a:rPr lang="it-IT" sz="2000" dirty="0">
                <a:latin typeface="Copperplate Gothic Bold" panose="020E0705020206020404" pitchFamily="34" charset="0"/>
                <a:cs typeface="+mn-cs"/>
              </a:rPr>
              <a:t>gioco e collaborando per il benessere e la crescita della comunità scolastica”…</a:t>
            </a:r>
          </a:p>
          <a:p>
            <a:pPr algn="just" eaLnBrk="0" hangingPunct="0">
              <a:defRPr/>
            </a:pPr>
            <a:endParaRPr lang="it-IT" sz="2000" dirty="0">
              <a:latin typeface="Copperplate Gothic Bold" panose="020E0705020206020404" pitchFamily="34" charset="0"/>
              <a:cs typeface="+mn-cs"/>
            </a:endParaRPr>
          </a:p>
          <a:p>
            <a:pPr algn="just" eaLnBrk="0" hangingPunct="0">
              <a:defRPr/>
            </a:pPr>
            <a:r>
              <a:rPr lang="it-IT" sz="2000" dirty="0">
                <a:latin typeface="Copperplate Gothic Bold" panose="020E0705020206020404" pitchFamily="34" charset="0"/>
                <a:cs typeface="+mn-cs"/>
              </a:rPr>
              <a:t>			</a:t>
            </a:r>
            <a:r>
              <a:rPr lang="it-IT" sz="1400" i="1" dirty="0">
                <a:latin typeface="Copperplate Gothic Bold" panose="020E0705020206020404" pitchFamily="34" charset="0"/>
                <a:cs typeface="+mn-cs"/>
              </a:rPr>
              <a:t>[M. </a:t>
            </a:r>
            <a:r>
              <a:rPr lang="it-IT" sz="1400" i="1" dirty="0" err="1">
                <a:latin typeface="Copperplate Gothic Bold" panose="020E0705020206020404" pitchFamily="34" charset="0"/>
                <a:cs typeface="+mn-cs"/>
              </a:rPr>
              <a:t>Tarabelli</a:t>
            </a:r>
            <a:r>
              <a:rPr lang="it-IT" sz="1400" i="1" dirty="0">
                <a:latin typeface="Copperplate Gothic Bold" panose="020E0705020206020404" pitchFamily="34" charset="0"/>
                <a:cs typeface="+mn-cs"/>
              </a:rPr>
              <a:t>, da Jesi e la sua Valle aprile 2014</a:t>
            </a:r>
            <a:r>
              <a:rPr lang="it-IT" sz="1400" dirty="0">
                <a:latin typeface="Copperplate Gothic Bold" panose="020E0705020206020404" pitchFamily="34" charset="0"/>
                <a:cs typeface="+mn-cs"/>
              </a:rPr>
              <a:t>]</a:t>
            </a:r>
          </a:p>
          <a:p>
            <a:pPr algn="just" eaLnBrk="0" hangingPunct="0">
              <a:defRPr/>
            </a:pPr>
            <a:endParaRPr lang="it-IT" sz="2000" dirty="0">
              <a:latin typeface="Copperplate Gothic Bold" panose="020E0705020206020404" pitchFamily="34" charset="0"/>
              <a:cs typeface="+mn-cs"/>
            </a:endParaRPr>
          </a:p>
          <a:p>
            <a:pPr eaLnBrk="0" hangingPunct="0">
              <a:defRPr/>
            </a:pPr>
            <a:endParaRPr lang="it-IT" sz="24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2800" dirty="0" smtClean="0">
                <a:solidFill>
                  <a:schemeClr val="accent2">
                    <a:lumMod val="75000"/>
                  </a:schemeClr>
                </a:solidFill>
                <a:latin typeface="Copperplate Gothic Bold" panose="020E0705020206020404" pitchFamily="34" charset="0"/>
              </a:rPr>
              <a:t>Chi ha risposto all’appello</a:t>
            </a:r>
            <a:endParaRPr lang="it-IT" sz="2800" dirty="0">
              <a:solidFill>
                <a:schemeClr val="accent2">
                  <a:lumMod val="75000"/>
                </a:schemeClr>
              </a:solidFill>
              <a:latin typeface="Copperplate Gothic Bold" panose="020E0705020206020404" pitchFamily="34" charset="0"/>
            </a:endParaRPr>
          </a:p>
        </p:txBody>
      </p:sp>
      <p:sp>
        <p:nvSpPr>
          <p:cNvPr id="3" name="Segnaposto contenuto 2"/>
          <p:cNvSpPr>
            <a:spLocks noGrp="1"/>
          </p:cNvSpPr>
          <p:nvPr>
            <p:ph idx="1"/>
          </p:nvPr>
        </p:nvSpPr>
        <p:spPr>
          <a:xfrm>
            <a:off x="457200" y="1341438"/>
            <a:ext cx="8229600" cy="4784725"/>
          </a:xfrm>
        </p:spPr>
        <p:txBody>
          <a:bodyPr/>
          <a:lstStyle/>
          <a:p>
            <a:pPr marL="0" indent="0">
              <a:buFont typeface="Arial" charset="0"/>
              <a:buNone/>
              <a:defRPr/>
            </a:pPr>
            <a:endParaRPr lang="it-IT" sz="1600" dirty="0" smtClean="0">
              <a:latin typeface="Copperplate Gothic Bold" panose="020E0705020206020404" pitchFamily="34" charset="0"/>
            </a:endParaRPr>
          </a:p>
          <a:p>
            <a:pPr marL="0" indent="0">
              <a:buFont typeface="Arial" charset="0"/>
              <a:buNone/>
              <a:defRPr/>
            </a:pPr>
            <a:r>
              <a:rPr lang="it-IT" sz="1600" dirty="0" smtClean="0">
                <a:latin typeface="Copperplate Gothic Bold" panose="020E0705020206020404" pitchFamily="34" charset="0"/>
              </a:rPr>
              <a:t>• </a:t>
            </a:r>
            <a:r>
              <a:rPr lang="it-IT" sz="2000" dirty="0" smtClean="0">
                <a:latin typeface="Copperplate Gothic Bold" panose="020E0705020206020404" pitchFamily="34" charset="0"/>
              </a:rPr>
              <a:t>Genitori che hanno raccolto l’appello a partecipare  ai gruppi pomeridiani: 20</a:t>
            </a:r>
          </a:p>
          <a:p>
            <a:pPr marL="0" indent="0">
              <a:buFont typeface="Arial" charset="0"/>
              <a:buNone/>
              <a:defRPr/>
            </a:pPr>
            <a:r>
              <a:rPr lang="it-IT" sz="2000" dirty="0" smtClean="0">
                <a:latin typeface="Copperplate Gothic Bold" panose="020E0705020206020404" pitchFamily="34" charset="0"/>
              </a:rPr>
              <a:t>• Genitori che hanno effettivamente condotto attività all’interno del progetto :</a:t>
            </a:r>
          </a:p>
          <a:p>
            <a:pPr marL="0" indent="0">
              <a:buFont typeface="Arial" charset="0"/>
              <a:buNone/>
              <a:defRPr/>
            </a:pPr>
            <a:r>
              <a:rPr lang="it-IT" sz="2000" dirty="0" smtClean="0">
                <a:latin typeface="Copperplate Gothic Bold" panose="020E0705020206020404" pitchFamily="34" charset="0"/>
              </a:rPr>
              <a:t> • Gruppi di studio 		8</a:t>
            </a:r>
          </a:p>
          <a:p>
            <a:pPr marL="0" indent="0">
              <a:buFont typeface="Arial" charset="0"/>
              <a:buNone/>
              <a:defRPr/>
            </a:pPr>
            <a:r>
              <a:rPr lang="it-IT" sz="2000" dirty="0" smtClean="0">
                <a:latin typeface="Copperplate Gothic Bold" panose="020E0705020206020404" pitchFamily="34" charset="0"/>
              </a:rPr>
              <a:t>• Laboratori creativi 	4</a:t>
            </a:r>
          </a:p>
          <a:p>
            <a:pPr marL="0" indent="0">
              <a:buFont typeface="Arial" charset="0"/>
              <a:buNone/>
              <a:defRPr/>
            </a:pPr>
            <a:r>
              <a:rPr lang="it-IT" sz="2000" dirty="0" smtClean="0">
                <a:latin typeface="Copperplate Gothic Bold" panose="020E0705020206020404" pitchFamily="34" charset="0"/>
              </a:rPr>
              <a:t>• Manutenzione 		3</a:t>
            </a:r>
          </a:p>
          <a:p>
            <a:pPr marL="0" indent="0">
              <a:buFont typeface="Arial" charset="0"/>
              <a:buNone/>
              <a:defRPr/>
            </a:pPr>
            <a:r>
              <a:rPr lang="it-IT" sz="2000" dirty="0" smtClean="0">
                <a:latin typeface="Copperplate Gothic Bold" panose="020E0705020206020404" pitchFamily="34" charset="0"/>
              </a:rPr>
              <a:t>• Prima festa di fine anno 	un folto gruppo </a:t>
            </a:r>
          </a:p>
          <a:p>
            <a:pPr marL="0" indent="0">
              <a:buFont typeface="Arial" charset="0"/>
              <a:buNone/>
              <a:defRPr/>
            </a:pPr>
            <a:r>
              <a:rPr lang="it-IT" sz="2000" dirty="0" smtClean="0">
                <a:latin typeface="Copperplate Gothic Bold" panose="020E0705020206020404" pitchFamily="34" charset="0"/>
              </a:rPr>
              <a:t>• Ragazzi coinvolti nei gruppi di studio: 40 (classi prime e seconde)</a:t>
            </a:r>
          </a:p>
          <a:p>
            <a:pPr marL="0" indent="0">
              <a:buFont typeface="Arial" charset="0"/>
              <a:buNone/>
              <a:defRPr/>
            </a:pPr>
            <a:r>
              <a:rPr lang="it-IT" sz="2000" dirty="0" smtClean="0">
                <a:latin typeface="Copperplate Gothic Bold" panose="020E0705020206020404" pitchFamily="34" charset="0"/>
              </a:rPr>
              <a:t>• Ragazzi coinvolti nei laboratori creativi : 29 (classi prime e seconde)</a:t>
            </a:r>
          </a:p>
          <a:p>
            <a:pPr marL="0" indent="0">
              <a:buFont typeface="Arial" charset="0"/>
              <a:buNone/>
              <a:defRPr/>
            </a:pPr>
            <a:r>
              <a:rPr lang="it-IT" sz="2000" dirty="0" smtClean="0">
                <a:latin typeface="Copperplate Gothic Bold" panose="020E0705020206020404" pitchFamily="34" charset="0"/>
              </a:rPr>
              <a:t>• Docenti coinvolti nel progetto: 8</a:t>
            </a:r>
          </a:p>
          <a:p>
            <a:pPr>
              <a:defRPr/>
            </a:pPr>
            <a:endParaRPr lang="it-IT" sz="1600" dirty="0">
              <a:latin typeface="Copperplate Gothic Bold" panose="020E07050202060204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Seven\Documents\GRETA\SCUOLA\ANNO 2013-2014\COMMISSIONE SITO WEB\FOTO\TROFEO DELLE CLASSI\2014-05-17 17.59.29.jpg"/>
          <p:cNvPicPr>
            <a:picLocks noChangeAspect="1" noChangeArrowheads="1"/>
          </p:cNvPicPr>
          <p:nvPr/>
        </p:nvPicPr>
        <p:blipFill>
          <a:blip r:embed="rId2"/>
          <a:srcRect/>
          <a:stretch>
            <a:fillRect/>
          </a:stretch>
        </p:blipFill>
        <p:spPr bwMode="auto">
          <a:xfrm>
            <a:off x="0" y="0"/>
            <a:ext cx="4356100" cy="3644900"/>
          </a:xfrm>
          <a:prstGeom prst="rect">
            <a:avLst/>
          </a:prstGeom>
          <a:noFill/>
          <a:ln w="9525">
            <a:noFill/>
            <a:miter lim="800000"/>
            <a:headEnd/>
            <a:tailEnd/>
          </a:ln>
        </p:spPr>
      </p:pic>
      <p:pic>
        <p:nvPicPr>
          <p:cNvPr id="14339" name="Picture 3" descr="C:\Users\Seven\Downloads\2014-06-23 14.49.08.jpg"/>
          <p:cNvPicPr>
            <a:picLocks noChangeAspect="1" noChangeArrowheads="1"/>
          </p:cNvPicPr>
          <p:nvPr/>
        </p:nvPicPr>
        <p:blipFill>
          <a:blip r:embed="rId3"/>
          <a:srcRect/>
          <a:stretch>
            <a:fillRect/>
          </a:stretch>
        </p:blipFill>
        <p:spPr bwMode="auto">
          <a:xfrm>
            <a:off x="3611563" y="2708275"/>
            <a:ext cx="5532437" cy="4149725"/>
          </a:xfrm>
          <a:prstGeom prst="rect">
            <a:avLst/>
          </a:prstGeom>
          <a:noFill/>
          <a:ln w="9525">
            <a:noFill/>
            <a:miter lim="800000"/>
            <a:headEnd/>
            <a:tailEnd/>
          </a:ln>
        </p:spPr>
      </p:pic>
      <p:sp>
        <p:nvSpPr>
          <p:cNvPr id="14340" name="CasellaDiTesto 3"/>
          <p:cNvSpPr txBox="1">
            <a:spLocks noChangeArrowheads="1"/>
          </p:cNvSpPr>
          <p:nvPr/>
        </p:nvSpPr>
        <p:spPr bwMode="auto">
          <a:xfrm>
            <a:off x="4716463" y="476250"/>
            <a:ext cx="3887787" cy="2032000"/>
          </a:xfrm>
          <a:prstGeom prst="rect">
            <a:avLst/>
          </a:prstGeom>
          <a:noFill/>
          <a:ln w="9525">
            <a:noFill/>
            <a:miter lim="800000"/>
            <a:headEnd/>
            <a:tailEnd/>
          </a:ln>
        </p:spPr>
        <p:txBody>
          <a:bodyPr>
            <a:spAutoFit/>
          </a:bodyPr>
          <a:lstStyle/>
          <a:p>
            <a:pPr algn="ctr"/>
            <a:r>
              <a:rPr lang="it-IT" altLang="it-IT" b="1">
                <a:solidFill>
                  <a:srgbClr val="C00000"/>
                </a:solidFill>
              </a:rPr>
              <a:t>TROFEO DELLE CLASSI</a:t>
            </a:r>
          </a:p>
          <a:p>
            <a:endParaRPr lang="it-IT" altLang="it-IT"/>
          </a:p>
          <a:p>
            <a:pPr algn="just"/>
            <a:r>
              <a:rPr lang="it-IT" altLang="it-IT"/>
              <a:t>La festa organizzata interamente dai genitori ha visto sfidarsi tutte le classi della scuola secondaria con l’assegnazione dei tre trofei alle classi vincitrici.</a:t>
            </a:r>
          </a:p>
        </p:txBody>
      </p:sp>
      <p:sp>
        <p:nvSpPr>
          <p:cNvPr id="14341" name="CasellaDiTesto 4"/>
          <p:cNvSpPr txBox="1">
            <a:spLocks noChangeArrowheads="1"/>
          </p:cNvSpPr>
          <p:nvPr/>
        </p:nvSpPr>
        <p:spPr bwMode="auto">
          <a:xfrm>
            <a:off x="323850" y="4076700"/>
            <a:ext cx="3024188" cy="1754188"/>
          </a:xfrm>
          <a:prstGeom prst="rect">
            <a:avLst/>
          </a:prstGeom>
          <a:noFill/>
          <a:ln w="9525">
            <a:noFill/>
            <a:miter lim="800000"/>
            <a:headEnd/>
            <a:tailEnd/>
          </a:ln>
        </p:spPr>
        <p:txBody>
          <a:bodyPr>
            <a:spAutoFit/>
          </a:bodyPr>
          <a:lstStyle/>
          <a:p>
            <a:pPr algn="just"/>
            <a:r>
              <a:rPr lang="it-IT" altLang="it-IT"/>
              <a:t>La festa è proseguita con la vendita dei prodotti realizzati dai ragazzi nei laboratori creativi e una merenda all’aperto nel giardino della scuola.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ttangolo 3"/>
          <p:cNvSpPr>
            <a:spLocks noChangeArrowheads="1"/>
          </p:cNvSpPr>
          <p:nvPr/>
        </p:nvSpPr>
        <p:spPr bwMode="auto">
          <a:xfrm>
            <a:off x="755650" y="1412875"/>
            <a:ext cx="7777163" cy="3416300"/>
          </a:xfrm>
          <a:prstGeom prst="rect">
            <a:avLst/>
          </a:prstGeom>
          <a:noFill/>
          <a:ln w="9525">
            <a:noFill/>
            <a:miter lim="800000"/>
            <a:headEnd/>
            <a:tailEnd/>
          </a:ln>
        </p:spPr>
        <p:txBody>
          <a:bodyPr>
            <a:spAutoFit/>
          </a:bodyPr>
          <a:lstStyle/>
          <a:p>
            <a:pPr algn="just"/>
            <a:r>
              <a:rPr lang="it-IT" altLang="it-IT" sz="2400">
                <a:latin typeface="Copperplate Gothic Bold" pitchFamily="34" charset="0"/>
              </a:rPr>
              <a:t>La scuola del gratuito nasce all’interno di un dibattito più vasto avviato dalla Associazione Comunità Papa Giovanni XXIII sulla necessità, oggi, di progettare una società diversa basata su meccanismi alternativi al profitto, alla legge di mercato e al consumismo, una società il cui centro siano le relazioni di Gratuità tra gli uomini.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asellaDiTesto 3"/>
          <p:cNvSpPr txBox="1">
            <a:spLocks noChangeArrowheads="1"/>
          </p:cNvSpPr>
          <p:nvPr/>
        </p:nvSpPr>
        <p:spPr bwMode="auto">
          <a:xfrm>
            <a:off x="323850" y="1125538"/>
            <a:ext cx="8569325" cy="4664075"/>
          </a:xfrm>
          <a:prstGeom prst="rect">
            <a:avLst/>
          </a:prstGeom>
          <a:noFill/>
          <a:ln w="9525">
            <a:noFill/>
            <a:miter lim="800000"/>
            <a:headEnd/>
            <a:tailEnd/>
          </a:ln>
        </p:spPr>
        <p:txBody>
          <a:bodyPr>
            <a:spAutoFit/>
          </a:bodyPr>
          <a:lstStyle/>
          <a:p>
            <a:pPr algn="just"/>
            <a:r>
              <a:rPr lang="it-IT" altLang="it-IT" sz="2000">
                <a:latin typeface="Copperplate Gothic Bold" pitchFamily="34" charset="0"/>
              </a:rPr>
              <a:t>L’intento è quello di costruire una scuola in cui ogni persona sia guardata nella globalità dei suoi aspetti costitutivi, fisici, psicologici e spirituali e perciò accolta e valorizzata nella sua originalità. una scuola in cui sia la gratuità ad educare e non il Profitto. Esso si offre ai giovani come unica ragione di impegno e di studio,  (prendere i migliori voti, raggiungere il diploma, cercare un buon lavoro, guadagnare bene, avere successo e potere) formandoli nella falsa cultura dell’individualismo e della solitudine.</a:t>
            </a:r>
          </a:p>
          <a:p>
            <a:pPr algn="just"/>
            <a:r>
              <a:rPr lang="it-IT" altLang="it-IT" sz="2000">
                <a:latin typeface="Copperplate Gothic Bold" pitchFamily="34" charset="0"/>
              </a:rPr>
              <a:t>Siamo convinti che l’educazione non può che essere Gratuità.</a:t>
            </a:r>
          </a:p>
          <a:p>
            <a:pPr algn="just"/>
            <a:r>
              <a:rPr lang="it-IT" altLang="it-IT" sz="2000" u="sng">
                <a:latin typeface="Copperplate Gothic Bold" pitchFamily="34" charset="0"/>
              </a:rPr>
              <a:t>Educare significa infatti “sviluppare”, “ far emergere” dalla persona quelle doti e quelle potenzialità che aspettano di manifestarsi.</a:t>
            </a:r>
          </a:p>
        </p:txBody>
      </p:sp>
      <p:sp>
        <p:nvSpPr>
          <p:cNvPr id="5123" name="Text Box 4"/>
          <p:cNvSpPr txBox="1">
            <a:spLocks noChangeArrowheads="1"/>
          </p:cNvSpPr>
          <p:nvPr/>
        </p:nvSpPr>
        <p:spPr bwMode="auto">
          <a:xfrm>
            <a:off x="539750" y="476250"/>
            <a:ext cx="7993063" cy="523875"/>
          </a:xfrm>
          <a:prstGeom prst="rect">
            <a:avLst/>
          </a:prstGeom>
          <a:noFill/>
          <a:ln w="9525">
            <a:noFill/>
            <a:miter lim="800000"/>
            <a:headEnd/>
            <a:tailEnd/>
          </a:ln>
        </p:spPr>
        <p:txBody>
          <a:bodyPr>
            <a:spAutoFit/>
          </a:bodyPr>
          <a:lstStyle/>
          <a:p>
            <a:pPr algn="ctr">
              <a:spcBef>
                <a:spcPct val="50000"/>
              </a:spcBef>
            </a:pPr>
            <a:r>
              <a:rPr lang="it-IT" altLang="it-IT" sz="2800">
                <a:solidFill>
                  <a:srgbClr val="C00000"/>
                </a:solidFill>
                <a:latin typeface="Copperplate Gothic Bold" pitchFamily="34" charset="0"/>
              </a:rPr>
              <a:t>PRINCIPI    ISPIRATORI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asellaDiTesto 1"/>
          <p:cNvSpPr txBox="1">
            <a:spLocks noChangeArrowheads="1"/>
          </p:cNvSpPr>
          <p:nvPr/>
        </p:nvSpPr>
        <p:spPr bwMode="auto">
          <a:xfrm>
            <a:off x="539750" y="836613"/>
            <a:ext cx="8135938" cy="5232400"/>
          </a:xfrm>
          <a:prstGeom prst="rect">
            <a:avLst/>
          </a:prstGeom>
          <a:noFill/>
          <a:ln w="9525">
            <a:noFill/>
            <a:miter lim="800000"/>
            <a:headEnd/>
            <a:tailEnd/>
          </a:ln>
        </p:spPr>
        <p:txBody>
          <a:bodyPr>
            <a:spAutoFit/>
          </a:bodyPr>
          <a:lstStyle/>
          <a:p>
            <a:pPr algn="ctr"/>
            <a:r>
              <a:rPr lang="it-IT" altLang="it-IT" sz="2800">
                <a:solidFill>
                  <a:srgbClr val="C00000"/>
                </a:solidFill>
                <a:latin typeface="Copperplate Gothic Bold" pitchFamily="34" charset="0"/>
              </a:rPr>
              <a:t>LA VALUTAZIONE</a:t>
            </a:r>
          </a:p>
          <a:p>
            <a:endParaRPr lang="it-IT" altLang="it-IT">
              <a:latin typeface="Copperplate Gothic Bold" pitchFamily="34" charset="0"/>
            </a:endParaRPr>
          </a:p>
          <a:p>
            <a:pPr algn="just"/>
            <a:r>
              <a:rPr lang="it-IT" altLang="it-IT">
                <a:latin typeface="Copperplate Gothic Bold" pitchFamily="34" charset="0"/>
              </a:rPr>
              <a:t>La scuola del Gratuito è una scuola che si adegua ai bisogni dell’individuo e pertanto favorisce l’integrazione in ogni situazione educativa. Non esiste più la scuola uguale per tutti ma ciascuno usufruisce di un percorso proprio, adatto a liberare le capacità individuali anche in situazioni di grave difficoltà personale. </a:t>
            </a:r>
            <a:r>
              <a:rPr lang="it-IT" altLang="it-IT" u="sng">
                <a:latin typeface="Copperplate Gothic Bold" pitchFamily="34" charset="0"/>
              </a:rPr>
              <a:t>Non esiste una valutazione uguale per tutti, generatrice di competizione, di esclusione e di falsa motivazione allo studio</a:t>
            </a:r>
            <a:r>
              <a:rPr lang="it-IT" altLang="it-IT">
                <a:latin typeface="Copperplate Gothic Bold" pitchFamily="34" charset="0"/>
              </a:rPr>
              <a:t>. Ciascuno ha diritto ad una valutazione rispettosa della propria identità che sia atto educativo di fiducia e di valorizzazione. Nell’ottica della cooperazione e della responsabilità essa assume forme di valutazione compartecipata tra i membri della comunità di classe e di autovalutazione personale. </a:t>
            </a:r>
            <a:r>
              <a:rPr lang="it-IT" altLang="it-IT" u="sng">
                <a:latin typeface="Copperplate Gothic Bold" pitchFamily="34" charset="0"/>
              </a:rPr>
              <a:t>Non esistono ritmi di lavoro e di apprendimento uguali per tutti. A ciascuno viene riconosciuto il ritmo proprio modellato sui bisogni personali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srcRect/>
          <a:stretch>
            <a:fillRect/>
          </a:stretch>
        </p:blipFill>
        <p:spPr bwMode="auto">
          <a:xfrm>
            <a:off x="249238" y="3246438"/>
            <a:ext cx="8645525" cy="371475"/>
          </a:xfrm>
          <a:prstGeom prst="rect">
            <a:avLst/>
          </a:prstGeom>
          <a:noFill/>
          <a:ln w="9525">
            <a:noFill/>
            <a:miter lim="800000"/>
            <a:headEnd/>
            <a:tailEnd/>
          </a:ln>
        </p:spPr>
      </p:pic>
      <p:sp>
        <p:nvSpPr>
          <p:cNvPr id="2" name="CasellaDiTesto 1"/>
          <p:cNvSpPr txBox="1"/>
          <p:nvPr/>
        </p:nvSpPr>
        <p:spPr>
          <a:xfrm>
            <a:off x="249238" y="404813"/>
            <a:ext cx="8645525" cy="6616700"/>
          </a:xfrm>
          <a:prstGeom prst="rect">
            <a:avLst/>
          </a:prstGeom>
          <a:noFill/>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endParaRPr lang="it-IT" altLang="it-IT" sz="2000" dirty="0" smtClean="0">
              <a:solidFill>
                <a:schemeClr val="accent2">
                  <a:lumMod val="75000"/>
                </a:schemeClr>
              </a:solidFill>
              <a:latin typeface="Copperplate Gothic Bold" pitchFamily="34" charset="0"/>
            </a:endParaRPr>
          </a:p>
          <a:p>
            <a:pPr algn="ctr" eaLnBrk="1" hangingPunct="1">
              <a:defRPr/>
            </a:pPr>
            <a:r>
              <a:rPr lang="it-IT" altLang="it-IT" sz="2400" dirty="0" smtClean="0">
                <a:solidFill>
                  <a:srgbClr val="C00000"/>
                </a:solidFill>
                <a:latin typeface="Copperplate Gothic Bold" pitchFamily="34" charset="0"/>
              </a:rPr>
              <a:t>NARRAZIONE DEI GENITORI</a:t>
            </a:r>
          </a:p>
          <a:p>
            <a:pPr eaLnBrk="1" hangingPunct="1">
              <a:defRPr/>
            </a:pPr>
            <a:endParaRPr lang="it-IT" altLang="it-IT" sz="1600" dirty="0" smtClean="0">
              <a:solidFill>
                <a:srgbClr val="CC0066"/>
              </a:solidFill>
              <a:latin typeface="Copperplate Gothic Bold" pitchFamily="34" charset="0"/>
            </a:endParaRPr>
          </a:p>
          <a:p>
            <a:pPr algn="just" eaLnBrk="1" hangingPunct="1">
              <a:defRPr/>
            </a:pPr>
            <a:r>
              <a:rPr lang="it-IT" altLang="it-IT" sz="1600" dirty="0" smtClean="0">
                <a:latin typeface="Copperplate Gothic Bold" pitchFamily="34" charset="0"/>
              </a:rPr>
              <a:t>Siamo convinti che la scuola riesca a compiere a pieno la sua azione educativa anche con l’apporto della famiglia.</a:t>
            </a:r>
          </a:p>
          <a:p>
            <a:pPr algn="just" eaLnBrk="1" hangingPunct="1">
              <a:defRPr/>
            </a:pPr>
            <a:r>
              <a:rPr lang="it-IT" altLang="it-IT" sz="1600" dirty="0" smtClean="0">
                <a:latin typeface="Copperplate Gothic Bold" pitchFamily="34" charset="0"/>
              </a:rPr>
              <a:t>Il sapere che quest’ultima porta in dote è sapere concreto, olistico: i genitori sono depositari della storia del ragazzo perché l’hanno costruita insieme a lui.</a:t>
            </a:r>
          </a:p>
          <a:p>
            <a:pPr algn="just" eaLnBrk="1" hangingPunct="1">
              <a:defRPr/>
            </a:pPr>
            <a:r>
              <a:rPr lang="it-IT" altLang="it-IT" sz="1600" dirty="0" smtClean="0">
                <a:latin typeface="Copperplate Gothic Bold" pitchFamily="34" charset="0"/>
              </a:rPr>
              <a:t>La loro testimonianza, il loro racconto aiutano i docenti a chiamare il ragazzo per nome, a riconoscerlo nella sua totalità.</a:t>
            </a:r>
          </a:p>
          <a:p>
            <a:pPr algn="just" eaLnBrk="1" hangingPunct="1">
              <a:defRPr/>
            </a:pPr>
            <a:r>
              <a:rPr lang="it-IT" altLang="it-IT" sz="1600" dirty="0" smtClean="0">
                <a:latin typeface="Copperplate Gothic Bold" pitchFamily="34" charset="0"/>
              </a:rPr>
              <a:t>Da qui la proposta del </a:t>
            </a:r>
            <a:r>
              <a:rPr lang="it-IT" altLang="it-IT" sz="1600" b="1" u="sng" dirty="0" smtClean="0">
                <a:solidFill>
                  <a:srgbClr val="C00000"/>
                </a:solidFill>
                <a:latin typeface="Copperplate Gothic Bold" pitchFamily="34" charset="0"/>
              </a:rPr>
              <a:t>Circolo della Narrazione</a:t>
            </a:r>
            <a:r>
              <a:rPr lang="it-IT" altLang="it-IT" sz="1600" dirty="0" smtClean="0">
                <a:latin typeface="Copperplate Gothic Bold" pitchFamily="34" charset="0"/>
              </a:rPr>
              <a:t>, un luogo in cui genitori ed insegnanti si siedono e narrano a turno dei propri figli, senza interruzioni, senza domande.</a:t>
            </a:r>
          </a:p>
          <a:p>
            <a:pPr algn="just" eaLnBrk="1" hangingPunct="1">
              <a:defRPr/>
            </a:pPr>
            <a:r>
              <a:rPr lang="it-IT" altLang="it-IT" sz="1600" dirty="0" smtClean="0">
                <a:latin typeface="Copperplate Gothic Bold" pitchFamily="34" charset="0"/>
              </a:rPr>
              <a:t>Il racconto fluisce spontaneo dalla riflessione, dai ricordi , dal segno positivo lasciato dalle esperienze comuni.</a:t>
            </a:r>
          </a:p>
          <a:p>
            <a:pPr algn="just" eaLnBrk="1" hangingPunct="1">
              <a:defRPr/>
            </a:pPr>
            <a:r>
              <a:rPr lang="it-IT" altLang="it-IT" sz="1600" dirty="0" smtClean="0">
                <a:latin typeface="Copperplate Gothic Bold" pitchFamily="34" charset="0"/>
              </a:rPr>
              <a:t>Nel Circolo della Narrazione si raccontano solo aspetti positivi; il genitore dipinge del proprio figlio un quadro a rilievo , ne descrive le qualità, i traguardi raggiunti.</a:t>
            </a:r>
          </a:p>
          <a:p>
            <a:pPr algn="just" eaLnBrk="1" hangingPunct="1">
              <a:defRPr/>
            </a:pPr>
            <a:r>
              <a:rPr lang="it-IT" altLang="it-IT" sz="1600" dirty="0" smtClean="0">
                <a:latin typeface="Copperplate Gothic Bold" pitchFamily="34" charset="0"/>
              </a:rPr>
              <a:t>I docenti ascoltano aggiungendo tasselli preziosi alla conoscenza degli alunni, anticipandone i tempi ed ampliando l’orizzonte ad interessi ed attitudini che talvolta non emergono nel contesto scolastico. </a:t>
            </a:r>
          </a:p>
          <a:p>
            <a:pPr algn="just" eaLnBrk="1" hangingPunct="1">
              <a:defRPr/>
            </a:pPr>
            <a:r>
              <a:rPr lang="it-IT" altLang="it-IT" sz="1600" u="sng" dirty="0" smtClean="0">
                <a:latin typeface="Copperplate Gothic Bold" pitchFamily="34" charset="0"/>
              </a:rPr>
              <a:t>Il semi arco della famiglia e quello della scuola provano ad unirsi per creare  un’arma potente , quella della pedagogia della fiducia che diventa pedagogia della responsabilità.</a:t>
            </a:r>
          </a:p>
          <a:p>
            <a:pPr eaLnBrk="1" hangingPunct="1">
              <a:defRPr/>
            </a:pPr>
            <a:endParaRPr lang="it-IT" altLang="it-IT" sz="1600" dirty="0" smtClean="0">
              <a:solidFill>
                <a:srgbClr val="CC0066"/>
              </a:solidFill>
              <a:latin typeface="Copperplate Gothic Bold"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ctrTitle"/>
          </p:nvPr>
        </p:nvSpPr>
        <p:spPr>
          <a:xfrm>
            <a:off x="685800" y="333375"/>
            <a:ext cx="7772400" cy="1008063"/>
          </a:xfrm>
        </p:spPr>
        <p:txBody>
          <a:bodyPr/>
          <a:lstStyle/>
          <a:p>
            <a:pPr eaLnBrk="1" hangingPunct="1">
              <a:defRPr/>
            </a:pPr>
            <a:r>
              <a:rPr lang="it-IT" altLang="it-IT" b="1" dirty="0" smtClean="0">
                <a:solidFill>
                  <a:schemeClr val="accent2">
                    <a:lumMod val="75000"/>
                  </a:schemeClr>
                </a:solidFill>
                <a:latin typeface="Copperplate Gothic Bold" pitchFamily="34" charset="0"/>
              </a:rPr>
              <a:t>Banca del tempo</a:t>
            </a:r>
          </a:p>
        </p:txBody>
      </p:sp>
      <p:sp>
        <p:nvSpPr>
          <p:cNvPr id="3" name="Sottotitolo 2"/>
          <p:cNvSpPr>
            <a:spLocks noGrp="1"/>
          </p:cNvSpPr>
          <p:nvPr>
            <p:ph type="subTitle" idx="1"/>
          </p:nvPr>
        </p:nvSpPr>
        <p:spPr>
          <a:xfrm>
            <a:off x="684213" y="1268413"/>
            <a:ext cx="7704137" cy="4824412"/>
          </a:xfrm>
        </p:spPr>
        <p:txBody>
          <a:bodyPr>
            <a:normAutofit/>
          </a:bodyPr>
          <a:lstStyle/>
          <a:p>
            <a:pPr algn="just" eaLnBrk="1" hangingPunct="1">
              <a:defRPr/>
            </a:pPr>
            <a:r>
              <a:rPr lang="it-IT" altLang="it-IT" sz="1800" dirty="0" smtClean="0">
                <a:solidFill>
                  <a:schemeClr val="tx1"/>
                </a:solidFill>
                <a:latin typeface="Copperplate Gothic Bold" panose="020E0705020206020404" pitchFamily="34" charset="0"/>
              </a:rPr>
              <a:t>La banca del tempo è un modo per mettere in pratica la collaborazione fra scuola e famiglia.</a:t>
            </a:r>
          </a:p>
          <a:p>
            <a:pPr algn="just" eaLnBrk="1" hangingPunct="1">
              <a:defRPr/>
            </a:pPr>
            <a:r>
              <a:rPr lang="it-IT" altLang="it-IT" sz="1800" dirty="0" smtClean="0">
                <a:solidFill>
                  <a:schemeClr val="tx1"/>
                </a:solidFill>
                <a:latin typeface="Copperplate Gothic Bold" panose="020E0705020206020404" pitchFamily="34" charset="0"/>
              </a:rPr>
              <a:t>Consiste nel chiedere alle famiglie, tramite un modulo che può essere consegnato all’inizio dell’anno scolastico, la disponibilità a dedicare gratuitamente qualche ora alla scuola per varie attività. </a:t>
            </a:r>
          </a:p>
          <a:p>
            <a:pPr algn="just">
              <a:defRPr/>
            </a:pPr>
            <a:r>
              <a:rPr lang="it-IT" altLang="it-IT" sz="1800" dirty="0" smtClean="0">
                <a:solidFill>
                  <a:schemeClr val="tx1"/>
                </a:solidFill>
                <a:latin typeface="Copperplate Gothic Bold" panose="020E0705020206020404" pitchFamily="34" charset="0"/>
              </a:rPr>
              <a:t>Ad esempio:</a:t>
            </a:r>
          </a:p>
          <a:p>
            <a:pPr algn="just">
              <a:defRPr/>
            </a:pPr>
            <a:r>
              <a:rPr lang="it-IT" altLang="it-IT" sz="1800" dirty="0" smtClean="0">
                <a:solidFill>
                  <a:schemeClr val="tx1"/>
                </a:solidFill>
                <a:latin typeface="Copperplate Gothic Bold" panose="020E0705020206020404" pitchFamily="34" charset="0"/>
              </a:rPr>
              <a:t> - accogliere piccoli gruppi di alunni per i compiti,  per attività di recupero o per laboratori creativi</a:t>
            </a:r>
          </a:p>
          <a:p>
            <a:pPr algn="just">
              <a:defRPr/>
            </a:pPr>
            <a:r>
              <a:rPr lang="it-IT" altLang="it-IT" sz="1800" dirty="0" smtClean="0">
                <a:solidFill>
                  <a:schemeClr val="tx1"/>
                </a:solidFill>
                <a:latin typeface="Copperplate Gothic Bold" panose="020E0705020206020404" pitchFamily="34" charset="0"/>
              </a:rPr>
              <a:t>- realizzare lavori di manutenzione</a:t>
            </a:r>
          </a:p>
          <a:p>
            <a:pPr marL="285750" indent="-285750" algn="just">
              <a:buFontTx/>
              <a:buChar char="-"/>
              <a:defRPr/>
            </a:pPr>
            <a:r>
              <a:rPr lang="it-IT" altLang="it-IT" sz="1800" dirty="0" smtClean="0">
                <a:solidFill>
                  <a:schemeClr val="tx1"/>
                </a:solidFill>
                <a:latin typeface="Copperplate Gothic Bold" panose="020E0705020206020404" pitchFamily="34" charset="0"/>
              </a:rPr>
              <a:t>raccontare agli alunni la propria esperienza scolastica e professionale ai fini dell’orientamento</a:t>
            </a:r>
            <a:r>
              <a:rPr lang="it-IT" altLang="it-IT" sz="1800" dirty="0" smtClean="0">
                <a:solidFill>
                  <a:schemeClr val="tx1"/>
                </a:solidFill>
                <a:latin typeface="Copperplate Gothic Light" pitchFamily="34" charset="0"/>
              </a:rPr>
              <a:t>.</a:t>
            </a:r>
          </a:p>
          <a:p>
            <a:pPr algn="just">
              <a:defRPr/>
            </a:pPr>
            <a:r>
              <a:rPr lang="it-IT" altLang="it-IT" sz="1800" dirty="0">
                <a:solidFill>
                  <a:schemeClr val="tx1"/>
                </a:solidFill>
                <a:latin typeface="Copperplate Gothic Bold" panose="020E0705020206020404" pitchFamily="34" charset="0"/>
              </a:rPr>
              <a:t>La richiesta di collaborazione può essere rivolta non soltanto ai genitori ma a ciascun membro della famiglia, compresi nonni e fratelli maggiori.</a:t>
            </a:r>
          </a:p>
          <a:p>
            <a:pPr marL="285750" indent="-285750" algn="l">
              <a:buFontTx/>
              <a:buChar char="-"/>
              <a:defRPr/>
            </a:pPr>
            <a:endParaRPr lang="it-IT" altLang="it-IT" sz="1600" dirty="0" smtClean="0">
              <a:solidFill>
                <a:schemeClr val="tx1"/>
              </a:solidFill>
              <a:latin typeface="Copperplate Gothic Light" pitchFamily="34" charset="0"/>
            </a:endParaRPr>
          </a:p>
          <a:p>
            <a:pPr marL="342900" indent="-342900" algn="l">
              <a:buFontTx/>
              <a:buChar char="-"/>
              <a:defRPr/>
            </a:pPr>
            <a:endParaRPr lang="it-IT" altLang="it-IT" sz="2000" dirty="0" smtClean="0">
              <a:solidFill>
                <a:schemeClr val="tx1"/>
              </a:solidFill>
              <a:latin typeface="Copperplate Gothic Light" pitchFamily="34" charset="0"/>
            </a:endParaRPr>
          </a:p>
          <a:p>
            <a:pPr algn="l" eaLnBrk="1" hangingPunct="1">
              <a:defRPr/>
            </a:pPr>
            <a:endParaRPr lang="it-IT" altLang="it-IT" sz="2000" b="1" dirty="0" smtClean="0">
              <a:solidFill>
                <a:schemeClr val="tx1"/>
              </a:solidFill>
              <a:latin typeface="Copperplate Gothic Light"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magine 1"/>
          <p:cNvPicPr>
            <a:picLocks noChangeAspect="1"/>
          </p:cNvPicPr>
          <p:nvPr/>
        </p:nvPicPr>
        <p:blipFill>
          <a:blip r:embed="rId2"/>
          <a:srcRect/>
          <a:stretch>
            <a:fillRect/>
          </a:stretch>
        </p:blipFill>
        <p:spPr bwMode="auto">
          <a:xfrm>
            <a:off x="3276600" y="404813"/>
            <a:ext cx="2247900" cy="2736850"/>
          </a:xfrm>
          <a:prstGeom prst="rect">
            <a:avLst/>
          </a:prstGeom>
          <a:noFill/>
          <a:ln w="9525">
            <a:noFill/>
            <a:miter lim="800000"/>
            <a:headEnd/>
            <a:tailEnd/>
          </a:ln>
        </p:spPr>
      </p:pic>
      <p:sp>
        <p:nvSpPr>
          <p:cNvPr id="9219" name="CasellaDiTesto 2"/>
          <p:cNvSpPr txBox="1">
            <a:spLocks noChangeArrowheads="1"/>
          </p:cNvSpPr>
          <p:nvPr/>
        </p:nvSpPr>
        <p:spPr bwMode="auto">
          <a:xfrm>
            <a:off x="652463" y="4057650"/>
            <a:ext cx="8064500" cy="460375"/>
          </a:xfrm>
          <a:prstGeom prst="rect">
            <a:avLst/>
          </a:prstGeom>
          <a:noFill/>
          <a:ln w="9525">
            <a:noFill/>
            <a:miter lim="800000"/>
            <a:headEnd/>
            <a:tailEnd/>
          </a:ln>
        </p:spPr>
        <p:txBody>
          <a:bodyPr>
            <a:spAutoFit/>
          </a:bodyPr>
          <a:lstStyle/>
          <a:p>
            <a:r>
              <a:rPr lang="it-IT" altLang="it-IT" sz="2400">
                <a:latin typeface="Copperplate Gothic Bold" pitchFamily="34" charset="0"/>
              </a:rPr>
              <a:t>Dai principi ispiratori…la nostra esperienza                     </a:t>
            </a:r>
          </a:p>
        </p:txBody>
      </p:sp>
      <p:sp>
        <p:nvSpPr>
          <p:cNvPr id="9220" name="CasellaDiTesto 3"/>
          <p:cNvSpPr txBox="1">
            <a:spLocks noChangeArrowheads="1"/>
          </p:cNvSpPr>
          <p:nvPr/>
        </p:nvSpPr>
        <p:spPr bwMode="auto">
          <a:xfrm>
            <a:off x="781050" y="5095875"/>
            <a:ext cx="7807325" cy="646113"/>
          </a:xfrm>
          <a:prstGeom prst="rect">
            <a:avLst/>
          </a:prstGeom>
          <a:noFill/>
          <a:ln w="9525">
            <a:noFill/>
            <a:miter lim="800000"/>
            <a:headEnd/>
            <a:tailEnd/>
          </a:ln>
        </p:spPr>
        <p:txBody>
          <a:bodyPr>
            <a:spAutoFit/>
          </a:bodyPr>
          <a:lstStyle/>
          <a:p>
            <a:pPr algn="ctr"/>
            <a:r>
              <a:rPr lang="it-IT" altLang="it-IT">
                <a:latin typeface="Copperplate Gothic Bold" pitchFamily="34" charset="0"/>
              </a:rPr>
              <a:t>Scuola Secondaria I grado “Federico II” Jesi</a:t>
            </a:r>
          </a:p>
          <a:p>
            <a:pPr algn="ctr"/>
            <a:r>
              <a:rPr lang="it-IT" altLang="it-IT">
                <a:latin typeface="Copperplate Gothic Bold" pitchFamily="34" charset="0"/>
              </a:rPr>
              <a:t> a.s. 2013/2014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it-IT" altLang="it-IT" sz="2800" smtClean="0">
                <a:solidFill>
                  <a:srgbClr val="C00000"/>
                </a:solidFill>
                <a:latin typeface="Copperplate Gothic Bold" pitchFamily="34" charset="0"/>
              </a:rPr>
              <a:t>Il circolo della narrazione</a:t>
            </a:r>
          </a:p>
        </p:txBody>
      </p:sp>
      <p:sp>
        <p:nvSpPr>
          <p:cNvPr id="10243" name="Segnaposto contenuto 2"/>
          <p:cNvSpPr>
            <a:spLocks noGrp="1"/>
          </p:cNvSpPr>
          <p:nvPr>
            <p:ph idx="1"/>
          </p:nvPr>
        </p:nvSpPr>
        <p:spPr/>
        <p:txBody>
          <a:bodyPr/>
          <a:lstStyle/>
          <a:p>
            <a:pPr marL="0" indent="0" algn="just" eaLnBrk="1" hangingPunct="1">
              <a:buFont typeface="Arial" charset="0"/>
              <a:buNone/>
            </a:pPr>
            <a:r>
              <a:rPr lang="it-IT" altLang="it-IT" sz="2400" smtClean="0">
                <a:latin typeface="Copperplate Gothic Bold" pitchFamily="34" charset="0"/>
              </a:rPr>
              <a:t>Genitori e insegnanti si sono incontrati per raccontarsi le vicendevoli esperienze. </a:t>
            </a:r>
          </a:p>
          <a:p>
            <a:pPr marL="0" indent="0" algn="just" eaLnBrk="1" hangingPunct="1">
              <a:buFont typeface="Arial" charset="0"/>
              <a:buNone/>
            </a:pPr>
            <a:r>
              <a:rPr lang="it-IT" altLang="it-IT" sz="2400" smtClean="0">
                <a:latin typeface="Copperplate Gothic Bold" pitchFamily="34" charset="0"/>
              </a:rPr>
              <a:t>A turno, ognuno ha narrato i propri ricordi legati ai figli, descrivendone solo gli aspetti positivi. </a:t>
            </a:r>
          </a:p>
          <a:p>
            <a:pPr marL="0" indent="0" algn="just" eaLnBrk="1" hangingPunct="1">
              <a:buFont typeface="Arial" charset="0"/>
              <a:buNone/>
            </a:pPr>
            <a:r>
              <a:rPr lang="it-IT" altLang="it-IT" sz="2400" smtClean="0">
                <a:latin typeface="Copperplate Gothic Bold" pitchFamily="34" charset="0"/>
              </a:rPr>
              <a:t>E’ stato un importante momento di condivisione emotiva, al di là dei singoli ruoli, volto al raggiungimento di un obiettivo comune: </a:t>
            </a:r>
            <a:r>
              <a:rPr lang="it-IT" altLang="it-IT" sz="2400" u="sng" smtClean="0">
                <a:latin typeface="Copperplate Gothic Bold" pitchFamily="34" charset="0"/>
              </a:rPr>
              <a:t>l’autentica conoscenza dei ragazzi</a:t>
            </a:r>
            <a:r>
              <a:rPr lang="it-IT" altLang="it-IT" sz="2400" smtClean="0">
                <a:latin typeface="Copperplate Gothic Bold"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2"/>
          <p:cNvSpPr>
            <a:spLocks noGrp="1"/>
          </p:cNvSpPr>
          <p:nvPr>
            <p:ph type="title"/>
          </p:nvPr>
        </p:nvSpPr>
        <p:spPr>
          <a:xfrm>
            <a:off x="457200" y="274638"/>
            <a:ext cx="8229600" cy="633412"/>
          </a:xfrm>
        </p:spPr>
        <p:txBody>
          <a:bodyPr/>
          <a:lstStyle/>
          <a:p>
            <a:r>
              <a:rPr lang="it-IT" altLang="it-IT" sz="2000" smtClean="0">
                <a:solidFill>
                  <a:srgbClr val="C00000"/>
                </a:solidFill>
                <a:latin typeface="Copperplate Gothic Bold" pitchFamily="34" charset="0"/>
              </a:rPr>
              <a:t>Genitori e scuola: la banca del tempo</a:t>
            </a:r>
          </a:p>
        </p:txBody>
      </p:sp>
      <p:sp>
        <p:nvSpPr>
          <p:cNvPr id="4" name="Segnaposto contenuto 3"/>
          <p:cNvSpPr>
            <a:spLocks noGrp="1"/>
          </p:cNvSpPr>
          <p:nvPr>
            <p:ph idx="1"/>
          </p:nvPr>
        </p:nvSpPr>
        <p:spPr>
          <a:xfrm>
            <a:off x="457200" y="908050"/>
            <a:ext cx="8229600" cy="5834063"/>
          </a:xfrm>
        </p:spPr>
        <p:txBody>
          <a:bodyPr/>
          <a:lstStyle/>
          <a:p>
            <a:pPr marL="0" indent="0" algn="just">
              <a:buFont typeface="Arial" charset="0"/>
              <a:buNone/>
              <a:defRPr/>
            </a:pPr>
            <a:r>
              <a:rPr lang="it-IT" sz="1600" dirty="0" smtClean="0">
                <a:latin typeface="Copperplate Gothic Bold" panose="020E0705020206020404" pitchFamily="34" charset="0"/>
              </a:rPr>
              <a:t>L’undici marzo scorso, presso la scuola secondaria di primo grado “Federico II”, ha preso il via il progetto “ La Banca del Tempo”, inserito nel più ampio contenitore della “Scuola del Gratuito”.</a:t>
            </a:r>
          </a:p>
          <a:p>
            <a:pPr marL="0" indent="0" algn="just">
              <a:buFont typeface="Arial" charset="0"/>
              <a:buNone/>
              <a:defRPr/>
            </a:pPr>
            <a:r>
              <a:rPr lang="it-IT" sz="1600" dirty="0" smtClean="0">
                <a:latin typeface="Copperplate Gothic Bold" panose="020E0705020206020404" pitchFamily="34" charset="0"/>
              </a:rPr>
              <a:t>Accogliendo l’invito degli insegnanti, infatti, un gruppo di genitori dell’Istituto ha messo a disposizione della scuola alcune ore pomeridiane. Ne sono scaturiti sette diversi gruppi di studio durante i quali alunni e genitori collaborano allo svolgimento dei compiti e alla preparazione delle lezioni. </a:t>
            </a:r>
          </a:p>
          <a:p>
            <a:pPr marL="0" indent="0" algn="just">
              <a:buFont typeface="Arial" charset="0"/>
              <a:buNone/>
              <a:defRPr/>
            </a:pPr>
            <a:r>
              <a:rPr lang="it-IT" sz="1600" dirty="0" smtClean="0">
                <a:latin typeface="Copperplate Gothic Bold" panose="020E0705020206020404" pitchFamily="34" charset="0"/>
              </a:rPr>
              <a:t>Due ulteriori incontri settimanali, inoltre, sempre tenuti da volenterosi genitori, coinvolgono gli alunni delle prime classi e delle seconde nella preparazione di originali manufatti da esporre alla prossima festa della scuola. Una menzione meritano infine  i genitori che hanno dato la loro disponibilità per la manutenzione del giardino della scuola e dell’edificio più in generale che a breve si cimenteranno nella ritinteggiatura di alcuni spazi. </a:t>
            </a:r>
          </a:p>
          <a:p>
            <a:pPr marL="0" indent="0" algn="just">
              <a:buFont typeface="Arial" charset="0"/>
              <a:buNone/>
              <a:defRPr/>
            </a:pPr>
            <a:r>
              <a:rPr lang="it-IT" sz="1600" dirty="0" smtClean="0">
                <a:latin typeface="Copperplate Gothic Bold" panose="020E0705020206020404" pitchFamily="34" charset="0"/>
              </a:rPr>
              <a:t>Grazie dunque a chi, come noi, crede nella sinergia degli interventi e vede nel lavorare insieme con pazienza e passione l’unica via per il raggiungimento di obiettivi comuni.</a:t>
            </a:r>
          </a:p>
          <a:p>
            <a:pPr marL="0" indent="0" algn="just">
              <a:buFont typeface="Arial" charset="0"/>
              <a:buNone/>
              <a:defRPr/>
            </a:pPr>
            <a:r>
              <a:rPr lang="it-IT" sz="1600" dirty="0" smtClean="0">
                <a:latin typeface="Copperplate Gothic Bold" panose="020E0705020206020404" pitchFamily="34" charset="0"/>
              </a:rPr>
              <a:t>			</a:t>
            </a:r>
            <a:r>
              <a:rPr lang="it-IT" sz="1600" dirty="0">
                <a:latin typeface="Copperplate Gothic Bold" panose="020E0705020206020404" pitchFamily="34" charset="0"/>
              </a:rPr>
              <a:t> </a:t>
            </a:r>
            <a:r>
              <a:rPr lang="it-IT" sz="1600" dirty="0" smtClean="0">
                <a:latin typeface="Copperplate Gothic Bold" panose="020E0705020206020404" pitchFamily="34" charset="0"/>
              </a:rPr>
              <a:t>         Gli insegnanti della scuola “Federico II”</a:t>
            </a:r>
          </a:p>
          <a:p>
            <a:pPr marL="0" indent="0" algn="ctr">
              <a:buFont typeface="Arial" charset="0"/>
              <a:buNone/>
              <a:defRPr/>
            </a:pPr>
            <a:r>
              <a:rPr lang="it-IT" sz="1600" dirty="0" smtClean="0">
                <a:latin typeface="Copperplate Gothic Bold" panose="020E0705020206020404" pitchFamily="34" charset="0"/>
              </a:rPr>
              <a:t>(Articolo pubblicato sul blog dell’istituto</a:t>
            </a:r>
          </a:p>
          <a:p>
            <a:pPr marL="0" indent="0" algn="ctr">
              <a:buFont typeface="Arial" charset="0"/>
              <a:buNone/>
              <a:defRPr/>
            </a:pPr>
            <a:r>
              <a:rPr lang="it-IT" sz="1600" dirty="0">
                <a:latin typeface="Copperplate Gothic Bold" panose="020E0705020206020404" pitchFamily="34" charset="0"/>
              </a:rPr>
              <a:t>http://www.scuolafedericosecondo.it/blog/genitori-e-scuola-la-banca-del-tempo/</a:t>
            </a:r>
            <a:endParaRPr lang="it-IT" sz="1600" dirty="0" smtClean="0">
              <a:latin typeface="Copperplate Gothic Bold" panose="020E0705020206020404" pitchFamily="34" charset="0"/>
            </a:endParaRPr>
          </a:p>
          <a:p>
            <a:pPr algn="ctr">
              <a:defRPr/>
            </a:pPr>
            <a:endParaRPr lang="it-IT" sz="1600" dirty="0">
              <a:latin typeface="Copperplate Gothic Bold" panose="020E07050202060204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1095</Words>
  <Application>Microsoft Office PowerPoint</Application>
  <PresentationFormat>Presentazione su schermo (4:3)</PresentationFormat>
  <Paragraphs>68</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12</vt:i4>
      </vt:variant>
    </vt:vector>
  </HeadingPairs>
  <TitlesOfParts>
    <vt:vector size="18" baseType="lpstr">
      <vt:lpstr>Calibri</vt:lpstr>
      <vt:lpstr>Arial</vt:lpstr>
      <vt:lpstr>Copperplate Gothic Bold</vt:lpstr>
      <vt:lpstr>Copperplate Gothic Light</vt:lpstr>
      <vt:lpstr>Tema di Office</vt:lpstr>
      <vt:lpstr>1_Tema di Office</vt:lpstr>
      <vt:lpstr>  La scuola del gratuito</vt:lpstr>
      <vt:lpstr>Diapositiva 2</vt:lpstr>
      <vt:lpstr>Diapositiva 3</vt:lpstr>
      <vt:lpstr>Diapositiva 4</vt:lpstr>
      <vt:lpstr>Diapositiva 5</vt:lpstr>
      <vt:lpstr>Banca del tempo</vt:lpstr>
      <vt:lpstr>Diapositiva 7</vt:lpstr>
      <vt:lpstr>Il circolo della narrazione</vt:lpstr>
      <vt:lpstr>Genitori e scuola: la banca del tempo</vt:lpstr>
      <vt:lpstr>Diapositiva 10</vt:lpstr>
      <vt:lpstr>Chi ha risposto all’appello</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Convegno «La scuola del gratuito» 5-6 ottobre 2013 San Marino</dc:title>
  <dc:creator>Seven</dc:creator>
  <cp:lastModifiedBy>valentina</cp:lastModifiedBy>
  <cp:revision>37</cp:revision>
  <dcterms:created xsi:type="dcterms:W3CDTF">2013-10-20T15:48:07Z</dcterms:created>
  <dcterms:modified xsi:type="dcterms:W3CDTF">2014-06-25T21:07:14Z</dcterms:modified>
</cp:coreProperties>
</file>