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5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12" r:id="rId9"/>
    <p:sldMasterId id="2147483924" r:id="rId10"/>
    <p:sldMasterId id="2147483936" r:id="rId11"/>
    <p:sldMasterId id="2147483948" r:id="rId12"/>
    <p:sldMasterId id="2147483972" r:id="rId13"/>
    <p:sldMasterId id="2147483984" r:id="rId14"/>
    <p:sldMasterId id="2147483996" r:id="rId15"/>
    <p:sldMasterId id="2147484008" r:id="rId16"/>
    <p:sldMasterId id="2147484536" r:id="rId17"/>
    <p:sldMasterId id="2147484550" r:id="rId18"/>
    <p:sldMasterId id="2147484807" r:id="rId19"/>
    <p:sldMasterId id="2147484853" r:id="rId20"/>
    <p:sldMasterId id="2147484865" r:id="rId21"/>
    <p:sldMasterId id="2147484877" r:id="rId22"/>
    <p:sldMasterId id="2147484889" r:id="rId23"/>
    <p:sldMasterId id="2147484901" r:id="rId24"/>
  </p:sldMasterIdLst>
  <p:notesMasterIdLst>
    <p:notesMasterId r:id="rId63"/>
  </p:notesMasterIdLst>
  <p:sldIdLst>
    <p:sldId id="256" r:id="rId25"/>
    <p:sldId id="342" r:id="rId26"/>
    <p:sldId id="347" r:id="rId27"/>
    <p:sldId id="340" r:id="rId28"/>
    <p:sldId id="387" r:id="rId29"/>
    <p:sldId id="388" r:id="rId30"/>
    <p:sldId id="352" r:id="rId31"/>
    <p:sldId id="354" r:id="rId32"/>
    <p:sldId id="355" r:id="rId33"/>
    <p:sldId id="370" r:id="rId34"/>
    <p:sldId id="356" r:id="rId35"/>
    <p:sldId id="357" r:id="rId36"/>
    <p:sldId id="371" r:id="rId37"/>
    <p:sldId id="394" r:id="rId38"/>
    <p:sldId id="326" r:id="rId39"/>
    <p:sldId id="372" r:id="rId40"/>
    <p:sldId id="373" r:id="rId41"/>
    <p:sldId id="379" r:id="rId42"/>
    <p:sldId id="381" r:id="rId43"/>
    <p:sldId id="360" r:id="rId44"/>
    <p:sldId id="361" r:id="rId45"/>
    <p:sldId id="362" r:id="rId46"/>
    <p:sldId id="390" r:id="rId47"/>
    <p:sldId id="363" r:id="rId48"/>
    <p:sldId id="364" r:id="rId49"/>
    <p:sldId id="365" r:id="rId50"/>
    <p:sldId id="366" r:id="rId51"/>
    <p:sldId id="367" r:id="rId52"/>
    <p:sldId id="389" r:id="rId53"/>
    <p:sldId id="382" r:id="rId54"/>
    <p:sldId id="383" r:id="rId55"/>
    <p:sldId id="384" r:id="rId56"/>
    <p:sldId id="391" r:id="rId57"/>
    <p:sldId id="392" r:id="rId58"/>
    <p:sldId id="393" r:id="rId59"/>
    <p:sldId id="385" r:id="rId60"/>
    <p:sldId id="368" r:id="rId61"/>
    <p:sldId id="338" r:id="rId62"/>
  </p:sldIdLst>
  <p:sldSz cx="9144000" cy="6858000" type="screen4x3"/>
  <p:notesSz cx="6669088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43" d="100"/>
          <a:sy n="43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68EFD3-7D44-4BB2-96A9-F6D304403AFC}" type="datetimeFigureOut">
              <a:rPr lang="it-IT"/>
              <a:pPr>
                <a:defRPr/>
              </a:pPr>
              <a:t>09/02/2014</a:t>
            </a:fld>
            <a:endParaRPr lang="it-IT"/>
          </a:p>
        </p:txBody>
      </p:sp>
      <p:sp>
        <p:nvSpPr>
          <p:cNvPr id="163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E46480F-276F-4489-A263-76322E94CD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FC28658-D345-4FF7-8E9B-80C77B9D039F}" type="slidenum">
              <a:rPr lang="it-IT" sz="1200">
                <a:solidFill>
                  <a:srgbClr val="000000"/>
                </a:solidFill>
                <a:latin typeface="Arial" charset="0"/>
              </a:rPr>
              <a:pPr algn="r"/>
              <a:t>10</a:t>
            </a:fld>
            <a:endParaRPr 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E42-692F-4427-B02C-8FDBAEFADFA1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7FE08-DD61-4D61-A09C-BA1B4A28224F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CE986-86AB-40FF-8028-8A21D9B04C00}" type="slidenum">
              <a:rPr lang="it-IT" sz="1200">
                <a:latin typeface="Arial" charset="0"/>
              </a:rPr>
              <a:pPr algn="r"/>
              <a:t>15</a:t>
            </a:fld>
            <a:endParaRPr lang="it-IT" sz="1200">
              <a:latin typeface="Arial" charset="0"/>
            </a:endParaRPr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73AEA96-64B3-4693-B56B-E9EA969CEA10}" type="slidenum">
              <a:rPr 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16</a:t>
            </a:fld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32C190FB-104A-4A28-8936-21B3AF7C8A17}" type="slidenum">
              <a:rPr 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17</a:t>
            </a:fld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1820F-E214-40AA-B4E3-C87523F51C55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20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49645-B45B-4BC6-9F97-E52A48421785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21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4D226-FEA9-4EA5-A1C9-F8117B8A2060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22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2F31E-7EFF-4780-A8E3-1C674B9C121B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25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43D1C-EE61-41E1-B451-5A756CC697B1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27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C0748-4A86-4B98-BEEF-65E5E6B47720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28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D8D4C0-2382-4AB8-B826-8911E14845F1}" type="slidenum">
              <a:rPr lang="it-IT" sz="1200">
                <a:latin typeface="Arial" charset="0"/>
              </a:rPr>
              <a:pPr algn="r"/>
              <a:t>3</a:t>
            </a:fld>
            <a:endParaRPr lang="it-IT" sz="1200">
              <a:latin typeface="Arial" charset="0"/>
            </a:endParaRPr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8595F-9BED-457C-A3F2-D05064A29BC3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37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DC9D0F58-7D69-43E8-B106-EF1696B7B691}" type="slidenum">
              <a:rPr 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5</a:t>
            </a:fld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B83E143-1522-43BA-B26D-D84A977EF5E4}" type="slidenum">
              <a:rPr 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6</a:t>
            </a:fld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C48849-160A-456C-99BB-1B130C78D4EE}" type="slidenum">
              <a:rPr lang="it-IT" sz="1200">
                <a:latin typeface="Arial" charset="0"/>
              </a:rPr>
              <a:pPr algn="r"/>
              <a:t>7</a:t>
            </a:fld>
            <a:endParaRPr lang="it-IT" sz="1200">
              <a:latin typeface="Arial" charset="0"/>
            </a:endParaRPr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063DA-DFCC-43A3-A8C1-9C6B3442AAE9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217D2-8072-4FCF-ABB1-E340D509BD69}" type="slidenum">
              <a:rPr lang="it-IT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it-I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6CE3-2F9D-44C1-B438-48555F7564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DA36-937F-487E-B63A-F9F64B7A3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63F9-58EC-42B8-A3C2-49AD7E666E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3CA2-FB14-45C9-9A86-D552C077B0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2D74-A3EC-4554-9289-7B1BCC4546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1127-3C83-48E5-A0B3-FF70A8367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BB0D-16C6-4286-8560-705A58F33D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ADAE-792F-425A-BB70-12B5CB62B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DD2D5-FD36-4114-80F9-9BA43A1906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7A8F-A51C-458E-BEF7-7EB49AC2EB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F096-1DA4-4D83-94BF-12EF6C0E42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448B-CD63-4096-8F45-9C70DCA7CE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E280-462F-487A-A298-ED0C3964E9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508C-1FC2-40BC-8413-0B11B2845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147E-0550-4AC1-B415-581CF19A36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27FC-9D69-4F08-A7E6-8DBEEA682D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E05E-39EB-4ADE-80D8-4BFF0D7A0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565E-F275-4A9E-B969-B2AB4E566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2A7F-FA0F-473A-B77A-53CA7844FE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101F-0FF3-48C0-A256-1F8E3F1A02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8B1B-4EDE-4FCD-8105-95E4E1824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F15A-880C-4535-8B94-D9BD66655E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5E5D-6FA3-42D2-89A6-F597AC57E0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3802-F011-4D4B-A3C8-BC9189DA12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616D-55C0-49AD-968C-F473552B73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3787-FB13-4EE1-ACF3-876AC5E2D6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81C0-380B-49F1-B304-39A6B6E740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219-BD99-4B14-9F0E-D95FCB329B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3E86A-3708-4931-B2C9-FD65AB68DC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F481-A981-47A0-B3D7-7482454E51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CAFD7-6148-44C1-B0A2-4B76F4D664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FB55-D446-47F8-9410-B6FA323B71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1C50-EB60-44A0-B8BE-576AB10957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5860-99C5-468C-A9AE-91E8006F4A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5713-FFA5-47F7-9105-E4763F5E6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5206-EB62-4431-BF35-DB455807F0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3461-53DA-4CE2-9953-63D03CF0E2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AA75-D3BB-41F7-A80F-82C21D5032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503B-D174-4E44-BDDB-2A0E87DBA3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39E8-7FF0-4D35-AF0C-6DC0C78DE3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144C-9856-46E3-87A7-8F57620ABF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43C7-46A0-42AD-A00D-E74E477918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9F53-668F-468E-960C-2E046719E9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FFA7-F64D-4E66-8814-87EB743397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9947-1DB0-433F-AFEA-4A9F643C11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A6E9-C9D1-409E-9B45-213C6B69E9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624E-0486-4718-A62D-3EBE30F6F1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D3F88-362D-4E95-80A4-A9327A72A6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2EBB-312F-4A00-8707-4CB561A379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5B1D-CE19-4D43-A799-CDF56CBD0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104D-D2D1-44BF-9150-3D0E23A3B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7D76-320D-4CDB-AC6F-3DE8A96EA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09AB-0E92-4101-A075-26468423BA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DCCA-DEF6-4D02-A2B4-F2FDE376DC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2B89-026D-4258-ACBE-4EBEF337A0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DB01-596A-4468-9152-D40142B44B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F62D-284D-4652-ADC9-C73FD46CEE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C967-2A7C-4F0C-8843-E69FE4F7A0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9327-8561-408A-ADCE-E40120EC1F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8B2B-AD6E-4B6E-8BC9-5DD8F3E6E2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C58E-9BE9-4ED2-B8E6-D9C4B14254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0EB4-0E34-4908-B58B-A7D8AD1A26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A2BF-146B-47EB-BF0C-05C5A33996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01F1-D0AC-4F76-981B-0A37DA9CC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D9B5-9E3B-4C14-8913-C66499256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6A38-DE21-4C62-A988-A981F44321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5E73-CDBD-437D-8F65-E135B5E1A4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9F1E2-FEE1-4CF7-B9B1-B5FA6DFDC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2497-0992-4D62-95C9-F5B6DD63FC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670E-C485-49E4-9F3C-B3FD81243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562D-1782-48CD-AD75-1F9FB152EA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265EA-5F55-495E-B992-DAF0F08168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1FA6-57B0-412E-826A-BFA0A797E6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B41C-3CB1-4F57-B218-2525870B5C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5D4A-75DA-4CE4-8EB0-F25924F514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DB17-5633-453D-8C8D-3697411AF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38D4-BCA2-47BB-8820-4A7664633C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42D4-BA06-4307-9A00-A2B2443DCA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983D-E5F2-4287-A009-7BED36E54A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AE838-6E30-40F5-A05E-069903C8F8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C51AB-FA2C-44A8-86D0-113299EA44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7C2C-19C1-442C-9B45-85E9680FA1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DD30-452D-4895-9273-C2591595C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FF2F-C3C5-4D96-8395-285874E3B3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5806-274F-47B5-A0AA-D4D04494B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AD08-2597-4989-931B-D56B6BBC35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64 w 5184"/>
                  <a:gd name="T3" fmla="*/ 3159 h 3159"/>
                  <a:gd name="T4" fmla="*/ 526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6 w 556"/>
                  <a:gd name="T5" fmla="*/ 3159 h 3159"/>
                  <a:gd name="T6" fmla="*/ 56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6 w 251"/>
                <a:gd name="T7" fmla="*/ 12 h 12"/>
                <a:gd name="T8" fmla="*/ 256 w 251"/>
                <a:gd name="T9" fmla="*/ 0 h 12"/>
                <a:gd name="T10" fmla="*/ 25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344 w 251"/>
                <a:gd name="T5" fmla="*/ 12 h 12"/>
                <a:gd name="T6" fmla="*/ 134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891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891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EC2BA1A-3509-4EE3-B0DA-9489BFCCE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77070CB-7A74-49B6-9FB3-38AE776E88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EDD1C76-6A29-45EF-89F1-DBCE57210A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2369-521B-4504-8459-EFE5A34957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A6D6A0C-239D-432D-B257-8554FA8D3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976794B-5E9E-46C2-8692-52807DF04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EED876B-C8E2-4BFB-A825-4D20175CAA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5F3B337-E791-4045-AF1E-F822D818D6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F780307-33AF-48E0-AE3D-E5908712BF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177B974-00CF-4A39-9DB2-276020A098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06A9156-74FB-4ADB-A3FC-E5590FFA4A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C3DEF4C-EC42-4DF9-87F5-E8E9C96EE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99E7D75-0662-4918-A941-78E2C61275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AA05783-8018-4815-8523-8CCDFE22EF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892C-E51C-4CE7-B56C-9865F57E55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ECF4-2CE6-4D42-949D-4C44D5C584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8C99-C5DC-40D6-9B4C-5ECD79581D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C024-330F-4A64-B349-BC08DF37E1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9D91-073F-4A7A-A420-2D24895E4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FC8D-77C4-4411-93C8-2691815F5D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CFE4-19A6-497C-A194-DC7E52C75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7773-E329-450A-8772-1634CEA54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389C-0A10-4DB9-A182-D92CF7A27A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0902-9863-4E23-85EF-5CF33DFE54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4E78-FBB2-4ED9-BA6B-55093BFA89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220B-901D-4F98-8665-53BD1BBC1C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E02A-7CF2-411A-8EB9-0A96CEC344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66AF-D4FC-481F-9C78-1F3A2C7A81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2989-BDEA-4959-B997-784F32D027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5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5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7CD14FB3-7E95-46A0-8FC6-4545D0C3F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63667F-9441-4642-BD46-5F1249F243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52A276-166E-4F8D-B68E-B716199341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AE96F2-5B61-4D1A-A53D-B4F3B8B912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19F3FC-7C66-41A9-A302-0A5876DA2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8E4477-DDB7-4A19-A9BB-24D5B1C2CE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6D8C99-C344-4546-9ABB-E5CDA7EA14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D8B73B-F33F-4D0F-B679-22C57D2659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8675-1850-405B-BAB1-9776E5FE16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4EA4772-E614-4BC7-A3ED-3D16329180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DFBE57-BE15-4121-99B0-BFC5206AA9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02B7F1-0C1D-48B7-949B-E9AEA211A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5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5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A4F0F4B-A8D5-4E02-A5CF-223C4C8CFA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915AEE-0057-4E32-8EB4-D9F1369AF8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1E393F-DC63-4131-AE64-33F803E43A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207903-9EDC-4F08-B99D-54ECDD13C4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6E21C5-533A-4FE4-974E-2EA7D5CB7B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399C2F-2237-4155-B4F9-6D11EB1C23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80BDF1-5C15-4D59-9291-93A21DA38D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0086-3718-4097-BF9C-73C145718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3B72B8-FD60-4DDF-B314-772E1DE22E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5C7DBB-F48F-42AE-9B56-1A8E34336B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12F1FC-BB7A-49BB-BEB2-6ECB5F794C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94E591-9034-449D-866A-FD1AA2F22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5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5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726422B3-30BE-4AEF-9FDB-C8B16B6801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11B280-8405-4FA7-A6C6-1FF4B44368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B208A7-5F85-475A-8CE1-761C0CF1B1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A9CECD-5FED-41BD-ADF4-C9DD3B7C9D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C25C5F0-03E0-4D53-AA55-7875739605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89D424-2A20-4117-BE59-1A9189312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B082-FB24-4496-9280-C4838CBB59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EF9BDF-EFA9-4312-891F-4D4AF79ED2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3F6D5D-1AC9-4BF6-8421-88955E763E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1A9F9-5931-4D81-96C6-9F8183547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B7CE26-03A4-434A-9D24-52C506EBCA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97CD6D-704E-46E9-B636-2CBB07C883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5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5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605626F6-540C-41A9-B4F6-45E64D90E5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A5ACA2-201D-4976-B741-9E6FB51309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CE37CE-4786-4A19-A878-3FE714663F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5486CD-9619-40D4-A169-184C338814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760398-D8FD-418D-A88C-91D99DBD69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1133-4BE1-4448-9D82-66482ED8F6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4DB627-4E37-413E-B3AE-BF6DBA95CC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062D1C-718A-4870-810B-966612034E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5D7894-BD85-46FB-B120-E531910507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A06B81-A74F-4F1A-8F14-18B293E886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7395BE-2532-48CC-BBD3-31B5B0E14C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753275-662F-4FF6-836B-7F2B2B703A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6DBEEF-156A-49A5-A9E7-242DD9811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F1E3E8-027E-4EB6-9DFD-668F83080B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9AD945-9485-4A57-B248-41427DF903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CC6D82-0C4C-4ADC-8C20-07E0AD2773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4F63-CD8A-4FEF-8AE0-B99A76C789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47BABD-ABD8-4563-A566-F55CBCFE3A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3BAAA2-3EEC-4803-A0CB-729B75A48C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FBC691-E6F3-4EB6-AB30-75D4D0E67A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3B080F-1D67-4350-9084-85A3E737E3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DE27F7-B61E-4A2A-9D83-D6BFBBD476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833A5C-4718-415D-BAE7-5477D0FE05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603E82-D907-47DE-83C3-34B3D9D2D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583353-634D-4111-BF69-3E9F16FFEE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9CE4-DE7C-47DE-8516-A25FE864F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F977-D67F-41BC-A02A-046D1D9591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B561-1953-4723-8CE7-8F93FFEA1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048-5EA9-4B45-8DA9-C8B9377942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22FD-1F79-48B9-9D83-D452D5358F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FC5E-251D-4D32-B12C-12F2154F6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5BA2-79BD-4630-8FFD-1E05ADE592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0922-30A0-4872-90E9-747732D581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2739-B88E-4E7B-891D-FEF0573F0A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7113-D9EE-47C1-9FA7-87FB7D565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9E34-27B7-4623-BB32-1F4F1C10E1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D4E2-2046-43DC-BA6E-97D9F0EE6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CE0C-FD67-45EE-9B04-2743DC2E74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F60C-EDB6-4A3F-B081-1524F06F2F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3BCC-0740-4C21-B452-5846CD2232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D5B9-5B24-4A7E-A6A1-1BFD00BF91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531D-A75E-4420-9845-7240259A77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871B-D35B-4AD1-8F30-0C6CB2D57E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18D-E77F-4832-BAD5-14BAFC7644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0578-9DDF-4C31-ABA4-809574E3C2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774B-E53E-46B9-8E19-96F07FFCB6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9D90-246C-434F-98AF-CAFE8820DA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3370-F63F-4AF5-8B28-8689107EB9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9226-3756-4074-AB12-61EFE47AA2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54D3-7A84-41CE-BA17-0A77D44AAD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4419-99AC-45FB-A01A-935F8791FA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9791-EB83-4D91-B071-146D214490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2457-6187-4C06-AFFF-F1E904378A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3019-5919-4F39-A1BC-55E8C4CF58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3238-9CF7-4818-9A07-5A49BE8F0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E802-6D12-4CBC-BB2E-E41D73B7B3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3672-5C40-4C3C-996C-D57BFFE689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DDBA2-9D7F-4D81-AE31-E54CFA7A7A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04C1-3646-4C3A-9798-3D15FBA82C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DA12-CB3B-468B-BA78-03D85E2CAE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65AF-C405-4BBE-950C-5F0A37C9F7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11D1-F844-4853-B3C6-4501ECDBC9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F4FE4-43F0-4812-889B-60E2F95B67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3095-5E11-49C7-A624-BD55D096BA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2825C-1E93-45F8-B6F0-0E90539BF0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BCDCA-7FB1-4C8E-92A4-2C4429F293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5079-2408-4DFF-873D-0734FBD15E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C6C7-DDD2-4438-95B8-51F6A9BDE7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23D1-0C25-4443-ACAD-94A106F18B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F698-BC20-4453-A979-0AD7AF6DDF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1BC5-3BED-4129-B5C1-3C3DF60734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85B6-0BB0-4AB5-84C8-7766D70BBB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F8E6-335C-4BFA-97A9-47E015335E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4855-86D6-49B7-94B4-09ACA1D2B6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D315-06BE-4CD6-934B-B9CAA353AE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7126-FB6C-4736-895C-200D5655E5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CDE7-78AC-4254-B895-3A57E760C2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CC99-A0B9-4E09-A3C8-6A4AC93FF1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8F97-28A3-45F0-9D6D-D0562BF228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54F1E-0EF6-4B1F-B5CC-1D666EC21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9D469-93B0-4752-8CE3-76CD4763D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66A5-474E-43F5-A6F5-DF93ED0F79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8AE0-D7EA-4091-854C-DB29C89122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F353-41C4-4180-920E-9B51D29A74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E09A-553E-4483-B931-2D833A51F5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E088-6012-45B3-B411-04B1324F5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5017-EE84-46DC-9B14-405F673062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6F8D-46F7-47DB-B1EF-5C526296ED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40A8E-8F7F-45CE-8008-7C3740E327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0DFA-70A1-4AFC-A29D-5509CD0B0F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DFB4-7C25-40AA-8A15-36D5544FB0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4695-A2DF-4AD8-88D6-A0B141E233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2239-4960-400B-B531-6ED19DC04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A623-04B6-41A7-A33A-361C7F4E2F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2D8B-07CD-455C-A345-ADB9AB584F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0E0A-FBD1-429E-9A57-DEB4F96D34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1658-A6A3-4536-9185-EE8DE65377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7FD9-9453-48AD-9820-CCE86F89D5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925A-114C-40F4-9248-1698A300B9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02B1-4839-4451-9E97-F94FBB9327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3FCF-C629-4C39-B021-82898A89B2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EC10-3133-49F9-B0B6-322C520D12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1F93-CED4-4633-8306-1695EAF7E9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C5BA-AFDE-4D23-9AF6-249F9EB870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883B-5073-46FE-9F7B-0226B18D1B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24FF-C1C3-45CA-B36A-3F53EF671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F4BF552-D16D-4885-A88D-A33A6B2FB1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1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025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2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2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26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26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6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6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6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7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26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6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B6CC86B-7EAE-461C-B4C7-24A2C88B8B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2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2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2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29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28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0B18FAB-F7D5-44DE-A802-863A7EE2FE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1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229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3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3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3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1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1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1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1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1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1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31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DD6E210-AD1E-4ACC-B60A-93A4645B7D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2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3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3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3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3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690F789-A3F3-4D80-A0C4-BA1388D657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3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3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3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3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3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43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36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6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6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6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6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36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36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DA0FC26-7C7A-47C6-AC77-E492A14C4A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4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537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3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3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3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3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53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38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9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38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38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C891B83-5AE5-41F7-ADA6-67913A9FB5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5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639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4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4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64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1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1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1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1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40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DCD7BA5-F311-4079-99EE-0FAD6055D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6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741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64 w 5184"/>
                <a:gd name="T3" fmla="*/ 3159 h 3159"/>
                <a:gd name="T4" fmla="*/ 526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1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6 w 556"/>
                <a:gd name="T5" fmla="*/ 3159 h 3159"/>
                <a:gd name="T6" fmla="*/ 56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741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41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2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2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2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0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742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344 w 251"/>
                  <a:gd name="T5" fmla="*/ 12 h 12"/>
                  <a:gd name="T6" fmla="*/ 134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2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6 w 251"/>
                  <a:gd name="T7" fmla="*/ 12 h 12"/>
                  <a:gd name="T8" fmla="*/ 256 w 251"/>
                  <a:gd name="T9" fmla="*/ 0 h 12"/>
                  <a:gd name="T10" fmla="*/ 25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80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80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80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7F61E4E-0D22-47C7-BED6-F475FF8A2B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  <p:sldLayoutId id="2147485198" r:id="rId12"/>
    <p:sldLayoutId id="214748519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8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8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8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8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/>
      <p:bldP spid="880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808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808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808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808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80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grpSp>
          <p:nvGrpSpPr>
            <p:cNvPr id="1844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3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  <p:sp>
            <p:nvSpPr>
              <p:cNvPr id="153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latin typeface="Lucida Handwriting" pitchFamily="66" charset="0"/>
                </a:endParaRPr>
              </a:p>
            </p:txBody>
          </p:sp>
        </p:grp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84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4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latin typeface="Lucida Handwriting" pitchFamily="66" charset="0"/>
              </a:endParaRPr>
            </a:p>
          </p:txBody>
        </p:sp>
        <p:sp>
          <p:nvSpPr>
            <p:cNvPr id="184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4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4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4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4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184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845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5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6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6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6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45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45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F0BD1F-01DC-4665-8B0C-E009B5564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9" grpId="0"/>
      <p:bldP spid="1540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4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28CAA25-3327-4CBA-BF13-EAF3701175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1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6B18407-7502-4811-BED4-83CEC71498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2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4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20489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490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1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2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3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4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5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6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7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8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499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0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1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2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3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4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5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6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7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8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09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0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1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2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3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4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5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6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7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18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0483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441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2A513-A55F-40A4-92C2-E4CF43BC47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44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4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2151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151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1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1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1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1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1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2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3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4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4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154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150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441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8306A-67F4-4499-8019-5565092A4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44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4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22537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2538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39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0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1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2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3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4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5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6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7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8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49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0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1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2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3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4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5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6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7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8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59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0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1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2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3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4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5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566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253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441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C414D-D3C9-4B90-A77B-23CEBC57E1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44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4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2356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3562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3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4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5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6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7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8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69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0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1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2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3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4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5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6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7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8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79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0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1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2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3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4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5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6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7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8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89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590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355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441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442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1A050-2DD5-4C1E-AF79-EA43A871B7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44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458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5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0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0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0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0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60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60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473F0BF-4385-48D5-9244-4D6066BD14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47513AA-46FE-4FDC-94CD-BB49C0B630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3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1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C1AA75D-15ED-404D-A7A5-4BF1697823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4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4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4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5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14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4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0CFB672-3FA1-4FBB-B435-F7D5FA22BE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5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6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7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7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7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7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16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A1AF463-2BBA-488D-BAB3-2CDD27687E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6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717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7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19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9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9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9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9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19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FA4BBB4-57D1-4AF2-AA6D-49FA1440C3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7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82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1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1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DAF1C59-35FC-44E1-AF8F-257EA53DEB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8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b="1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4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4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4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4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924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4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F3864B7-6A1E-4452-B799-48D1A97585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2141538"/>
            <a:ext cx="8196262" cy="18145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chemeClr val="folHlink"/>
                </a:solidFill>
                <a:latin typeface="Lucida Handwriting" pitchFamily="66" charset="0"/>
              </a:rPr>
              <a:t/>
            </a:r>
            <a:br>
              <a:rPr lang="it-IT" sz="2800" b="1" dirty="0" smtClean="0">
                <a:solidFill>
                  <a:schemeClr val="folHlink"/>
                </a:solidFill>
                <a:latin typeface="Lucida Handwriting" pitchFamily="66" charset="0"/>
              </a:rPr>
            </a:br>
            <a:r>
              <a:rPr lang="it-IT" sz="2800" b="1" dirty="0" smtClean="0">
                <a:solidFill>
                  <a:schemeClr val="folHlink"/>
                </a:solidFill>
                <a:latin typeface="Lucida Handwriting" pitchFamily="66" charset="0"/>
              </a:rPr>
              <a:t/>
            </a:r>
            <a:br>
              <a:rPr lang="it-IT" sz="2800" b="1" dirty="0" smtClean="0">
                <a:solidFill>
                  <a:schemeClr val="folHlink"/>
                </a:solidFill>
                <a:latin typeface="Lucida Handwriting" pitchFamily="66" charset="0"/>
              </a:rPr>
            </a:br>
            <a:r>
              <a:rPr lang="it-IT" sz="2800" b="1" dirty="0" smtClean="0">
                <a:solidFill>
                  <a:schemeClr val="folHlink"/>
                </a:solidFill>
                <a:latin typeface="Lucida Handwriting" pitchFamily="66" charset="0"/>
              </a:rPr>
              <a:t/>
            </a:r>
            <a:br>
              <a:rPr lang="it-IT" sz="2800" b="1" dirty="0" smtClean="0">
                <a:solidFill>
                  <a:schemeClr val="folHlink"/>
                </a:solidFill>
                <a:latin typeface="Lucida Handwriting" pitchFamily="66" charset="0"/>
              </a:rPr>
            </a:br>
            <a:r>
              <a:rPr lang="it-IT" sz="3200" b="1" dirty="0" smtClean="0">
                <a:solidFill>
                  <a:schemeClr val="folHlink"/>
                </a:solidFill>
                <a:latin typeface="Lucida Handwriting" pitchFamily="66" charset="0"/>
              </a:rPr>
              <a:t>In classe con un alunno con disabilità</a:t>
            </a:r>
            <a:br>
              <a:rPr lang="it-IT" sz="3200" b="1" dirty="0" smtClean="0">
                <a:solidFill>
                  <a:schemeClr val="folHlink"/>
                </a:solidFill>
                <a:latin typeface="Lucida Handwriting" pitchFamily="66" charset="0"/>
              </a:rPr>
            </a:br>
            <a:r>
              <a:rPr lang="it-IT" sz="3200" b="1" dirty="0" smtClean="0">
                <a:solidFill>
                  <a:schemeClr val="folHlink"/>
                </a:solidFill>
                <a:latin typeface="Lucida Handwriting" pitchFamily="66" charset="0"/>
              </a:rPr>
              <a:t>Buone pratiche di didattica inclusiva e lavoro in rete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9413" y="4652963"/>
            <a:ext cx="8748712" cy="30241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2400" b="1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i="1" dirty="0" smtClean="0">
                <a:solidFill>
                  <a:schemeClr val="folHlink"/>
                </a:solidFill>
              </a:rPr>
              <a:t>Dott. Mauro Mario Coppa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-Coordinatore Scientifico-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i="1" dirty="0" err="1" smtClean="0">
                <a:solidFill>
                  <a:srgbClr val="FFFF00"/>
                </a:solidFill>
              </a:rPr>
              <a:t>Ci.Erre.E</a:t>
            </a:r>
            <a:r>
              <a:rPr lang="it-IT" sz="2400" dirty="0" smtClean="0"/>
              <a:t>.- </a:t>
            </a:r>
            <a:r>
              <a:rPr lang="it-IT" sz="2400" b="1" dirty="0" smtClean="0">
                <a:solidFill>
                  <a:srgbClr val="FFFF00"/>
                </a:solidFill>
              </a:rPr>
              <a:t>C</a:t>
            </a:r>
            <a:r>
              <a:rPr lang="it-IT" sz="2400" dirty="0" smtClean="0"/>
              <a:t>entro </a:t>
            </a:r>
            <a:r>
              <a:rPr lang="it-IT" sz="2400" b="1" dirty="0" smtClean="0">
                <a:solidFill>
                  <a:srgbClr val="FFFF00"/>
                </a:solidFill>
              </a:rPr>
              <a:t>R</a:t>
            </a:r>
            <a:r>
              <a:rPr lang="it-IT" sz="2400" dirty="0" smtClean="0"/>
              <a:t>isorse per l’</a:t>
            </a:r>
            <a:r>
              <a:rPr lang="it-IT" sz="2400" b="1" dirty="0" smtClean="0">
                <a:solidFill>
                  <a:srgbClr val="FFFF00"/>
                </a:solidFill>
              </a:rPr>
              <a:t>E</a:t>
            </a:r>
            <a:r>
              <a:rPr lang="it-IT" sz="2400" dirty="0" smtClean="0"/>
              <a:t>ducazione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A</a:t>
            </a:r>
            <a:r>
              <a:rPr lang="it-IT" sz="2400" dirty="0" smtClean="0"/>
              <a:t>ncona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600" b="1" i="1" dirty="0" smtClean="0">
              <a:solidFill>
                <a:schemeClr val="folHlink"/>
              </a:solidFill>
            </a:endParaRPr>
          </a:p>
        </p:txBody>
      </p:sp>
      <p:pic>
        <p:nvPicPr>
          <p:cNvPr id="124932" name="Picture 5" descr="DSCN0361"/>
          <p:cNvPicPr>
            <a:picLocks noChangeAspect="1" noChangeArrowheads="1"/>
          </p:cNvPicPr>
          <p:nvPr/>
        </p:nvPicPr>
        <p:blipFill>
          <a:blip r:embed="rId3" cstate="print"/>
          <a:srcRect l="15347" r="5902"/>
          <a:stretch>
            <a:fillRect/>
          </a:stretch>
        </p:blipFill>
        <p:spPr bwMode="auto">
          <a:xfrm rot="-461889">
            <a:off x="212725" y="309563"/>
            <a:ext cx="1960563" cy="1708150"/>
          </a:xfrm>
          <a:prstGeom prst="rect">
            <a:avLst/>
          </a:prstGeom>
          <a:noFill/>
          <a:ln w="9525">
            <a:solidFill>
              <a:srgbClr val="3968C7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Picture 4" descr="IMG_14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33825"/>
            <a:ext cx="1871663" cy="1404938"/>
          </a:xfrm>
          <a:prstGeom prst="rect">
            <a:avLst/>
          </a:prstGeom>
          <a:noFill/>
          <a:ln w="9525">
            <a:solidFill>
              <a:srgbClr val="CCCC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4934" name="Picture 6" descr="14 febbraio 2011 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7087">
            <a:off x="7324725" y="3725863"/>
            <a:ext cx="15113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60350"/>
            <a:ext cx="23050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6" name="Picture 14" descr="01140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92228">
            <a:off x="6580188" y="128588"/>
            <a:ext cx="2273300" cy="1706562"/>
          </a:xfrm>
          <a:prstGeom prst="rect">
            <a:avLst/>
          </a:prstGeom>
          <a:noFill/>
          <a:ln w="9525">
            <a:solidFill>
              <a:srgbClr val="B7C1EB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it-IT" sz="4000" smtClean="0">
              <a:solidFill>
                <a:srgbClr val="FFCC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327275"/>
            <a:ext cx="8569325" cy="4702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3600" b="1" smtClean="0">
                <a:solidFill>
                  <a:srgbClr val="FFCC00"/>
                </a:solidFill>
              </a:rPr>
              <a:t>  </a:t>
            </a:r>
            <a:r>
              <a:rPr lang="it-IT" sz="2400" b="1" smtClean="0">
                <a:solidFill>
                  <a:schemeClr val="folHlink"/>
                </a:solidFill>
              </a:rPr>
              <a:t>Obiettivo </a:t>
            </a:r>
            <a:r>
              <a:rPr lang="it-IT" sz="2400" b="1" smtClean="0">
                <a:solidFill>
                  <a:schemeClr val="tx2"/>
                </a:solidFill>
              </a:rPr>
              <a:t>: </a:t>
            </a:r>
            <a:r>
              <a:rPr lang="it-IT" sz="2400" smtClean="0">
                <a:solidFill>
                  <a:schemeClr val="tx2"/>
                </a:solidFill>
              </a:rPr>
              <a:t>sperimentare sulla propria pelle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solidFill>
                  <a:schemeClr val="tx2"/>
                </a:solidFill>
              </a:rPr>
              <a:t>   cosa significa non vedere, non sentire, anche da una sedia a rotelle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/>
              <a:t>   </a:t>
            </a:r>
            <a:r>
              <a:rPr lang="it-IT" sz="2400" b="1" smtClean="0">
                <a:solidFill>
                  <a:schemeClr val="folHlink"/>
                </a:solidFill>
              </a:rPr>
              <a:t>Attività:</a:t>
            </a:r>
            <a:r>
              <a:rPr lang="it-IT" sz="2400" smtClean="0"/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i="1" u="sng" smtClean="0">
                <a:solidFill>
                  <a:schemeClr val="folHlink"/>
                </a:solidFill>
              </a:rPr>
              <a:t>la merenda al buio</a:t>
            </a:r>
            <a:r>
              <a:rPr lang="it-IT" sz="2400" b="1" i="1" smtClean="0">
                <a:solidFill>
                  <a:schemeClr val="folHlink"/>
                </a:solidFill>
              </a:rPr>
              <a:t>: </a:t>
            </a:r>
            <a:r>
              <a:rPr lang="it-IT" sz="2400" smtClean="0"/>
              <a:t>cercare il proprio zaino, tirare fuori la merenda, buttare la carta, tutto con la benda</a:t>
            </a:r>
            <a:endParaRPr lang="it-IT" sz="2400" smtClean="0">
              <a:solidFill>
                <a:schemeClr val="folHlink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i="1" u="sng" smtClean="0">
                <a:solidFill>
                  <a:schemeClr val="folHlink"/>
                </a:solidFill>
              </a:rPr>
              <a:t>Non parlarmi, non ti sento</a:t>
            </a:r>
            <a:r>
              <a:rPr lang="it-IT" sz="2400" smtClean="0"/>
              <a:t>: organizzare un gioco di gruppo con il walkman a tutto volume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i="1" u="sng" smtClean="0">
                <a:solidFill>
                  <a:schemeClr val="folHlink"/>
                </a:solidFill>
              </a:rPr>
              <a:t>La passeggiata dove non so</a:t>
            </a:r>
            <a:r>
              <a:rPr lang="it-IT" sz="2400" smtClean="0"/>
              <a:t>: con benda , in carrozzina, un compagno ti accompagna senza parlare</a:t>
            </a:r>
            <a:endParaRPr lang="it-IT" sz="2400" i="1" smtClean="0">
              <a:solidFill>
                <a:srgbClr val="FFC000"/>
              </a:solidFill>
              <a:effectLst/>
            </a:endParaRP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0"/>
            <a:ext cx="8351837" cy="2205038"/>
          </a:xfrm>
          <a:prstGeom prst="cloudCallout">
            <a:avLst>
              <a:gd name="adj1" fmla="val 52421"/>
              <a:gd name="adj2" fmla="val 44023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Laboratorio di sensibilizzazione alle differenze</a:t>
            </a:r>
          </a:p>
        </p:txBody>
      </p:sp>
      <p:pic>
        <p:nvPicPr>
          <p:cNvPr id="134149" name="Picture 5" descr="0114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6198">
            <a:off x="6659563" y="0"/>
            <a:ext cx="1889125" cy="2520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solidFill>
                  <a:srgbClr val="FFFF00"/>
                </a:solidFill>
              </a:rPr>
              <a:t>Struttura del programma di educazione </a:t>
            </a:r>
            <a:r>
              <a:rPr lang="it-IT" sz="4000" dirty="0" err="1" smtClean="0">
                <a:solidFill>
                  <a:srgbClr val="FFFF00"/>
                </a:solidFill>
              </a:rPr>
              <a:t>prosociale</a:t>
            </a:r>
            <a:endParaRPr lang="it-IT" sz="4000" dirty="0" smtClean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Attività riferite sia ad </a:t>
            </a:r>
            <a:r>
              <a:rPr lang="it-IT" i="1" dirty="0" smtClean="0">
                <a:solidFill>
                  <a:srgbClr val="FFFF00"/>
                </a:solidFill>
              </a:rPr>
              <a:t>esperienze dirette</a:t>
            </a:r>
            <a:r>
              <a:rPr lang="it-IT" dirty="0" smtClean="0">
                <a:solidFill>
                  <a:srgbClr val="FFFF00"/>
                </a:solidFill>
              </a:rPr>
              <a:t> (giochi, </a:t>
            </a:r>
            <a:r>
              <a:rPr lang="it-IT" i="1" dirty="0" err="1" smtClean="0">
                <a:solidFill>
                  <a:srgbClr val="FFFF00"/>
                </a:solidFill>
              </a:rPr>
              <a:t>circle</a:t>
            </a:r>
            <a:r>
              <a:rPr lang="it-IT" i="1" dirty="0" smtClean="0">
                <a:solidFill>
                  <a:srgbClr val="FFFF00"/>
                </a:solidFill>
              </a:rPr>
              <a:t>-time)che indirette</a:t>
            </a:r>
            <a:r>
              <a:rPr lang="it-IT" dirty="0" smtClean="0">
                <a:solidFill>
                  <a:srgbClr val="FFFF00"/>
                </a:solidFill>
              </a:rPr>
              <a:t> (narrazioni, </a:t>
            </a:r>
            <a:r>
              <a:rPr lang="it-IT" dirty="0" err="1" smtClean="0">
                <a:solidFill>
                  <a:srgbClr val="FFFF00"/>
                </a:solidFill>
              </a:rPr>
              <a:t>role-playing</a:t>
            </a:r>
            <a:r>
              <a:rPr lang="it-IT" dirty="0" smtClean="0">
                <a:solidFill>
                  <a:srgbClr val="FFFF00"/>
                </a:solidFill>
              </a:rPr>
              <a:t>) </a:t>
            </a:r>
            <a:r>
              <a:rPr lang="it-IT" dirty="0" smtClean="0"/>
              <a:t>rivolte a bambini dai 7 ai 12-13 anni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Il programma può essere realizzato </a:t>
            </a:r>
            <a:r>
              <a:rPr lang="it-IT" i="1" dirty="0" smtClean="0">
                <a:solidFill>
                  <a:srgbClr val="FFFF00"/>
                </a:solidFill>
              </a:rPr>
              <a:t>in classe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 smtClean="0"/>
              <a:t>con l’insegnante, con frequenza  settimanale, oppure come </a:t>
            </a:r>
            <a:r>
              <a:rPr lang="it-IT" i="1" dirty="0" smtClean="0">
                <a:solidFill>
                  <a:srgbClr val="FFFF00"/>
                </a:solidFill>
              </a:rPr>
              <a:t>progetto specifico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smtClean="0"/>
              <a:t>integrativo curato da professionisti e/o educatori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rgbClr val="FFFF00"/>
                </a:solidFill>
              </a:rPr>
              <a:t>Training di abilità </a:t>
            </a:r>
            <a:r>
              <a:rPr lang="it-IT" sz="3600" dirty="0" err="1" smtClean="0">
                <a:solidFill>
                  <a:srgbClr val="FFFF00"/>
                </a:solidFill>
              </a:rPr>
              <a:t>prosociali</a:t>
            </a:r>
            <a:r>
              <a:rPr lang="it-IT" sz="3600" dirty="0" smtClean="0">
                <a:solidFill>
                  <a:srgbClr val="FFFF00"/>
                </a:solidFill>
              </a:rPr>
              <a:t> in classe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smtClean="0"/>
              <a:t>Struttura-tipo di ogni unità </a:t>
            </a:r>
            <a:r>
              <a:rPr lang="it-IT" sz="2800" dirty="0" err="1" smtClean="0"/>
              <a:t>prosociale</a:t>
            </a:r>
            <a:r>
              <a:rPr lang="it-IT" sz="2800" dirty="0" smtClean="0"/>
              <a:t>: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it-IT" sz="2800" i="1" dirty="0" smtClean="0">
                <a:solidFill>
                  <a:srgbClr val="FFFF00"/>
                </a:solidFill>
                <a:effectLst/>
              </a:rPr>
              <a:t>Situazione-stimolo</a:t>
            </a:r>
            <a:r>
              <a:rPr lang="it-IT" sz="2800" dirty="0" smtClean="0"/>
              <a:t> : occasione-problema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it-IT" sz="2800" i="1" dirty="0" smtClean="0">
                <a:solidFill>
                  <a:srgbClr val="FFFF00"/>
                </a:solidFill>
                <a:effectLst/>
              </a:rPr>
              <a:t>Lettura</a:t>
            </a:r>
            <a:r>
              <a:rPr lang="it-IT" sz="2800" i="1" dirty="0" smtClean="0">
                <a:solidFill>
                  <a:schemeClr val="folHlink"/>
                </a:solidFill>
                <a:effectLst/>
              </a:rPr>
              <a:t>:</a:t>
            </a:r>
            <a:r>
              <a:rPr lang="it-IT" sz="2800" dirty="0" smtClean="0"/>
              <a:t> interpretazione delle finalità, motivazioni, conseguenze di un comportamento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it-IT" sz="2800" i="1" dirty="0" smtClean="0">
                <a:solidFill>
                  <a:srgbClr val="FFFF00"/>
                </a:solidFill>
              </a:rPr>
              <a:t>Azione</a:t>
            </a:r>
            <a:r>
              <a:rPr lang="it-IT" sz="2800" dirty="0" smtClean="0"/>
              <a:t>: comprensione e confronto tramite esperienze personali o di gruppo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it-IT" sz="2800" i="1" dirty="0" smtClean="0">
                <a:solidFill>
                  <a:srgbClr val="FFFF00"/>
                </a:solidFill>
              </a:rPr>
              <a:t>Generalizzazione</a:t>
            </a:r>
            <a:r>
              <a:rPr lang="it-IT" sz="2800" dirty="0" smtClean="0"/>
              <a:t>: processo di ricerca e consapevolezza di regole ed atteggiamenti</a:t>
            </a:r>
          </a:p>
          <a:p>
            <a:pPr eaLnBrk="1" hangingPunct="1">
              <a:defRPr/>
            </a:pPr>
            <a:endParaRPr lang="it-IT" sz="2800" dirty="0" smtClean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773238"/>
            <a:ext cx="8224837" cy="5032375"/>
          </a:xfrm>
        </p:spPr>
        <p:txBody>
          <a:bodyPr/>
          <a:lstStyle/>
          <a:p>
            <a:pPr>
              <a:defRPr/>
            </a:pPr>
            <a:endParaRPr lang="it-IT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it-IT" sz="2000" b="1" i="1" dirty="0" smtClean="0">
                <a:solidFill>
                  <a:srgbClr val="FFFF00"/>
                </a:solidFill>
              </a:rPr>
              <a:t>Obiettivo</a:t>
            </a:r>
          </a:p>
          <a:p>
            <a:pPr algn="just">
              <a:defRPr/>
            </a:pPr>
            <a:r>
              <a:rPr lang="it-IT" sz="2000" dirty="0" smtClean="0"/>
              <a:t>Sviluppare la capacità di riconoscere i principali stati emotivi attraverso le espressioni del viso e la mimica facciale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it-IT" sz="2000" b="1" i="1" dirty="0" smtClean="0">
                <a:solidFill>
                  <a:srgbClr val="FFFF00"/>
                </a:solidFill>
              </a:rPr>
              <a:t>Attività del laboratorio</a:t>
            </a:r>
          </a:p>
          <a:p>
            <a:pPr algn="just">
              <a:defRPr/>
            </a:pPr>
            <a:r>
              <a:rPr lang="it-IT" sz="2000" b="1" i="1" dirty="0" smtClean="0">
                <a:solidFill>
                  <a:srgbClr val="FFFF00"/>
                </a:solidFill>
              </a:rPr>
              <a:t>Le </a:t>
            </a:r>
            <a:r>
              <a:rPr lang="it-IT" sz="2000" b="1" i="1" dirty="0" err="1" smtClean="0">
                <a:solidFill>
                  <a:srgbClr val="FFFF00"/>
                </a:solidFill>
              </a:rPr>
              <a:t>millefacce</a:t>
            </a:r>
            <a:r>
              <a:rPr lang="it-IT" sz="2000" dirty="0" smtClean="0"/>
              <a:t>: una serie di volti ed espressioni,(sorriso-piacere-sorpresa-ecc.) che i bambini debbono indovinare</a:t>
            </a:r>
          </a:p>
          <a:p>
            <a:pPr algn="just">
              <a:defRPr/>
            </a:pPr>
            <a:r>
              <a:rPr lang="it-IT" sz="2000" b="1" i="1" dirty="0" smtClean="0">
                <a:solidFill>
                  <a:srgbClr val="FFFF00"/>
                </a:solidFill>
              </a:rPr>
              <a:t>Indovina la faccia</a:t>
            </a:r>
            <a:r>
              <a:rPr lang="it-IT" sz="2000" dirty="0" smtClean="0"/>
              <a:t>: un bambino si presenta al gruppo con una espressione, che il gruppo deve indovinare</a:t>
            </a:r>
          </a:p>
          <a:p>
            <a:pPr algn="just">
              <a:defRPr/>
            </a:pPr>
            <a:r>
              <a:rPr lang="it-IT" sz="2000" b="1" i="1" dirty="0" smtClean="0">
                <a:solidFill>
                  <a:srgbClr val="FFFF00"/>
                </a:solidFill>
              </a:rPr>
              <a:t>La galleria dei ritratti</a:t>
            </a:r>
            <a:r>
              <a:rPr lang="it-IT" sz="2000" dirty="0" smtClean="0"/>
              <a:t>: con la macchina fotografica, si fanno foto ad ogni bambino, e poi vengono proiettate sulla parete con il videoproiettore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it-IT" sz="2000" dirty="0" smtClean="0"/>
          </a:p>
          <a:p>
            <a:pPr>
              <a:defRPr/>
            </a:pPr>
            <a:endParaRPr lang="it-IT" dirty="0"/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88913"/>
            <a:ext cx="52546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33375"/>
            <a:ext cx="29686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  <a:noFill/>
        </p:spPr>
        <p:txBody>
          <a:bodyPr/>
          <a:lstStyle/>
          <a:p>
            <a:endParaRPr lang="it-IT" sz="3600" b="1" smtClean="0">
              <a:solidFill>
                <a:srgbClr val="FFCC99"/>
              </a:solidFill>
              <a:effectLst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1663" cy="55895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>
                <a:effectLst/>
              </a:rPr>
              <a:t>Permettono l’utilizzo dei programmi didattici negli ambienti </a:t>
            </a:r>
            <a:r>
              <a:rPr lang="it-IT" sz="2400" b="1" i="1" smtClean="0">
                <a:solidFill>
                  <a:srgbClr val="FFCC66"/>
                </a:solidFill>
              </a:rPr>
              <a:t>scolastici normali</a:t>
            </a:r>
            <a:r>
              <a:rPr lang="it-IT" sz="2400" smtClean="0">
                <a:effectLst/>
              </a:rPr>
              <a:t>, senza modifiche ambientali, e la creazione di spazi condivisi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>
                <a:effectLst/>
              </a:rPr>
              <a:t>Garantiscono un </a:t>
            </a:r>
            <a:r>
              <a:rPr lang="it-IT" sz="2400" b="1" i="1" smtClean="0">
                <a:solidFill>
                  <a:srgbClr val="FFCC66"/>
                </a:solidFill>
              </a:rPr>
              <a:t>buon livello di motivazione</a:t>
            </a:r>
            <a:r>
              <a:rPr lang="it-IT" sz="2400" b="1" smtClean="0">
                <a:solidFill>
                  <a:srgbClr val="FFCC66"/>
                </a:solidFill>
              </a:rPr>
              <a:t> al </a:t>
            </a:r>
            <a:r>
              <a:rPr lang="it-IT" sz="2400" b="1" i="1" smtClean="0">
                <a:solidFill>
                  <a:srgbClr val="FFCC66"/>
                </a:solidFill>
              </a:rPr>
              <a:t>compito</a:t>
            </a:r>
            <a:r>
              <a:rPr lang="it-IT" sz="2400" i="1" smtClean="0">
                <a:solidFill>
                  <a:schemeClr val="folHlink"/>
                </a:solidFill>
                <a:effectLst/>
              </a:rPr>
              <a:t> </a:t>
            </a:r>
            <a:r>
              <a:rPr lang="it-IT" sz="2400" smtClean="0">
                <a:effectLst/>
              </a:rPr>
              <a:t>e danno significato ai percorsi di inclusione scolastica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>
                <a:effectLst/>
              </a:rPr>
              <a:t>Consentono di scoprire</a:t>
            </a:r>
            <a:r>
              <a:rPr lang="it-IT" sz="2400" i="1" smtClean="0">
                <a:solidFill>
                  <a:schemeClr val="folHlink"/>
                </a:solidFill>
                <a:effectLst/>
              </a:rPr>
              <a:t> </a:t>
            </a:r>
            <a:r>
              <a:rPr lang="it-IT" sz="2400" b="1" i="1" smtClean="0">
                <a:solidFill>
                  <a:schemeClr val="folHlink"/>
                </a:solidFill>
              </a:rPr>
              <a:t>le potenzialità del bambino disabile (strumenti compensativi)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b="1" i="1" smtClean="0">
                <a:solidFill>
                  <a:schemeClr val="folHlink"/>
                </a:solidFill>
              </a:rPr>
              <a:t>Possono sviluppare curriculi integrati</a:t>
            </a:r>
            <a:r>
              <a:rPr lang="it-IT" sz="2400" b="1" i="1" smtClean="0">
                <a:solidFill>
                  <a:srgbClr val="FFCC66"/>
                </a:solidFill>
                <a:effectLst/>
              </a:rPr>
              <a:t>, </a:t>
            </a:r>
            <a:r>
              <a:rPr lang="it-IT" sz="2400" b="1" i="1" smtClean="0">
                <a:effectLst/>
              </a:rPr>
              <a:t>cioè utili anche agli altri alunni (es. la sintesi vocale)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>
                <a:effectLst/>
              </a:rPr>
              <a:t>Richiedono un </a:t>
            </a:r>
            <a:r>
              <a:rPr lang="it-IT" sz="2400" b="1" i="1" smtClean="0">
                <a:solidFill>
                  <a:schemeClr val="folHlink"/>
                </a:solidFill>
                <a:effectLst/>
              </a:rPr>
              <a:t>minimo training</a:t>
            </a:r>
            <a:r>
              <a:rPr lang="it-IT" sz="2400" b="1" smtClean="0">
                <a:solidFill>
                  <a:srgbClr val="FFCC66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>
                <a:effectLst/>
              </a:rPr>
              <a:t>Hanno</a:t>
            </a:r>
            <a:r>
              <a:rPr lang="it-IT" sz="2400" i="1" smtClean="0">
                <a:solidFill>
                  <a:srgbClr val="FFCC66"/>
                </a:solidFill>
                <a:effectLst/>
              </a:rPr>
              <a:t> </a:t>
            </a:r>
            <a:r>
              <a:rPr lang="it-IT" sz="2400" b="1" i="1" smtClean="0">
                <a:solidFill>
                  <a:schemeClr val="folHlink"/>
                </a:solidFill>
                <a:effectLst/>
              </a:rPr>
              <a:t>costi contenuti</a:t>
            </a:r>
            <a:r>
              <a:rPr lang="it-IT" sz="2400" i="1" smtClean="0">
                <a:solidFill>
                  <a:schemeClr val="folHlink"/>
                </a:solidFill>
                <a:effectLst/>
              </a:rPr>
              <a:t> e </a:t>
            </a:r>
            <a:r>
              <a:rPr lang="it-IT" sz="2400" b="1" i="1" smtClean="0">
                <a:solidFill>
                  <a:schemeClr val="folHlink"/>
                </a:solidFill>
                <a:effectLst/>
              </a:rPr>
              <a:t>facilitazioni di acquisto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cloudCallout">
            <a:avLst>
              <a:gd name="adj1" fmla="val 48995"/>
              <a:gd name="adj2" fmla="val 66921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 eaLnBrk="0" hangingPunct="0">
              <a:defRPr/>
            </a:pP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  <a:t/>
            </a:r>
            <a:br>
              <a:rPr lang="it-IT" sz="3200" b="1">
                <a:solidFill>
                  <a:srgbClr val="000099"/>
                </a:solidFill>
                <a:latin typeface="Bradley Hand ITC" pitchFamily="66" charset="0"/>
                <a:cs typeface="+mn-cs"/>
              </a:rPr>
            </a:br>
            <a:r>
              <a:rPr lang="it-IT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Ausili tecnologici in classe per facilitare l’apprendimento nei bambini con disabilità intellettiva </a:t>
            </a:r>
            <a:endParaRPr lang="it-IT" sz="2800" b="1" i="1">
              <a:solidFill>
                <a:srgbClr val="003B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46082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922338" y="2133600"/>
            <a:ext cx="8221662" cy="446405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800" b="1" i="1" dirty="0" smtClean="0">
                <a:solidFill>
                  <a:srgbClr val="FFFF00"/>
                </a:solidFill>
              </a:rPr>
              <a:t>Il Mito del Baro</a:t>
            </a:r>
            <a:r>
              <a:rPr lang="it-IT" sz="2800" i="1" dirty="0" smtClean="0">
                <a:solidFill>
                  <a:srgbClr val="FFFF00"/>
                </a:solidFill>
              </a:rPr>
              <a:t>: </a:t>
            </a:r>
            <a:r>
              <a:rPr lang="it-IT" sz="2800" i="1" dirty="0" smtClean="0"/>
              <a:t>la tecnologia lo facilita, acquista vantaggi rispetto agli altri </a:t>
            </a:r>
          </a:p>
          <a:p>
            <a:pPr eaLnBrk="1" hangingPunct="1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800" b="1" i="1" dirty="0" smtClean="0">
                <a:solidFill>
                  <a:srgbClr val="FFFF00"/>
                </a:solidFill>
              </a:rPr>
              <a:t>Il Mito del Drogato</a:t>
            </a:r>
            <a:r>
              <a:rPr lang="it-IT" sz="2800" i="1" dirty="0" smtClean="0"/>
              <a:t>: la tecnologia lo rende dipendente, e ne limita l’autonomia</a:t>
            </a:r>
          </a:p>
          <a:p>
            <a:pPr eaLnBrk="1" hangingPunct="1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800" b="1" i="1" dirty="0" smtClean="0">
                <a:solidFill>
                  <a:srgbClr val="FFFF00"/>
                </a:solidFill>
              </a:rPr>
              <a:t>Il Mito del Disadattato</a:t>
            </a:r>
            <a:r>
              <a:rPr lang="it-IT" sz="2800" i="1" dirty="0" smtClean="0"/>
              <a:t>: l’uso della tecnologia lo allontana dalla quotidianità e dalla vita reale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23850" y="0"/>
            <a:ext cx="8135938" cy="2205038"/>
          </a:xfrm>
          <a:prstGeom prst="cloudCallout">
            <a:avLst>
              <a:gd name="adj1" fmla="val 52421"/>
              <a:gd name="adj2" fmla="val 44023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+mn-cs"/>
              </a:rPr>
              <a:t/>
            </a:r>
            <a:b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+mn-cs"/>
              </a:rPr>
            </a:br>
            <a:r>
              <a:rPr lang="it-IT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+mn-cs"/>
              </a:rPr>
              <a:t>i  falsi miti sui rischi  degli ausili  tecnologici per le persone con  disabilità </a:t>
            </a:r>
          </a:p>
        </p:txBody>
      </p:sp>
      <p:pic>
        <p:nvPicPr>
          <p:cNvPr id="139268" name="Picture 4" descr="IMG_1144"/>
          <p:cNvPicPr>
            <a:picLocks noChangeAspect="1" noChangeArrowheads="1"/>
          </p:cNvPicPr>
          <p:nvPr/>
        </p:nvPicPr>
        <p:blipFill>
          <a:blip r:embed="rId3" cstate="print"/>
          <a:srcRect t="8955" b="4810"/>
          <a:stretch>
            <a:fillRect/>
          </a:stretch>
        </p:blipFill>
        <p:spPr bwMode="auto">
          <a:xfrm rot="466203">
            <a:off x="6877050" y="188913"/>
            <a:ext cx="2016125" cy="192405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 advAuto="0"/>
      <p:bldP spid="46082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z="4000" smtClean="0">
              <a:solidFill>
                <a:srgbClr val="FFCC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CC00"/>
                </a:solidFill>
              </a:rPr>
              <a:t>  </a:t>
            </a:r>
            <a:r>
              <a:rPr lang="it-IT" sz="2400" b="1" dirty="0" smtClean="0">
                <a:solidFill>
                  <a:schemeClr val="folHlink"/>
                </a:solidFill>
              </a:rPr>
              <a:t>Obiettivo </a:t>
            </a:r>
            <a:r>
              <a:rPr lang="it-IT" sz="2400" b="1" dirty="0" smtClean="0">
                <a:solidFill>
                  <a:schemeClr val="tx2"/>
                </a:solidFill>
              </a:rPr>
              <a:t>: La ba</a:t>
            </a:r>
            <a:r>
              <a:rPr lang="it-IT" sz="2400" b="1" dirty="0">
                <a:solidFill>
                  <a:schemeClr val="tx2"/>
                </a:solidFill>
              </a:rPr>
              <a:t>m</a:t>
            </a:r>
            <a:r>
              <a:rPr lang="it-IT" sz="2400" b="1" dirty="0" smtClean="0">
                <a:solidFill>
                  <a:schemeClr val="tx2"/>
                </a:solidFill>
              </a:rPr>
              <a:t>bina disabile, a turno con altri bambini, sceglie e propone i giochi con cui vuole giocare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b="1" dirty="0" smtClean="0">
              <a:solidFill>
                <a:srgbClr val="FFCC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it-IT" sz="2800" dirty="0" smtClean="0"/>
              <a:t>   </a:t>
            </a:r>
            <a:r>
              <a:rPr lang="it-IT" sz="2400" dirty="0" smtClean="0"/>
              <a:t>Es. </a:t>
            </a:r>
            <a:r>
              <a:rPr lang="it-IT" sz="2400" i="1" dirty="0" smtClean="0">
                <a:solidFill>
                  <a:srgbClr val="FFFF00"/>
                </a:solidFill>
                <a:effectLst/>
              </a:rPr>
              <a:t>compie la scelta tra due attività di gioco premendo i pulsanti di un comunicatore vocale a due tasti , dove vengono preregistrati i messaggi vocali relativi ai nomi dei giochi ( </a:t>
            </a:r>
            <a:r>
              <a:rPr lang="it-IT" sz="2400" i="1" dirty="0" smtClean="0">
                <a:effectLst/>
              </a:rPr>
              <a:t>indovina il suono e strega chiama colore)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0"/>
            <a:ext cx="8351837" cy="2205038"/>
          </a:xfrm>
          <a:prstGeom prst="cloudCallout">
            <a:avLst>
              <a:gd name="adj1" fmla="val 52421"/>
              <a:gd name="adj2" fmla="val 44023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Laboratorio di CAA</a:t>
            </a:r>
          </a:p>
          <a:p>
            <a:pPr algn="ctr">
              <a:defRPr/>
            </a:pPr>
            <a:r>
              <a:rPr lang="it-IT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La comunicazione con il VOCA</a:t>
            </a:r>
            <a:endParaRPr lang="it-IT" sz="3200" b="1" i="1" dirty="0">
              <a:solidFill>
                <a:srgbClr val="003B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cs typeface="+mn-cs"/>
            </a:endParaRPr>
          </a:p>
        </p:txBody>
      </p:sp>
      <p:pic>
        <p:nvPicPr>
          <p:cNvPr id="140293" name="Picture 5" descr="IMG_1144"/>
          <p:cNvPicPr>
            <a:picLocks noChangeAspect="1" noChangeArrowheads="1"/>
          </p:cNvPicPr>
          <p:nvPr/>
        </p:nvPicPr>
        <p:blipFill>
          <a:blip r:embed="rId3" cstate="print"/>
          <a:srcRect t="8955" b="4810"/>
          <a:stretch>
            <a:fillRect/>
          </a:stretch>
        </p:blipFill>
        <p:spPr bwMode="auto">
          <a:xfrm rot="714196">
            <a:off x="6516688" y="407988"/>
            <a:ext cx="2016125" cy="192405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it-IT" sz="3600" b="1" smtClean="0">
              <a:solidFill>
                <a:srgbClr val="FFCC99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1662" cy="5589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/>
              <a:t>Offrono </a:t>
            </a:r>
            <a:r>
              <a:rPr lang="it-IT" sz="2400" b="1" i="1" smtClean="0">
                <a:solidFill>
                  <a:srgbClr val="FFCC66"/>
                </a:solidFill>
              </a:rPr>
              <a:t>abilità di selezione di giochi e tutori, richieste comunicative attive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/>
              <a:t>Permettono l’utilizzo dei programmi didattici negli ambienti </a:t>
            </a:r>
            <a:r>
              <a:rPr lang="it-IT" sz="2400" b="1" i="1" smtClean="0">
                <a:solidFill>
                  <a:schemeClr val="folHlink"/>
                </a:solidFill>
              </a:rPr>
              <a:t>scolastici normali</a:t>
            </a:r>
            <a:r>
              <a:rPr lang="it-IT" sz="2400" smtClean="0"/>
              <a:t>, senza modifiche ambientali, e la creazione di spazi condivisi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/>
              <a:t>Garantiscono un </a:t>
            </a:r>
            <a:r>
              <a:rPr lang="it-IT" sz="2400" b="1" i="1" smtClean="0">
                <a:solidFill>
                  <a:schemeClr val="folHlink"/>
                </a:solidFill>
              </a:rPr>
              <a:t>buon livello di motivazione</a:t>
            </a:r>
            <a:r>
              <a:rPr lang="it-IT" sz="2400" b="1" smtClean="0">
                <a:solidFill>
                  <a:schemeClr val="folHlink"/>
                </a:solidFill>
              </a:rPr>
              <a:t> al</a:t>
            </a:r>
            <a:r>
              <a:rPr lang="it-IT" sz="2400" b="1" smtClean="0"/>
              <a:t> </a:t>
            </a:r>
            <a:r>
              <a:rPr lang="it-IT" sz="2400" b="1" i="1" smtClean="0">
                <a:solidFill>
                  <a:schemeClr val="folHlink"/>
                </a:solidFill>
              </a:rPr>
              <a:t>compito</a:t>
            </a:r>
            <a:r>
              <a:rPr lang="it-IT" sz="2400" i="1" smtClean="0">
                <a:solidFill>
                  <a:schemeClr val="folHlink"/>
                </a:solidFill>
              </a:rPr>
              <a:t> </a:t>
            </a:r>
            <a:r>
              <a:rPr lang="it-IT" sz="2400" smtClean="0"/>
              <a:t>e danno significato ai percorsi di inclusione scolastica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/>
              <a:t>Consentono di scoprire</a:t>
            </a:r>
            <a:r>
              <a:rPr lang="it-IT" sz="2400" i="1" smtClean="0">
                <a:solidFill>
                  <a:schemeClr val="folHlink"/>
                </a:solidFill>
              </a:rPr>
              <a:t> </a:t>
            </a:r>
            <a:r>
              <a:rPr lang="it-IT" sz="2400" b="1" smtClean="0">
                <a:solidFill>
                  <a:schemeClr val="folHlink"/>
                </a:solidFill>
              </a:rPr>
              <a:t>le potenzialità ed i modi di esprimersi del bambino disabile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/>
              <a:t>Richiedono un </a:t>
            </a:r>
            <a:r>
              <a:rPr lang="it-IT" sz="2400" b="1" smtClean="0">
                <a:solidFill>
                  <a:srgbClr val="FFCC66"/>
                </a:solidFill>
              </a:rPr>
              <a:t>minimo training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smtClean="0"/>
              <a:t>Hanno</a:t>
            </a:r>
            <a:r>
              <a:rPr lang="it-IT" sz="2400" i="1" smtClean="0">
                <a:solidFill>
                  <a:srgbClr val="FFCC66"/>
                </a:solidFill>
              </a:rPr>
              <a:t> </a:t>
            </a:r>
            <a:r>
              <a:rPr lang="it-IT" sz="2400" b="1" smtClean="0">
                <a:solidFill>
                  <a:srgbClr val="FFCC66"/>
                </a:solidFill>
              </a:rPr>
              <a:t>costi contenuti</a:t>
            </a:r>
            <a:r>
              <a:rPr lang="it-IT" sz="2400" i="1" smtClean="0">
                <a:solidFill>
                  <a:srgbClr val="FFCC66"/>
                </a:solidFill>
              </a:rPr>
              <a:t> e </a:t>
            </a:r>
            <a:r>
              <a:rPr lang="it-IT" sz="2400" b="1" i="1" smtClean="0">
                <a:solidFill>
                  <a:srgbClr val="FFCC66"/>
                </a:solidFill>
              </a:rPr>
              <a:t>facilitazioni di acquisto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9750" y="0"/>
            <a:ext cx="8604250" cy="1989138"/>
          </a:xfrm>
          <a:prstGeom prst="cloudCallout">
            <a:avLst>
              <a:gd name="adj1" fmla="val 48931"/>
              <a:gd name="adj2" fmla="val 54231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/>
            </a:r>
            <a:b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</a:br>
            <a:endParaRPr lang="it-IT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  <a:cs typeface="+mn-cs"/>
            </a:endParaRPr>
          </a:p>
          <a:p>
            <a:pPr algn="ctr">
              <a:defRPr/>
            </a:pPr>
            <a:endParaRPr lang="it-IT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  <a:cs typeface="+mn-cs"/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Alcune considerazioni sull’uso degli ausili  tecnologici per la comunicazione  in classe</a:t>
            </a:r>
            <a:endParaRPr lang="it-IT" sz="3600" b="1" i="1" dirty="0">
              <a:solidFill>
                <a:srgbClr val="003B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46082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424863" cy="5337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Il curriculo integrato</a:t>
            </a:r>
            <a:r>
              <a:rPr lang="it-IT" sz="2400" i="1" smtClean="0">
                <a:solidFill>
                  <a:srgbClr val="FFFF00"/>
                </a:solidFill>
              </a:rPr>
              <a:t> </a:t>
            </a:r>
            <a:r>
              <a:rPr lang="it-IT" sz="2400" i="1" smtClean="0"/>
              <a:t>è un tipo di approccio che permette di adeguare la classe alle necessità educative e didattiche specifiche degli alunni con disabilità..ma anche l’opposto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i="1" smtClean="0"/>
              <a:t>Esistono modelli diversi per integrare il curriculo:Uno di ad es.:</a:t>
            </a:r>
            <a:r>
              <a:rPr lang="it-IT" sz="2400" b="1" i="1" smtClean="0">
                <a:solidFill>
                  <a:srgbClr val="FFFF00"/>
                </a:solidFill>
              </a:rPr>
              <a:t>l’insegnamento per unità tematiche</a:t>
            </a:r>
            <a:r>
              <a:rPr lang="it-IT" sz="2400" i="1" smtClean="0"/>
              <a:t>, che combina conoscenze, abilità ed esperienze intorno ad un nucleo tematico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i="1" smtClean="0"/>
              <a:t>Il vantaggio per gli alunni disabili e non è quello di </a:t>
            </a:r>
            <a:r>
              <a:rPr lang="it-IT" sz="2400" b="1" i="1" smtClean="0">
                <a:solidFill>
                  <a:srgbClr val="FFFF00"/>
                </a:solidFill>
              </a:rPr>
              <a:t>lavorare insieme per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pianificare l’argomento da studiare,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localizzare informazioni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identificare gli aspetti importanti 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decidere come trasmettere e verificare il proprio apprendimento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79463" y="34925"/>
            <a:ext cx="7704137" cy="1090613"/>
          </a:xfrm>
          <a:prstGeom prst="cloudCallout">
            <a:avLst>
              <a:gd name="adj1" fmla="val 49875"/>
              <a:gd name="adj2" fmla="val -175037"/>
            </a:avLst>
          </a:prstGeom>
          <a:solidFill>
            <a:srgbClr val="D7F0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/>
            <a:r>
              <a:rPr lang="it-IT" sz="3600" b="1">
                <a:solidFill>
                  <a:schemeClr val="bg1"/>
                </a:solidFill>
                <a:latin typeface="Bradley Hand ITC" pitchFamily="66" charset="0"/>
              </a:rPr>
              <a:t>Il  “curriculo integrato”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54275"/>
            <a:ext cx="7340600" cy="439261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it-IT" sz="2400" b="1" i="1" dirty="0" smtClean="0">
                <a:solidFill>
                  <a:srgbClr val="FFFF00"/>
                </a:solidFill>
              </a:rPr>
              <a:t>Il percorso prevede: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000" b="1" i="1" dirty="0" smtClean="0"/>
              <a:t>Introduzione del tema della provenienza dei prodotti di uso quotidiano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000" b="1" i="1" dirty="0" smtClean="0"/>
              <a:t>Indagini e ricerche da svolgere a casa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000" b="1" i="1" dirty="0" smtClean="0"/>
              <a:t>Confronto e sintesi dei dati in classe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000" b="1" i="1" dirty="0" smtClean="0"/>
              <a:t>Raccolta di informazione e materiale visivo ed audiovisivo sui Paesi individuati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t-IT" sz="2000" b="1" i="1" dirty="0" smtClean="0"/>
              <a:t>Realizzazione di una mappa delle produzioni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t-IT" sz="2400" b="1" i="1" dirty="0" smtClean="0"/>
              <a:t>     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55650" y="0"/>
            <a:ext cx="7561263" cy="2492375"/>
          </a:xfrm>
          <a:prstGeom prst="cloudCallout">
            <a:avLst>
              <a:gd name="adj1" fmla="val 49884"/>
              <a:gd name="adj2" fmla="val -110472"/>
            </a:avLst>
          </a:prstGeom>
          <a:solidFill>
            <a:srgbClr val="D7F0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+mn-cs"/>
              </a:rPr>
              <a:t>il “MADE IN..” lo studio della geografia a partire dai consumi quotidiani</a:t>
            </a:r>
            <a:b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+mn-cs"/>
              </a:rPr>
            </a:b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438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Programma del Corso di formazione «trasversale» per docenti curriculari per la gestione unitaria della classe con uno studente con disabilità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250825" y="1484313"/>
            <a:ext cx="2665413" cy="134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fattori della didattica inclusiva</a:t>
            </a:r>
          </a:p>
        </p:txBody>
      </p:sp>
      <p:sp>
        <p:nvSpPr>
          <p:cNvPr id="7" name="Ovale 6"/>
          <p:cNvSpPr/>
          <p:nvPr/>
        </p:nvSpPr>
        <p:spPr>
          <a:xfrm>
            <a:off x="6046788" y="1655763"/>
            <a:ext cx="3097212" cy="12731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C.A.A. in classe</a:t>
            </a:r>
          </a:p>
        </p:txBody>
      </p:sp>
      <p:sp>
        <p:nvSpPr>
          <p:cNvPr id="12" name="Ovale 11"/>
          <p:cNvSpPr/>
          <p:nvPr/>
        </p:nvSpPr>
        <p:spPr>
          <a:xfrm>
            <a:off x="179388" y="4292600"/>
            <a:ext cx="3529012" cy="1419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gestione dei disturbi del comportamento</a:t>
            </a:r>
          </a:p>
        </p:txBody>
      </p:sp>
      <p:sp>
        <p:nvSpPr>
          <p:cNvPr id="13" name="Ovale 12"/>
          <p:cNvSpPr/>
          <p:nvPr/>
        </p:nvSpPr>
        <p:spPr>
          <a:xfrm>
            <a:off x="5183188" y="5002213"/>
            <a:ext cx="3960812" cy="11318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prosociale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411413" y="5486400"/>
            <a:ext cx="3024187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Curriculo integrato</a:t>
            </a:r>
          </a:p>
        </p:txBody>
      </p:sp>
      <p:sp>
        <p:nvSpPr>
          <p:cNvPr id="18" name="Ovale 17"/>
          <p:cNvSpPr/>
          <p:nvPr/>
        </p:nvSpPr>
        <p:spPr>
          <a:xfrm>
            <a:off x="4043363" y="4275138"/>
            <a:ext cx="1920875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Tutoring</a:t>
            </a:r>
          </a:p>
        </p:txBody>
      </p:sp>
      <p:sp>
        <p:nvSpPr>
          <p:cNvPr id="19" name="Ovale 18"/>
          <p:cNvSpPr/>
          <p:nvPr/>
        </p:nvSpPr>
        <p:spPr>
          <a:xfrm>
            <a:off x="1331913" y="2762250"/>
            <a:ext cx="3384550" cy="15128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Apprendimento</a:t>
            </a:r>
          </a:p>
          <a:p>
            <a:pPr algn="ctr">
              <a:defRPr/>
            </a:pP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cooperativo</a:t>
            </a:r>
          </a:p>
        </p:txBody>
      </p:sp>
      <p:pic>
        <p:nvPicPr>
          <p:cNvPr id="12596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484313"/>
            <a:ext cx="344646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917825"/>
            <a:ext cx="3987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FFC000"/>
                </a:solidFill>
              </a:rPr>
              <a:t>L’educazione socio-affettiva per i genitori</a:t>
            </a:r>
            <a:br>
              <a:rPr lang="it-IT" sz="3200" b="1" dirty="0" smtClean="0">
                <a:solidFill>
                  <a:srgbClr val="FFC000"/>
                </a:solidFill>
              </a:rPr>
            </a:br>
            <a:r>
              <a:rPr lang="it-IT" sz="2800" b="1" i="1" dirty="0" smtClean="0">
                <a:solidFill>
                  <a:srgbClr val="FFC000"/>
                </a:solidFill>
                <a:latin typeface="Lucida Handwriting" pitchFamily="66" charset="0"/>
              </a:rPr>
              <a:t>Formazione e consulenza educativa</a:t>
            </a:r>
            <a:r>
              <a:rPr lang="it-IT" sz="40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01038" cy="5111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b="1" i="1" u="sng" dirty="0" smtClean="0">
                <a:solidFill>
                  <a:srgbClr val="FFFF00"/>
                </a:solidFill>
              </a:rPr>
              <a:t>Obiettivi: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it-IT" sz="2400" dirty="0" smtClean="0"/>
              <a:t>Coinvolgere scuola e famiglia in </a:t>
            </a:r>
            <a:r>
              <a:rPr lang="it-IT" sz="2400" dirty="0" smtClean="0">
                <a:solidFill>
                  <a:srgbClr val="FFFF00"/>
                </a:solidFill>
                <a:latin typeface="Lucida Handwriting" pitchFamily="66" charset="0"/>
              </a:rPr>
              <a:t>obiettivi condivisi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i="1" dirty="0" smtClean="0"/>
              <a:t>.</a:t>
            </a:r>
            <a:r>
              <a:rPr lang="it-IT" sz="2400" dirty="0" smtClean="0"/>
              <a:t> Esempi di forme collaborative possono nascere intorno al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it-IT" sz="2400" i="1" dirty="0" smtClean="0">
                <a:solidFill>
                  <a:srgbClr val="FFFF00"/>
                </a:solidFill>
              </a:rPr>
              <a:t>percorso di consapevolezza e conoscenza relativo all’orientamento scolastico.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it-IT" sz="2400" i="1" dirty="0" smtClean="0">
                <a:solidFill>
                  <a:srgbClr val="FFFF00"/>
                </a:solidFill>
              </a:rPr>
              <a:t>itinerari di formazione e coinvolgimento personale in progetti di educazione alla solidarietà , cittadinanza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it-IT" sz="2400" dirty="0" smtClean="0"/>
              <a:t>Attuare </a:t>
            </a:r>
            <a:r>
              <a:rPr lang="it-IT" sz="2400" dirty="0" smtClean="0">
                <a:solidFill>
                  <a:srgbClr val="FFFF00"/>
                </a:solidFill>
                <a:latin typeface="Lucida Handwriting" pitchFamily="66" charset="0"/>
              </a:rPr>
              <a:t>interventi preventivi e di sostegno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per affrontare le varie forme di disagio in ambito familiare, promuovendo la </a:t>
            </a:r>
            <a:r>
              <a:rPr lang="it-IT" sz="2400" i="1" dirty="0" smtClean="0">
                <a:solidFill>
                  <a:srgbClr val="FFFF00"/>
                </a:solidFill>
              </a:rPr>
              <a:t>comunicazione continua tra scuola e famiglia</a:t>
            </a:r>
            <a:r>
              <a:rPr lang="it-IT" sz="2400" dirty="0" smtClean="0">
                <a:solidFill>
                  <a:srgbClr val="FFFF00"/>
                </a:solidFill>
              </a:rPr>
              <a:t> (ad es, il </a:t>
            </a:r>
            <a:r>
              <a:rPr lang="it-IT" sz="2400" i="1" dirty="0" smtClean="0">
                <a:solidFill>
                  <a:srgbClr val="FFFF00"/>
                </a:solidFill>
              </a:rPr>
              <a:t>quaderno scuola-famiglia</a:t>
            </a:r>
            <a:r>
              <a:rPr lang="it-IT" sz="2400" dirty="0" smtClean="0"/>
              <a:t> in relazione a specifiche problematiche relazionali e/o comportamentali)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solidFill>
                <a:schemeClr val="folHlink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FFC000"/>
                </a:solidFill>
              </a:rPr>
              <a:t>L’educazione socio-affettiva per i genitori</a:t>
            </a:r>
            <a:br>
              <a:rPr lang="it-IT" sz="3200" b="1" dirty="0" smtClean="0">
                <a:solidFill>
                  <a:srgbClr val="FFC000"/>
                </a:solidFill>
              </a:rPr>
            </a:br>
            <a:r>
              <a:rPr lang="it-IT" sz="3200" b="1" dirty="0" smtClean="0">
                <a:solidFill>
                  <a:srgbClr val="FFC000"/>
                </a:solidFill>
              </a:rPr>
              <a:t>2. </a:t>
            </a:r>
            <a:r>
              <a:rPr lang="it-IT" sz="2800" b="1" i="1" dirty="0" smtClean="0">
                <a:solidFill>
                  <a:srgbClr val="FFC000"/>
                </a:solidFill>
                <a:latin typeface="Lucida Handwriting" pitchFamily="66" charset="0"/>
              </a:rPr>
              <a:t>Formazione e consulenza educativ</a:t>
            </a:r>
            <a:r>
              <a:rPr lang="it-IT" sz="2800" b="1" i="1" dirty="0" smtClean="0">
                <a:solidFill>
                  <a:srgbClr val="FFFF00"/>
                </a:solidFill>
                <a:latin typeface="Lucida Handwriting" pitchFamily="66" charset="0"/>
              </a:rPr>
              <a:t>a</a:t>
            </a:r>
            <a:r>
              <a:rPr lang="it-IT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301038" cy="51117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it-IT" b="1" i="1" u="sng" dirty="0" smtClean="0">
                <a:solidFill>
                  <a:srgbClr val="FFFF00"/>
                </a:solidFill>
              </a:rPr>
              <a:t>Obiettivi: 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/>
              <a:t>.   </a:t>
            </a:r>
            <a:r>
              <a:rPr lang="it-IT" sz="2800" dirty="0" smtClean="0">
                <a:latin typeface="Lucida Handwriting" pitchFamily="66" charset="0"/>
              </a:rPr>
              <a:t>Le forme di collaborazione scuola-famiglia debbono assumere carattere di continuità e periodicità, sin dalla scuola d’infanzia</a:t>
            </a:r>
            <a:endParaRPr lang="it-IT" dirty="0" smtClean="0">
              <a:latin typeface="Lucida Handwriting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FFC000"/>
                </a:solidFill>
              </a:rPr>
              <a:t>L’educazione socio-affettiva per i genitori</a:t>
            </a:r>
            <a:br>
              <a:rPr lang="it-IT" sz="3200" b="1" dirty="0" smtClean="0">
                <a:solidFill>
                  <a:srgbClr val="FFC000"/>
                </a:solidFill>
              </a:rPr>
            </a:br>
            <a:r>
              <a:rPr lang="it-IT" sz="2800" b="1" dirty="0" smtClean="0">
                <a:solidFill>
                  <a:srgbClr val="FFC000"/>
                </a:solidFill>
                <a:latin typeface="Lucida Handwriting" pitchFamily="66" charset="0"/>
              </a:rPr>
              <a:t>Fasi e livelli di intervento famigl</a:t>
            </a:r>
            <a:r>
              <a:rPr lang="it-IT" sz="2800" b="1" dirty="0" smtClean="0">
                <a:solidFill>
                  <a:srgbClr val="FFFF00"/>
                </a:solidFill>
                <a:latin typeface="Lucida Handwriting" pitchFamily="66" charset="0"/>
              </a:rPr>
              <a:t>iare</a:t>
            </a:r>
            <a:r>
              <a:rPr lang="it-IT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Nido e scuola d’infanzia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it-IT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Conversazioni sulla genitorialità (es progetto Nati per leggere)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it-IT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scuola primaria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Conferenze su tematiche “critiche</a:t>
            </a:r>
            <a:r>
              <a:rPr lang="it-IT" sz="2400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presenti nella scuola (es. iperattività; problemi emotivi; aggressività) </a:t>
            </a:r>
            <a:r>
              <a:rPr lang="it-IT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di interesse comune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(es. l’educazione emotiva, il bullismo, la comunicazione genitori-figli)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scuola secondaria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it-I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Conferenze su tematiche specifiche (es. come imparare a studiare, l’suo dei social networks, l’adolescenza)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b="1" dirty="0" smtClean="0">
                <a:solidFill>
                  <a:srgbClr val="FFC000"/>
                </a:solidFill>
              </a:rPr>
              <a:t>Dal conflitto alla </a:t>
            </a:r>
            <a:r>
              <a:rPr lang="it-IT" sz="3600" b="1" dirty="0" err="1" smtClean="0">
                <a:solidFill>
                  <a:srgbClr val="FFC000"/>
                </a:solidFill>
              </a:rPr>
              <a:t>collaboratività</a:t>
            </a:r>
            <a:r>
              <a:rPr lang="it-IT" sz="3600" b="1" dirty="0" smtClean="0">
                <a:solidFill>
                  <a:srgbClr val="FFC000"/>
                </a:solidFill>
              </a:rPr>
              <a:t> tra genitori e docenti: una buona pratica</a:t>
            </a:r>
            <a:endParaRPr lang="it-IT" sz="3600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sz="2800" b="1" i="1" dirty="0" smtClean="0">
                <a:solidFill>
                  <a:srgbClr val="FFC000"/>
                </a:solidFill>
              </a:rPr>
              <a:t>Problema</a:t>
            </a:r>
            <a:r>
              <a:rPr lang="it-IT" sz="2800" dirty="0" smtClean="0"/>
              <a:t>: dinamiche tra genitori e genitori-docenti, classe 3 primaria</a:t>
            </a:r>
          </a:p>
          <a:p>
            <a:pPr algn="just">
              <a:defRPr/>
            </a:pPr>
            <a:r>
              <a:rPr lang="it-IT" sz="2800" b="1" i="1" dirty="0" smtClean="0">
                <a:solidFill>
                  <a:srgbClr val="FFC000"/>
                </a:solidFill>
              </a:rPr>
              <a:t>Incontri separati </a:t>
            </a:r>
            <a:r>
              <a:rPr lang="it-IT" sz="2800" dirty="0" smtClean="0"/>
              <a:t>con i genitori ed i docenti sull’analisi delle cause dei conflitti</a:t>
            </a:r>
          </a:p>
          <a:p>
            <a:pPr algn="just">
              <a:defRPr/>
            </a:pPr>
            <a:r>
              <a:rPr lang="it-IT" sz="2800" dirty="0" smtClean="0"/>
              <a:t>Proposta di un </a:t>
            </a:r>
            <a:r>
              <a:rPr lang="it-IT" sz="2800" b="1" i="1" dirty="0" smtClean="0">
                <a:solidFill>
                  <a:srgbClr val="FFC000"/>
                </a:solidFill>
              </a:rPr>
              <a:t>curriculo di educazione razionale-emotiva</a:t>
            </a:r>
            <a:r>
              <a:rPr lang="it-IT" sz="2800" dirty="0" smtClean="0"/>
              <a:t> in classe, e coinvolgimento dei genitori con il «</a:t>
            </a:r>
            <a:r>
              <a:rPr lang="it-IT" sz="2800" i="1" dirty="0" smtClean="0">
                <a:solidFill>
                  <a:srgbClr val="FFC000"/>
                </a:solidFill>
              </a:rPr>
              <a:t>quaderno delle buone azioni</a:t>
            </a:r>
            <a:r>
              <a:rPr lang="it-IT" sz="2800" dirty="0" smtClean="0"/>
              <a:t>»</a:t>
            </a:r>
          </a:p>
          <a:p>
            <a:pPr algn="just">
              <a:defRPr/>
            </a:pPr>
            <a:r>
              <a:rPr lang="it-IT" sz="2800" dirty="0" smtClean="0"/>
              <a:t>Finalizzazione del progetto con un sostegno </a:t>
            </a:r>
            <a:r>
              <a:rPr lang="it-IT" sz="2800" b="1" i="1" dirty="0" smtClean="0">
                <a:solidFill>
                  <a:srgbClr val="FFC000"/>
                </a:solidFill>
              </a:rPr>
              <a:t>all’adozione a distanza </a:t>
            </a:r>
            <a:r>
              <a:rPr lang="it-IT" sz="2800" dirty="0" smtClean="0"/>
              <a:t>di una coetanea di genitori, bambini e docenti</a:t>
            </a:r>
            <a:endParaRPr lang="it-IT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FF00"/>
                </a:solidFill>
              </a:rPr>
              <a:t>La gestione dei comportamenti problema gravi in classe</a:t>
            </a:r>
            <a:br>
              <a:rPr lang="it-IT" sz="4000" b="1" dirty="0" smtClean="0">
                <a:solidFill>
                  <a:srgbClr val="FFFF00"/>
                </a:solidFill>
              </a:rPr>
            </a:br>
            <a:r>
              <a:rPr lang="it-IT" sz="3300" b="1" i="1" dirty="0" smtClean="0">
                <a:solidFill>
                  <a:srgbClr val="FFFF00"/>
                </a:solidFill>
                <a:latin typeface="Bradley Hand ITC" pitchFamily="66" charset="0"/>
              </a:rPr>
              <a:t>-il progetto di presa in carico-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818062"/>
          </a:xfrm>
        </p:spPr>
        <p:txBody>
          <a:bodyPr/>
          <a:lstStyle/>
          <a:p>
            <a:pPr eaLnBrk="1" hangingPunct="1">
              <a:defRPr/>
            </a:pPr>
            <a:r>
              <a:rPr lang="it-IT" b="1" smtClean="0"/>
              <a:t>Il piano di trattamento è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b="1" smtClean="0"/>
              <a:t>                         ed interessa: </a:t>
            </a:r>
          </a:p>
          <a:p>
            <a:pPr eaLnBrk="1" hangingPunct="1">
              <a:defRPr/>
            </a:pPr>
            <a:endParaRPr lang="it-IT" i="1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it-IT" smtClean="0"/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2268538" y="3141663"/>
            <a:ext cx="3990975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il bambino </a:t>
            </a:r>
          </a:p>
          <a:p>
            <a:pPr algn="ctr"/>
            <a:r>
              <a:rPr lang="it-IT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 coetanei</a:t>
            </a:r>
          </a:p>
          <a:p>
            <a:pPr algn="ctr"/>
            <a:r>
              <a:rPr lang="it-IT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le insegnanti</a:t>
            </a:r>
          </a:p>
          <a:p>
            <a:pPr algn="ctr"/>
            <a:r>
              <a:rPr lang="it-IT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La famiglia</a:t>
            </a:r>
          </a:p>
          <a:p>
            <a:pPr algn="ctr"/>
            <a:r>
              <a:rPr lang="it-IT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il consulente e/o l'equipe scolastica</a:t>
            </a:r>
          </a:p>
          <a:p>
            <a:pPr algn="ctr"/>
            <a:r>
              <a:rPr lang="it-IT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L’assistente domiciliare</a:t>
            </a:r>
          </a:p>
        </p:txBody>
      </p:sp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684213" y="2420938"/>
            <a:ext cx="2735262" cy="5762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2400" b="1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multisistemico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FF00"/>
                </a:solidFill>
              </a:rPr>
              <a:t>Linee-guida per le regole della classe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Un sistema di regole aiuta gli alunni a </a:t>
            </a:r>
            <a:r>
              <a:rPr lang="it-IT" i="1" smtClean="0">
                <a:solidFill>
                  <a:schemeClr val="folHlink"/>
                </a:solidFill>
              </a:rPr>
              <a:t>relazionarsi in maniera costruttiva ed assumere un comportamento responsabile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Le regole stabilite per la classe debbono essere </a:t>
            </a:r>
            <a:r>
              <a:rPr lang="it-IT" i="1" smtClean="0">
                <a:solidFill>
                  <a:schemeClr val="folHlink"/>
                </a:solidFill>
              </a:rPr>
              <a:t>propositive, poche</a:t>
            </a:r>
            <a:r>
              <a:rPr lang="it-IT" smtClean="0"/>
              <a:t>, e non solo un elenco di divieti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Le regole sono </a:t>
            </a:r>
            <a:r>
              <a:rPr lang="it-IT" i="1" smtClean="0">
                <a:solidFill>
                  <a:schemeClr val="folHlink"/>
                </a:solidFill>
              </a:rPr>
              <a:t>chiare e concrete</a:t>
            </a:r>
            <a:r>
              <a:rPr lang="it-IT" smtClean="0"/>
              <a:t>, e vengono formulate in termini positivi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La </a:t>
            </a:r>
            <a:r>
              <a:rPr lang="it-IT" dirty="0" err="1" smtClean="0">
                <a:solidFill>
                  <a:srgbClr val="FFFF00"/>
                </a:solidFill>
              </a:rPr>
              <a:t>Token</a:t>
            </a:r>
            <a:r>
              <a:rPr lang="it-IT" dirty="0" smtClean="0">
                <a:solidFill>
                  <a:srgbClr val="FFFF00"/>
                </a:solidFill>
              </a:rPr>
              <a:t> economy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60550"/>
            <a:ext cx="829151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Prevede l’assegnazione di gettoni </a:t>
            </a:r>
            <a:r>
              <a:rPr lang="it-IT" sz="2400" i="1" u="sng" smtClean="0">
                <a:solidFill>
                  <a:srgbClr val="FF9900"/>
                </a:solidFill>
              </a:rPr>
              <a:t>(tokens</a:t>
            </a:r>
            <a:r>
              <a:rPr lang="it-IT" sz="2400" smtClean="0">
                <a:solidFill>
                  <a:srgbClr val="FF9900"/>
                </a:solidFill>
              </a:rPr>
              <a:t>)</a:t>
            </a:r>
            <a:r>
              <a:rPr lang="it-IT" sz="2400" smtClean="0"/>
              <a:t> in relazione al comportamento appropriato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Il ritiro sistematico ed immediato (</a:t>
            </a:r>
            <a:r>
              <a:rPr lang="it-IT" sz="2400" i="1" u="sng" smtClean="0">
                <a:solidFill>
                  <a:srgbClr val="FF9900"/>
                </a:solidFill>
              </a:rPr>
              <a:t>costo della risposta)</a:t>
            </a:r>
            <a:r>
              <a:rPr lang="it-IT" sz="2400" smtClean="0"/>
              <a:t> in relazione a comportamenti devianti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Il “monte-tokens” può essere scambiato con una </a:t>
            </a:r>
            <a:r>
              <a:rPr lang="it-IT" sz="2400" i="1" u="sng" smtClean="0">
                <a:solidFill>
                  <a:srgbClr val="FF9900"/>
                </a:solidFill>
              </a:rPr>
              <a:t>congrua gratifica</a:t>
            </a:r>
            <a:r>
              <a:rPr lang="it-IT" sz="2400" smtClean="0"/>
              <a:t> in base al tipo di richiesta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Occorre organizzare lo spazio della classe per costruire il “</a:t>
            </a:r>
            <a:r>
              <a:rPr lang="it-IT" sz="2400" i="1" u="sng" smtClean="0">
                <a:solidFill>
                  <a:srgbClr val="FF9900"/>
                </a:solidFill>
              </a:rPr>
              <a:t>tabellone delle regole</a:t>
            </a:r>
            <a:r>
              <a:rPr lang="it-IT" sz="2400" smtClean="0">
                <a:solidFill>
                  <a:srgbClr val="FF9900"/>
                </a:solidFill>
              </a:rPr>
              <a:t>”,</a:t>
            </a:r>
            <a:r>
              <a:rPr lang="it-IT" sz="2400" smtClean="0"/>
              <a:t> dove attaccare i tokens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Eliminare gradualmente il sistema quando il/i bambini non hanno più bisogno di aiuti esterni,ma utilizzano </a:t>
            </a:r>
            <a:r>
              <a:rPr lang="it-IT" sz="2400" i="1" u="sng" smtClean="0">
                <a:solidFill>
                  <a:srgbClr val="FF9900"/>
                </a:solidFill>
              </a:rPr>
              <a:t>mediatori cognitivi quali l’autoistruzione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755650" y="2041525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Fase n.1</a:t>
            </a:r>
            <a:r>
              <a:rPr lang="it-IT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:</a:t>
            </a:r>
            <a:r>
              <a:rPr lang="it-IT" sz="2800" dirty="0">
                <a:solidFill>
                  <a:srgbClr val="FFFFFF"/>
                </a:solidFill>
                <a:latin typeface="Tahoma" pitchFamily="34" charset="0"/>
                <a:cs typeface="+mn-cs"/>
              </a:rPr>
              <a:t> </a:t>
            </a:r>
            <a:r>
              <a:rPr lang="it-IT" sz="2800" i="1" u="sng" dirty="0">
                <a:solidFill>
                  <a:srgbClr val="FFFFFF"/>
                </a:solidFill>
                <a:latin typeface="Tahoma" pitchFamily="34" charset="0"/>
                <a:cs typeface="+mn-cs"/>
              </a:rPr>
              <a:t>osservazione quantitativa e </a:t>
            </a:r>
          </a:p>
          <a:p>
            <a:pPr>
              <a:defRPr/>
            </a:pPr>
            <a:r>
              <a:rPr lang="it-IT" sz="2800" i="1" u="sng" dirty="0">
                <a:solidFill>
                  <a:srgbClr val="FFFFFF"/>
                </a:solidFill>
                <a:latin typeface="Tahoma" pitchFamily="34" charset="0"/>
                <a:cs typeface="+mn-cs"/>
              </a:rPr>
              <a:t>qualitativa del comportamento tramite: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2800" dirty="0">
                <a:solidFill>
                  <a:srgbClr val="FFFFFF"/>
                </a:solidFill>
                <a:latin typeface="Tahoma" pitchFamily="34" charset="0"/>
                <a:cs typeface="+mn-cs"/>
              </a:rPr>
              <a:t> </a:t>
            </a:r>
            <a:r>
              <a:rPr lang="it-IT" sz="2800" b="1" i="1" dirty="0">
                <a:solidFill>
                  <a:srgbClr val="FFFF00"/>
                </a:solidFill>
                <a:latin typeface="Tahoma" pitchFamily="34" charset="0"/>
                <a:cs typeface="+mn-cs"/>
              </a:rPr>
              <a:t>Analisi funzionale del comportamento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2800" b="1" i="1" dirty="0">
                <a:solidFill>
                  <a:srgbClr val="FFFF00"/>
                </a:solidFill>
                <a:latin typeface="Tahoma" pitchFamily="34" charset="0"/>
                <a:cs typeface="+mn-cs"/>
              </a:rPr>
              <a:t>Osservazioni sistematiche in classe sulla frequenza/durata dei </a:t>
            </a:r>
            <a:r>
              <a:rPr lang="it-IT" sz="2800" b="1" i="1" dirty="0">
                <a:solidFill>
                  <a:srgbClr val="FFFF00"/>
                </a:solidFill>
                <a:latin typeface="Tahoma" pitchFamily="34" charset="0"/>
                <a:cs typeface="+mn-cs"/>
              </a:rPr>
              <a:t>comportamenti-problema</a:t>
            </a:r>
          </a:p>
          <a:p>
            <a:pPr>
              <a:defRPr/>
            </a:pPr>
            <a:r>
              <a:rPr lang="it-IT" sz="2400" i="1" dirty="0">
                <a:latin typeface="Tahoma" pitchFamily="34" charset="0"/>
                <a:cs typeface="+mn-cs"/>
              </a:rPr>
              <a:t>Esiti della valutazione: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400" i="1" dirty="0">
                <a:latin typeface="Tahoma" pitchFamily="34" charset="0"/>
                <a:cs typeface="+mn-cs"/>
              </a:rPr>
              <a:t>Elevata frequenza episodi di aggressività,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400" i="1" dirty="0" err="1">
                <a:latin typeface="Tahoma" pitchFamily="34" charset="0"/>
                <a:cs typeface="+mn-cs"/>
              </a:rPr>
              <a:t>E</a:t>
            </a:r>
            <a:r>
              <a:rPr lang="it-IT" sz="2400" i="1" dirty="0" err="1">
                <a:latin typeface="Tahoma" pitchFamily="34" charset="0"/>
                <a:cs typeface="+mn-cs"/>
              </a:rPr>
              <a:t>vitamento</a:t>
            </a:r>
            <a:r>
              <a:rPr lang="it-IT" sz="2400" i="1" dirty="0">
                <a:latin typeface="Tahoma" pitchFamily="34" charset="0"/>
                <a:cs typeface="+mn-cs"/>
              </a:rPr>
              <a:t>-fuga dalle situazioni non gradite (es. stare in classe, isolamento sociale da parte dei coetanei, punizioni e minacce da parte delle docenti)</a:t>
            </a:r>
            <a:endParaRPr lang="it-IT" sz="2400" i="1" dirty="0">
              <a:latin typeface="Tahoma" pitchFamily="34" charset="0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sz="2800" dirty="0">
              <a:solidFill>
                <a:srgbClr val="FFCC66"/>
              </a:solidFill>
              <a:latin typeface="Tahoma" pitchFamily="34" charset="0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it-IT" sz="2800" dirty="0">
              <a:solidFill>
                <a:srgbClr val="FFCC66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493713" y="53975"/>
            <a:ext cx="7489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FF00"/>
                </a:solidFill>
                <a:latin typeface="Tahoma" pitchFamily="34" charset="0"/>
              </a:rPr>
              <a:t>Gestione dei disturbi comportamentali </a:t>
            </a:r>
          </a:p>
          <a:p>
            <a:pPr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Bradley Hand ITC" pitchFamily="66" charset="0"/>
              </a:rPr>
              <a:t>Un intervento in  4 classe  scuola primaria sul comportamento agggressivo di un bambino con disturbo pervasivo dello sviluppo</a:t>
            </a:r>
          </a:p>
          <a:p>
            <a:pPr algn="ctr"/>
            <a:endParaRPr lang="it-IT" sz="3200" b="1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68313" y="2565400"/>
            <a:ext cx="83518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u="sng" dirty="0">
                <a:solidFill>
                  <a:srgbClr val="FFFF00"/>
                </a:solidFill>
                <a:latin typeface="Tahoma" pitchFamily="34" charset="0"/>
              </a:rPr>
              <a:t>Procedure educative:</a:t>
            </a:r>
            <a:r>
              <a:rPr lang="it-IT" sz="2400" b="1" i="1" dirty="0">
                <a:solidFill>
                  <a:srgbClr val="FFFF00"/>
                </a:solidFill>
                <a:latin typeface="Tahoma" pitchFamily="34" charset="0"/>
              </a:rPr>
              <a:t> </a:t>
            </a:r>
            <a:endParaRPr lang="it-IT" sz="2400" b="1" i="1" dirty="0">
              <a:solidFill>
                <a:srgbClr val="FFFF00"/>
              </a:solidFill>
              <a:latin typeface="Tahom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Incrementare e gratificare i </a:t>
            </a:r>
            <a:r>
              <a:rPr lang="it-I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comport</a:t>
            </a: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adeguati</a:t>
            </a:r>
            <a:r>
              <a:rPr lang="it-IT" sz="24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it-IT" sz="2400" dirty="0">
                <a:solidFill>
                  <a:srgbClr val="FFFFFF"/>
                </a:solidFill>
                <a:latin typeface="Tahoma" pitchFamily="34" charset="0"/>
              </a:rPr>
              <a:t>(attenzione</a:t>
            </a:r>
            <a:r>
              <a:rPr lang="it-IT" sz="2400" dirty="0">
                <a:solidFill>
                  <a:srgbClr val="FFFFFF"/>
                </a:solidFill>
                <a:latin typeface="Tahoma" pitchFamily="34" charset="0"/>
              </a:rPr>
              <a:t>, motivazione </a:t>
            </a:r>
            <a:r>
              <a:rPr lang="it-IT" sz="2400" dirty="0">
                <a:solidFill>
                  <a:srgbClr val="FFFFFF"/>
                </a:solidFill>
                <a:latin typeface="Tahoma" pitchFamily="34" charset="0"/>
              </a:rPr>
              <a:t>al compito</a:t>
            </a:r>
            <a:r>
              <a:rPr lang="it-IT" sz="2400" dirty="0">
                <a:solidFill>
                  <a:srgbClr val="FFFFFF"/>
                </a:solidFill>
                <a:latin typeface="Tahoma" pitchFamily="34" charset="0"/>
              </a:rPr>
              <a:t>, assenza </a:t>
            </a:r>
            <a:r>
              <a:rPr lang="it-IT" sz="2400" dirty="0">
                <a:solidFill>
                  <a:srgbClr val="FFFFFF"/>
                </a:solidFill>
                <a:latin typeface="Tahoma" pitchFamily="34" charset="0"/>
              </a:rPr>
              <a:t>di comportamenti problema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Ridurre le situazioni antecedenti che innestano comportamenti </a:t>
            </a: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problema </a:t>
            </a:r>
            <a:r>
              <a:rPr lang="it-IT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(es rifiuto dei coetanei, compiti  difficili e non motivanti)</a:t>
            </a:r>
            <a:endParaRPr lang="it-IT" sz="2400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Lavorare con tutors coetanei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Sviluppare piccoli gruppi di apprendimento cooperativo (es. cartelloni per scienze, geografia )</a:t>
            </a:r>
            <a:endParaRPr lang="it-IT" sz="2400" dirty="0">
              <a:solidFill>
                <a:srgbClr val="FFFFFF"/>
              </a:solidFill>
              <a:latin typeface="Tahom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it-IT" sz="2400" b="1" i="1" dirty="0">
                <a:solidFill>
                  <a:srgbClr val="FFFF00"/>
                </a:solidFill>
                <a:latin typeface="Tahoma" pitchFamily="34" charset="0"/>
              </a:rPr>
              <a:t>Lavorare sulla relazione positiva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116013" y="136525"/>
            <a:ext cx="70564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FFFF00"/>
                </a:solidFill>
                <a:latin typeface="Tahoma" pitchFamily="34" charset="0"/>
              </a:rPr>
              <a:t>Gestione dei disturbi comportamentali</a:t>
            </a:r>
          </a:p>
          <a:p>
            <a:pPr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Bradley Hand ITC" pitchFamily="66" charset="0"/>
              </a:rPr>
              <a:t>Un intervento in  4 classe  scuola primaria sul comportamento agggressivo di un bambino con disturbo pervasivo dello sviluppo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3688" y="1412875"/>
            <a:ext cx="8435975" cy="5257800"/>
          </a:xfrm>
        </p:spPr>
        <p:txBody>
          <a:bodyPr/>
          <a:lstStyle/>
          <a:p>
            <a:pPr algn="just">
              <a:lnSpc>
                <a:spcPct val="80000"/>
              </a:lnSpc>
              <a:tabLst>
                <a:tab pos="1257300" algn="l"/>
              </a:tabLst>
            </a:pPr>
            <a:r>
              <a:rPr lang="it-IT" sz="2800" smtClean="0">
                <a:effectLst/>
              </a:rPr>
              <a:t>Il  </a:t>
            </a:r>
            <a:r>
              <a:rPr lang="it-IT" sz="2800" b="1" smtClean="0">
                <a:solidFill>
                  <a:srgbClr val="FF9933"/>
                </a:solidFill>
                <a:effectLst/>
              </a:rPr>
              <a:t>«coach»</a:t>
            </a:r>
            <a:r>
              <a:rPr lang="it-IT" sz="2800" smtClean="0">
                <a:effectLst/>
              </a:rPr>
              <a:t> è una figura mutuata dall’esperienza sportiva</a:t>
            </a:r>
          </a:p>
          <a:p>
            <a:pPr algn="just">
              <a:lnSpc>
                <a:spcPct val="80000"/>
              </a:lnSpc>
              <a:tabLst>
                <a:tab pos="1257300" algn="l"/>
              </a:tabLst>
            </a:pPr>
            <a:r>
              <a:rPr lang="it-IT" sz="2800" smtClean="0">
                <a:effectLst/>
              </a:rPr>
              <a:t>Ha competenze tecnico-metodologiche e relazionali</a:t>
            </a:r>
          </a:p>
          <a:p>
            <a:pPr algn="just">
              <a:lnSpc>
                <a:spcPct val="80000"/>
              </a:lnSpc>
              <a:tabLst>
                <a:tab pos="1257300" algn="l"/>
              </a:tabLst>
            </a:pPr>
            <a:r>
              <a:rPr lang="it-IT" sz="2800" b="1" i="1" smtClean="0">
                <a:solidFill>
                  <a:srgbClr val="FFCC00"/>
                </a:solidFill>
                <a:effectLst/>
              </a:rPr>
              <a:t>Collabora con i docenti </a:t>
            </a:r>
            <a:r>
              <a:rPr lang="it-IT" sz="2800" smtClean="0">
                <a:effectLst/>
              </a:rPr>
              <a:t>nell’avviamento dell’intervento educativo in classe e ne presiede le fasi realizzative</a:t>
            </a:r>
          </a:p>
          <a:p>
            <a:pPr algn="just">
              <a:lnSpc>
                <a:spcPct val="80000"/>
              </a:lnSpc>
              <a:tabLst>
                <a:tab pos="1257300" algn="l"/>
              </a:tabLst>
            </a:pPr>
            <a:r>
              <a:rPr lang="it-IT" sz="2800" b="1" i="1" smtClean="0">
                <a:solidFill>
                  <a:srgbClr val="FFCC00"/>
                </a:solidFill>
                <a:effectLst/>
              </a:rPr>
              <a:t>Supporta i genitori</a:t>
            </a:r>
            <a:r>
              <a:rPr lang="it-IT" sz="2800" smtClean="0">
                <a:effectLst/>
              </a:rPr>
              <a:t>, mantenendo posizioni di neutralità rispetto alle dinamiche famigliari</a:t>
            </a:r>
          </a:p>
          <a:p>
            <a:pPr algn="just">
              <a:lnSpc>
                <a:spcPct val="80000"/>
              </a:lnSpc>
              <a:tabLst>
                <a:tab pos="1257300" algn="l"/>
              </a:tabLst>
            </a:pPr>
            <a:r>
              <a:rPr lang="it-IT" sz="2800" b="1" i="1" smtClean="0">
                <a:solidFill>
                  <a:srgbClr val="FFCC00"/>
                </a:solidFill>
                <a:effectLst/>
              </a:rPr>
              <a:t>Viene supervisionato dallo psicoterapeuta</a:t>
            </a:r>
            <a:r>
              <a:rPr lang="it-IT" sz="2800" smtClean="0">
                <a:effectLst/>
              </a:rPr>
              <a:t>, che lo tutela da possibili invischiamenti relazionali ed alleanze illecite</a:t>
            </a:r>
          </a:p>
          <a:p>
            <a:pPr algn="just">
              <a:lnSpc>
                <a:spcPct val="80000"/>
              </a:lnSpc>
              <a:tabLst>
                <a:tab pos="1257300" algn="l"/>
              </a:tabLst>
            </a:pPr>
            <a:endParaRPr lang="it-IT" smtClean="0">
              <a:effectLst/>
            </a:endParaRPr>
          </a:p>
        </p:txBody>
      </p:sp>
      <p:sp>
        <p:nvSpPr>
          <p:cNvPr id="153603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Il programma «Non solo TATA» </a:t>
            </a:r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63" y="5300663"/>
            <a:ext cx="21161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763000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400" b="1" i="1" smtClean="0"/>
              <a:t>A scuola, l’inclusione parte concretamente dal modo di fare didattica: non “</a:t>
            </a:r>
            <a:r>
              <a:rPr lang="it-IT" sz="2400" b="1" i="1" smtClean="0">
                <a:solidFill>
                  <a:srgbClr val="FFFF00"/>
                </a:solidFill>
              </a:rPr>
              <a:t>per</a:t>
            </a:r>
            <a:r>
              <a:rPr lang="it-IT" sz="2400" b="1" i="1" smtClean="0"/>
              <a:t>” ma  “</a:t>
            </a:r>
            <a:r>
              <a:rPr lang="it-IT" sz="2400" b="1" i="1" smtClean="0">
                <a:solidFill>
                  <a:srgbClr val="FFFF00"/>
                </a:solidFill>
              </a:rPr>
              <a:t>con</a:t>
            </a:r>
            <a:r>
              <a:rPr lang="it-IT" sz="2400" b="1" i="1" smtClean="0"/>
              <a:t>”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Lo sforzo è quello di migliorare la qualità dell’offerta didattica  quotidiana per tutti gli alunni, con proposte maggiormente individualizzate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400" b="1" i="1" smtClean="0"/>
              <a:t>In sintesi, la specialità entra nella normalità e la modifica, la specializza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Facile a dirsi, difficile nella pratica!</a:t>
            </a:r>
          </a:p>
          <a:p>
            <a:pPr algn="ctr" eaLnBrk="1" hangingPunct="1">
              <a:lnSpc>
                <a:spcPct val="80000"/>
              </a:lnSpc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sz="2400" b="1" i="1" smtClean="0">
                <a:solidFill>
                  <a:srgbClr val="FFFF00"/>
                </a:solidFill>
              </a:rPr>
              <a:t>Qualche esempio?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0"/>
            <a:ext cx="8964612" cy="1773238"/>
          </a:xfrm>
          <a:prstGeom prst="cloudCallout">
            <a:avLst>
              <a:gd name="adj1" fmla="val 47745"/>
              <a:gd name="adj2" fmla="val 50616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+mn-cs"/>
              </a:rPr>
              <a:t>«Didattica inclusiva»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70C0"/>
                </a:solidFill>
                <a:latin typeface="Lucida Handwriting" pitchFamily="66" charset="0"/>
                <a:cs typeface="+mn-cs"/>
              </a:rPr>
              <a:t>come metodo e prospettiva….</a:t>
            </a:r>
          </a:p>
        </p:txBody>
      </p:sp>
      <p:pic>
        <p:nvPicPr>
          <p:cNvPr id="126980" name="Picture 17" descr="DSCN1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4215">
            <a:off x="6616700" y="4886325"/>
            <a:ext cx="21891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412875"/>
            <a:ext cx="8435975" cy="5257800"/>
          </a:xfrm>
          <a:noFill/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</a:pPr>
            <a:r>
              <a:rPr lang="it-IT" sz="2400" smtClean="0">
                <a:solidFill>
                  <a:srgbClr val="FF9933"/>
                </a:solidFill>
                <a:effectLst/>
              </a:rPr>
              <a:t>Prevede 5 fasi, secondo un format di 10 incontri</a:t>
            </a:r>
          </a:p>
          <a:p>
            <a:pPr marL="533400" indent="-533400" algn="just">
              <a:lnSpc>
                <a:spcPct val="80000"/>
              </a:lnSpc>
              <a:buFont typeface="Times New Roman" pitchFamily="18" charset="0"/>
              <a:buAutoNum type="arabicPeriod"/>
              <a:tabLst>
                <a:tab pos="1257300" algn="l"/>
              </a:tabLst>
            </a:pPr>
            <a:r>
              <a:rPr lang="it-IT" sz="2400" b="1" smtClean="0">
                <a:solidFill>
                  <a:srgbClr val="FF9933"/>
                </a:solidFill>
                <a:effectLst/>
              </a:rPr>
              <a:t>Fase di indagine diagnostica</a:t>
            </a:r>
            <a:r>
              <a:rPr lang="it-IT" sz="2400" smtClean="0">
                <a:effectLst/>
              </a:rPr>
              <a:t>: lo psicoterapeuta incontra genitori ed insegnanti per conoscere le problematiche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</a:pPr>
            <a:endParaRPr lang="it-IT" sz="2400" smtClean="0">
              <a:solidFill>
                <a:srgbClr val="FF9933"/>
              </a:solidFill>
              <a:effectLst/>
            </a:endParaRPr>
          </a:p>
          <a:p>
            <a:pPr marL="533400" indent="-533400" algn="just">
              <a:lnSpc>
                <a:spcPct val="80000"/>
              </a:lnSpc>
              <a:buFont typeface="Times New Roman" pitchFamily="18" charset="0"/>
              <a:buNone/>
              <a:tabLst>
                <a:tab pos="1257300" algn="l"/>
              </a:tabLst>
            </a:pPr>
            <a:r>
              <a:rPr lang="it-IT" sz="2400" b="1" smtClean="0">
                <a:solidFill>
                  <a:srgbClr val="FF9933"/>
                </a:solidFill>
                <a:effectLst/>
              </a:rPr>
              <a:t>2. Attuazione del programma</a:t>
            </a:r>
            <a:r>
              <a:rPr lang="it-IT" sz="2400" smtClean="0">
                <a:effectLst/>
              </a:rPr>
              <a:t>: viene illustrato a docenti e genitori il programma di intervento psicoeducativo</a:t>
            </a:r>
          </a:p>
          <a:p>
            <a:pPr marL="533400" indent="-533400" algn="just">
              <a:lnSpc>
                <a:spcPct val="80000"/>
              </a:lnSpc>
              <a:buFont typeface="Times New Roman" pitchFamily="18" charset="0"/>
              <a:buNone/>
              <a:tabLst>
                <a:tab pos="1257300" algn="l"/>
              </a:tabLst>
            </a:pPr>
            <a:r>
              <a:rPr lang="it-IT" sz="2400" b="1" smtClean="0">
                <a:solidFill>
                  <a:srgbClr val="FF9933"/>
                </a:solidFill>
                <a:effectLst/>
              </a:rPr>
              <a:t>3. Coaching educativo:</a:t>
            </a:r>
            <a:r>
              <a:rPr lang="it-IT" sz="2400" smtClean="0">
                <a:effectLst/>
              </a:rPr>
              <a:t> il coach avvia il programma a scuola ed a casa</a:t>
            </a:r>
          </a:p>
          <a:p>
            <a:pPr marL="533400" indent="-533400" algn="just">
              <a:lnSpc>
                <a:spcPct val="80000"/>
              </a:lnSpc>
              <a:buFont typeface="Times New Roman" pitchFamily="18" charset="0"/>
              <a:buAutoNum type="arabicPeriod" startAt="4"/>
              <a:tabLst>
                <a:tab pos="1257300" algn="l"/>
              </a:tabLst>
            </a:pPr>
            <a:r>
              <a:rPr lang="it-IT" sz="2400" b="1" smtClean="0">
                <a:solidFill>
                  <a:srgbClr val="FF9933"/>
                </a:solidFill>
                <a:effectLst/>
              </a:rPr>
              <a:t>Counseling psicopedagogico</a:t>
            </a:r>
            <a:r>
              <a:rPr lang="it-IT" sz="2400" smtClean="0">
                <a:effectLst/>
              </a:rPr>
              <a:t>: lo psicoterapeuta effettua colloqui con docenti e genitori</a:t>
            </a:r>
          </a:p>
          <a:p>
            <a:pPr marL="533400" indent="-533400" algn="just">
              <a:lnSpc>
                <a:spcPct val="80000"/>
              </a:lnSpc>
              <a:buFont typeface="Times New Roman" pitchFamily="18" charset="0"/>
              <a:buAutoNum type="arabicPeriod" startAt="4"/>
              <a:tabLst>
                <a:tab pos="1257300" algn="l"/>
              </a:tabLst>
            </a:pPr>
            <a:r>
              <a:rPr lang="it-IT" sz="2400" b="1" smtClean="0">
                <a:solidFill>
                  <a:srgbClr val="FF9933"/>
                </a:solidFill>
                <a:effectLst/>
              </a:rPr>
              <a:t>Conclusione del programma</a:t>
            </a:r>
            <a:r>
              <a:rPr lang="it-IT" sz="2400" smtClean="0">
                <a:effectLst/>
              </a:rPr>
              <a:t>: vengono fornite ai genitori ed insegnanti indicazioni didattiche e suggerimenti pratic</a:t>
            </a:r>
          </a:p>
        </p:txBody>
      </p:sp>
      <p:sp>
        <p:nvSpPr>
          <p:cNvPr id="154627" name="WordArt 3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5693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Come si attua il programma «Non solo TATA»?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1370013"/>
            <a:ext cx="8435975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endParaRPr lang="it-IT" sz="2800" b="1" smtClean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400" b="1" smtClean="0">
                <a:solidFill>
                  <a:srgbClr val="FFCC00"/>
                </a:solidFill>
              </a:rPr>
              <a:t>Quadro anamnestico</a:t>
            </a:r>
          </a:p>
          <a:p>
            <a:pPr>
              <a:lnSpc>
                <a:spcPct val="80000"/>
              </a:lnSpc>
              <a:tabLst>
                <a:tab pos="1257300" algn="l"/>
              </a:tabLst>
              <a:defRPr/>
            </a:pPr>
            <a:r>
              <a:rPr lang="it-IT" sz="2400" smtClean="0">
                <a:effectLst/>
              </a:rPr>
              <a:t>A. ha 11 anni, frequenta la 1 secondaria di primo grado</a:t>
            </a:r>
          </a:p>
          <a:p>
            <a:pPr>
              <a:lnSpc>
                <a:spcPct val="80000"/>
              </a:lnSpc>
              <a:tabLst>
                <a:tab pos="1257300" algn="l"/>
              </a:tabLst>
              <a:defRPr/>
            </a:pPr>
            <a:r>
              <a:rPr lang="it-IT" sz="2400" smtClean="0">
                <a:effectLst/>
              </a:rPr>
              <a:t>Presenta bassa autostima, difficoltà nel riconoscimento delle emozioni, difficoltà nei processi cognitivi</a:t>
            </a:r>
          </a:p>
          <a:p>
            <a:pPr>
              <a:lnSpc>
                <a:spcPct val="80000"/>
              </a:lnSpc>
              <a:tabLst>
                <a:tab pos="1257300" algn="l"/>
              </a:tabLst>
              <a:defRPr/>
            </a:pPr>
            <a:r>
              <a:rPr lang="it-IT" sz="2400" smtClean="0">
                <a:effectLst/>
              </a:rPr>
              <a:t>L’analisi funzionale evidenzia la correlazione tra comportanti problema e </a:t>
            </a:r>
            <a:r>
              <a:rPr lang="it-IT" sz="2400" b="1" i="1" smtClean="0">
                <a:solidFill>
                  <a:srgbClr val="FFCC00"/>
                </a:solidFill>
              </a:rPr>
              <a:t>frustrazione di fronte a compiti difficili, richiesta di attenzione, evitamento di situazioni non gradite</a:t>
            </a:r>
          </a:p>
          <a:p>
            <a:pPr>
              <a:lnSpc>
                <a:spcPct val="80000"/>
              </a:lnSpc>
              <a:tabLst>
                <a:tab pos="1257300" algn="l"/>
              </a:tabLst>
              <a:defRPr/>
            </a:pPr>
            <a:r>
              <a:rPr lang="it-IT" sz="2400" smtClean="0">
                <a:effectLst/>
              </a:rPr>
              <a:t>Il ragazzo non ha rapporti con il gruppo-classe, non c’è didattica integrativa, rifugge lo stare in classe e mantenere il silenzio durante la lezione, non è in grado di regolare gli interventi in classe, non accetta l’insegnante di sostegno</a:t>
            </a:r>
          </a:p>
          <a:p>
            <a:pPr>
              <a:lnSpc>
                <a:spcPct val="80000"/>
              </a:lnSpc>
              <a:tabLst>
                <a:tab pos="1257300" algn="l"/>
              </a:tabLst>
              <a:defRPr/>
            </a:pPr>
            <a:endParaRPr lang="it-IT" sz="2400" smtClean="0">
              <a:effectLst/>
            </a:endParaRPr>
          </a:p>
        </p:txBody>
      </p:sp>
      <p:sp>
        <p:nvSpPr>
          <p:cNvPr id="155651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49788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“Fare didattica inclusiva con un ragazzo con </a:t>
            </a:r>
          </a:p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ADHD e disabilità intellettiva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90600"/>
            <a:ext cx="8569325" cy="56784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endParaRPr lang="it-IT" sz="2800" b="1" smtClean="0">
              <a:solidFill>
                <a:srgbClr val="FFCC00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000" b="1" smtClean="0">
                <a:solidFill>
                  <a:srgbClr val="FFCC00"/>
                </a:solidFill>
                <a:effectLst/>
              </a:rPr>
              <a:t>Fase intervento psicoeducativo in classe e con i docenti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000" b="1" smtClean="0">
                <a:effectLst/>
              </a:rPr>
              <a:t>Si sviluppa in due direttrici pedagogiche: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000" b="1" smtClean="0">
                <a:solidFill>
                  <a:srgbClr val="FF9933"/>
                </a:solidFill>
                <a:effectLst/>
              </a:rPr>
              <a:t>1. Crescita cognitiva e delle competenze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000" b="1" smtClean="0">
                <a:effectLst/>
              </a:rPr>
              <a:t>- Programmazione individualizzata- attenzione all’adeguatezza del compito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000" b="1" smtClean="0">
                <a:effectLst/>
              </a:rPr>
              <a:t>-Valorizzazione dei suoi elaborati, in funzione di contributo per la classe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000" b="1" smtClean="0">
                <a:solidFill>
                  <a:srgbClr val="FF9933"/>
                </a:solidFill>
                <a:effectLst/>
              </a:rPr>
              <a:t>2. Regolazione del comportamento tramite supporti ambientali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1257300" algn="l"/>
              </a:tabLst>
              <a:defRPr/>
            </a:pPr>
            <a:r>
              <a:rPr lang="it-IT" sz="2000" b="1" smtClean="0">
                <a:effectLst/>
              </a:rPr>
              <a:t>Gestione del comportamento tramite contratto educativo e token economy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1257300" algn="l"/>
              </a:tabLst>
              <a:defRPr/>
            </a:pPr>
            <a:r>
              <a:rPr lang="it-IT" sz="2000" b="1" smtClean="0">
                <a:effectLst/>
              </a:rPr>
              <a:t>Condivisione dei tempi e dei contenuti della programmazione con i docenti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1257300" algn="l"/>
              </a:tabLst>
              <a:defRPr/>
            </a:pPr>
            <a:r>
              <a:rPr lang="it-IT" sz="2000" b="1" smtClean="0">
                <a:effectLst/>
              </a:rPr>
              <a:t>Gestione situazioni a rischio tramite ruoli di responsabilità</a:t>
            </a:r>
          </a:p>
          <a:p>
            <a:pPr>
              <a:lnSpc>
                <a:spcPct val="90000"/>
              </a:lnSpc>
              <a:buFont typeface="Times New Roman" pitchFamily="18" charset="0"/>
              <a:buAutoNum type="arabicPeriod"/>
              <a:tabLst>
                <a:tab pos="1257300" algn="l"/>
              </a:tabLst>
              <a:defRPr/>
            </a:pPr>
            <a:endParaRPr lang="it-IT" sz="2000" smtClean="0">
              <a:solidFill>
                <a:srgbClr val="FFCC00"/>
              </a:solidFill>
            </a:endParaRPr>
          </a:p>
        </p:txBody>
      </p:sp>
      <p:sp>
        <p:nvSpPr>
          <p:cNvPr id="156675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089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Fare didattica inclusiva con un ragazzo con </a:t>
            </a:r>
          </a:p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ADHD e disabilità intellettiva </a:t>
            </a:r>
          </a:p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7699" name="Picture 4" descr="scheda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0"/>
            <a:ext cx="6240462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effectLst/>
            </a:endParaRPr>
          </a:p>
        </p:txBody>
      </p:sp>
      <p:pic>
        <p:nvPicPr>
          <p:cNvPr id="158724" name="Picture 4" descr="sched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0"/>
            <a:ext cx="658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effectLst/>
            </a:endParaRPr>
          </a:p>
        </p:txBody>
      </p:sp>
      <p:pic>
        <p:nvPicPr>
          <p:cNvPr id="159748" name="Picture 4" descr="sched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1864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578850" cy="53006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endParaRPr lang="it-IT" sz="2800" b="1" smtClean="0">
              <a:solidFill>
                <a:srgbClr val="FFCC00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tabLst>
                <a:tab pos="1257300" algn="l"/>
              </a:tabLst>
              <a:defRPr/>
            </a:pPr>
            <a:r>
              <a:rPr lang="it-IT" sz="2800" smtClean="0">
                <a:solidFill>
                  <a:srgbClr val="FFCC00"/>
                </a:solidFill>
              </a:rPr>
              <a:t>Il lavoro di coaching con i genitori</a:t>
            </a:r>
          </a:p>
          <a:p>
            <a:pPr>
              <a:lnSpc>
                <a:spcPct val="90000"/>
              </a:lnSpc>
              <a:buFont typeface="Times New Roman" pitchFamily="18" charset="0"/>
              <a:buAutoNum type="arabicPeriod"/>
              <a:tabLst>
                <a:tab pos="1257300" algn="l"/>
              </a:tabLst>
              <a:defRPr/>
            </a:pPr>
            <a:r>
              <a:rPr lang="it-IT" sz="2400" b="1" smtClean="0">
                <a:effectLst/>
              </a:rPr>
              <a:t>Organizzazione del tempo pomeridiano in varie attività, momenti di relax</a:t>
            </a:r>
          </a:p>
          <a:p>
            <a:pPr>
              <a:lnSpc>
                <a:spcPct val="90000"/>
              </a:lnSpc>
              <a:buFont typeface="Times New Roman" pitchFamily="18" charset="0"/>
              <a:buAutoNum type="arabicPeriod"/>
              <a:tabLst>
                <a:tab pos="1257300" algn="l"/>
              </a:tabLst>
              <a:defRPr/>
            </a:pPr>
            <a:r>
              <a:rPr lang="it-IT" sz="2400" b="1" smtClean="0">
                <a:effectLst/>
              </a:rPr>
              <a:t>Estensione del contratto educativo in ambito domiciliare</a:t>
            </a:r>
          </a:p>
          <a:p>
            <a:pPr>
              <a:lnSpc>
                <a:spcPct val="90000"/>
              </a:lnSpc>
              <a:buFont typeface="Times New Roman" pitchFamily="18" charset="0"/>
              <a:buAutoNum type="arabicPeriod"/>
              <a:tabLst>
                <a:tab pos="1257300" algn="l"/>
              </a:tabLst>
              <a:defRPr/>
            </a:pPr>
            <a:r>
              <a:rPr lang="it-IT" sz="2400" b="1" smtClean="0">
                <a:effectLst/>
              </a:rPr>
              <a:t>In continuità con la scuola, modalità per condividere alcune regole, apprezzare l’impegno del figlio (al di là del risultato)</a:t>
            </a:r>
          </a:p>
          <a:p>
            <a:pPr>
              <a:lnSpc>
                <a:spcPct val="90000"/>
              </a:lnSpc>
              <a:buFont typeface="Times New Roman" pitchFamily="18" charset="0"/>
              <a:buAutoNum type="arabicPeriod"/>
              <a:tabLst>
                <a:tab pos="1257300" algn="l"/>
              </a:tabLst>
              <a:defRPr/>
            </a:pPr>
            <a:r>
              <a:rPr lang="it-IT" sz="2400" b="1" smtClean="0">
                <a:effectLst/>
              </a:rPr>
              <a:t>Empowerment delle competenze scolastiche</a:t>
            </a:r>
          </a:p>
        </p:txBody>
      </p:sp>
      <p:sp>
        <p:nvSpPr>
          <p:cNvPr id="160771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089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Fare didattica inclusiva con un ragazzo con </a:t>
            </a:r>
          </a:p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ADHD e disabilità intellettiva lieve</a:t>
            </a:r>
          </a:p>
          <a:p>
            <a:pPr algn="ctr"/>
            <a:r>
              <a:rPr lang="it-IT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“</a:t>
            </a:r>
          </a:p>
        </p:txBody>
      </p:sp>
      <p:pic>
        <p:nvPicPr>
          <p:cNvPr id="160772" name="Picture 2" descr="C:\Users\Mauro\Desktop\imagesCAKW5K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268413"/>
            <a:ext cx="149383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FFFF00"/>
                </a:solidFill>
              </a:rPr>
              <a:t>Come gestire in pratica i comportamenti problematici degli alunni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i="1" u="sng" dirty="0" smtClean="0">
                <a:solidFill>
                  <a:schemeClr val="folHlink"/>
                </a:solidFill>
              </a:rPr>
              <a:t>Incoraggiare i comportamenti positivi</a:t>
            </a:r>
            <a:r>
              <a:rPr lang="it-IT" sz="2400" dirty="0" smtClean="0"/>
              <a:t> dell’alunno (anche se rari)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i="1" u="sng" dirty="0" smtClean="0">
                <a:solidFill>
                  <a:schemeClr val="folHlink"/>
                </a:solidFill>
              </a:rPr>
              <a:t>Ridurre all’essenziale i rimproveri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i="1" dirty="0" smtClean="0">
                <a:solidFill>
                  <a:schemeClr val="folHlink"/>
                </a:solidFill>
              </a:rPr>
              <a:t>Prevenire il problema</a:t>
            </a:r>
            <a:r>
              <a:rPr lang="it-IT" sz="2400" dirty="0" smtClean="0"/>
              <a:t> anticipando la risposta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i="1" u="sng" dirty="0" smtClean="0">
                <a:solidFill>
                  <a:schemeClr val="folHlink"/>
                </a:solidFill>
              </a:rPr>
              <a:t>Formulare richieste</a:t>
            </a:r>
            <a:r>
              <a:rPr lang="it-IT" sz="2400" dirty="0" smtClean="0"/>
              <a:t> con determinazione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i="1" u="sng" dirty="0" smtClean="0">
                <a:solidFill>
                  <a:schemeClr val="folHlink"/>
                </a:solidFill>
              </a:rPr>
              <a:t>Ricordare le regole</a:t>
            </a:r>
            <a:r>
              <a:rPr lang="it-IT" sz="2400" dirty="0" smtClean="0"/>
              <a:t> della classe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Monitorare la </a:t>
            </a:r>
            <a:r>
              <a:rPr lang="it-IT" sz="2400" i="1" u="sng" dirty="0" smtClean="0">
                <a:solidFill>
                  <a:schemeClr val="folHlink"/>
                </a:solidFill>
              </a:rPr>
              <a:t>frequenza</a:t>
            </a:r>
            <a:r>
              <a:rPr lang="it-IT" sz="2400" dirty="0" smtClean="0"/>
              <a:t> del comportamento problematico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Ricorrere a </a:t>
            </a:r>
            <a:r>
              <a:rPr lang="it-IT" sz="2400" i="1" u="sng" dirty="0" smtClean="0">
                <a:solidFill>
                  <a:schemeClr val="folHlink"/>
                </a:solidFill>
              </a:rPr>
              <a:t>gratificazioni concrete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Utilizzare il «</a:t>
            </a:r>
            <a:r>
              <a:rPr lang="it-IT" sz="2400" u="sng" dirty="0" smtClean="0">
                <a:solidFill>
                  <a:srgbClr val="FFC000"/>
                </a:solidFill>
              </a:rPr>
              <a:t>contratto educativo</a:t>
            </a:r>
            <a:r>
              <a:rPr lang="it-IT" sz="2400" dirty="0" smtClean="0"/>
              <a:t>»- singolo o per l’intera classe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i="1" u="sng" dirty="0" smtClean="0">
                <a:solidFill>
                  <a:schemeClr val="folHlink"/>
                </a:solidFill>
              </a:rPr>
              <a:t>Promuovere programmi di educazione socio-affettiva ed emotiva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i="1" u="sng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900113" y="0"/>
            <a:ext cx="8243887" cy="2997200"/>
          </a:xfrm>
          <a:prstGeom prst="cloudCallout">
            <a:avLst>
              <a:gd name="adj1" fmla="val 27153"/>
              <a:gd name="adj2" fmla="val 19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it-IT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+mn-cs"/>
              </a:rPr>
              <a:t>Un piccolo elenco delle cose che sanno di buono nel lavoro con la disabilità</a:t>
            </a:r>
          </a:p>
        </p:txBody>
      </p:sp>
      <p:pic>
        <p:nvPicPr>
          <p:cNvPr id="162819" name="Picture 4" descr="filo d'oro 2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93851">
            <a:off x="3176588" y="2606675"/>
            <a:ext cx="31829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5" descr="filo d'oro 2 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2489">
            <a:off x="414338" y="2489200"/>
            <a:ext cx="20843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6"/>
          <p:cNvPicPr>
            <a:picLocks noChangeAspect="1" noChangeArrowheads="1"/>
          </p:cNvPicPr>
          <p:nvPr/>
        </p:nvPicPr>
        <p:blipFill>
          <a:blip r:embed="rId5" cstate="print"/>
          <a:srcRect l="4958" r="4973"/>
          <a:stretch>
            <a:fillRect/>
          </a:stretch>
        </p:blipFill>
        <p:spPr bwMode="auto">
          <a:xfrm rot="965068">
            <a:off x="606425" y="4046538"/>
            <a:ext cx="26558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413250"/>
            <a:ext cx="29686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50825" y="0"/>
            <a:ext cx="8569325" cy="1557338"/>
          </a:xfrm>
          <a:prstGeom prst="cloudCallout">
            <a:avLst>
              <a:gd name="adj1" fmla="val 48213"/>
              <a:gd name="adj2" fmla="val 50616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r" eaLnBrk="0" hangingPunct="0"/>
            <a:r>
              <a:rPr lang="it-IT" sz="3200" b="1">
                <a:solidFill>
                  <a:schemeClr val="bg2"/>
                </a:solidFill>
                <a:latin typeface="Lucida Handwriting" pitchFamily="66" charset="0"/>
              </a:rPr>
              <a:t/>
            </a:r>
            <a:br>
              <a:rPr lang="it-IT" sz="3200" b="1">
                <a:solidFill>
                  <a:schemeClr val="bg2"/>
                </a:solidFill>
                <a:latin typeface="Lucida Handwriting" pitchFamily="66" charset="0"/>
              </a:rPr>
            </a:br>
            <a:r>
              <a:rPr lang="it-IT" sz="3200" b="1">
                <a:solidFill>
                  <a:schemeClr val="bg2"/>
                </a:solidFill>
                <a:latin typeface="Lucida Handwriting" pitchFamily="66" charset="0"/>
              </a:rPr>
              <a:t/>
            </a:r>
            <a:br>
              <a:rPr lang="it-IT" sz="3200" b="1">
                <a:solidFill>
                  <a:schemeClr val="bg2"/>
                </a:solidFill>
                <a:latin typeface="Lucida Handwriting" pitchFamily="66" charset="0"/>
              </a:rPr>
            </a:br>
            <a:r>
              <a:rPr lang="it-IT" sz="3200" b="1">
                <a:solidFill>
                  <a:schemeClr val="bg2"/>
                </a:solidFill>
                <a:latin typeface="Lucida Handwriting" pitchFamily="66" charset="0"/>
              </a:rPr>
              <a:t/>
            </a:r>
            <a:br>
              <a:rPr lang="it-IT" sz="3200" b="1">
                <a:solidFill>
                  <a:schemeClr val="bg2"/>
                </a:solidFill>
                <a:latin typeface="Lucida Handwriting" pitchFamily="66" charset="0"/>
              </a:rPr>
            </a:br>
            <a:r>
              <a:rPr lang="it-IT" sz="3200" b="1">
                <a:solidFill>
                  <a:schemeClr val="bg2"/>
                </a:solidFill>
                <a:latin typeface="Lucida Handwriting" pitchFamily="66" charset="0"/>
              </a:rPr>
              <a:t/>
            </a:r>
            <a:br>
              <a:rPr lang="it-IT" sz="3200" b="1">
                <a:solidFill>
                  <a:schemeClr val="bg2"/>
                </a:solidFill>
                <a:latin typeface="Lucida Handwriting" pitchFamily="66" charset="0"/>
              </a:rPr>
            </a:br>
            <a:endParaRPr lang="it-IT" sz="3200" b="1">
              <a:solidFill>
                <a:schemeClr val="bg2"/>
              </a:solidFill>
              <a:latin typeface="Lucida Handwriting" pitchFamily="66" charset="0"/>
            </a:endParaRPr>
          </a:p>
          <a:p>
            <a:pPr algn="r" eaLnBrk="0" hangingPunct="0"/>
            <a:endParaRPr lang="it-IT" sz="3200" b="1">
              <a:solidFill>
                <a:schemeClr val="bg2"/>
              </a:solidFill>
              <a:latin typeface="Lucida Handwriting" pitchFamily="66" charset="0"/>
            </a:endParaRPr>
          </a:p>
          <a:p>
            <a:pPr algn="ctr" eaLnBrk="0" hangingPunct="0"/>
            <a:endParaRPr lang="it-IT" sz="2400" b="1">
              <a:solidFill>
                <a:srgbClr val="0070C0"/>
              </a:solidFill>
              <a:latin typeface="Lucida Handwriting" pitchFamily="66" charset="0"/>
            </a:endParaRPr>
          </a:p>
          <a:p>
            <a:pPr algn="ctr" eaLnBrk="0" hangingPunct="0"/>
            <a:r>
              <a:rPr lang="it-IT" sz="2400" b="1">
                <a:solidFill>
                  <a:srgbClr val="0070C0"/>
                </a:solidFill>
                <a:latin typeface="Lucida Handwriting" pitchFamily="66" charset="0"/>
              </a:rPr>
              <a:t>qualche  buona pratica </a:t>
            </a:r>
          </a:p>
          <a:p>
            <a:pPr algn="ctr" eaLnBrk="0" hangingPunct="0"/>
            <a:r>
              <a:rPr lang="it-IT" sz="2400" b="1">
                <a:solidFill>
                  <a:srgbClr val="0070C0"/>
                </a:solidFill>
                <a:latin typeface="Lucida Handwriting" pitchFamily="66" charset="0"/>
              </a:rPr>
              <a:t>di didattica inclusiva</a:t>
            </a:r>
          </a:p>
        </p:txBody>
      </p:sp>
      <p:pic>
        <p:nvPicPr>
          <p:cNvPr id="128003" name="Picture 16" descr="IMG_0671"/>
          <p:cNvPicPr>
            <a:picLocks noChangeAspect="1" noChangeArrowheads="1"/>
          </p:cNvPicPr>
          <p:nvPr/>
        </p:nvPicPr>
        <p:blipFill>
          <a:blip r:embed="rId3" cstate="print"/>
          <a:srcRect t="10316" r="10394"/>
          <a:stretch>
            <a:fillRect/>
          </a:stretch>
        </p:blipFill>
        <p:spPr bwMode="auto">
          <a:xfrm rot="375011">
            <a:off x="520700" y="471488"/>
            <a:ext cx="14128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95288" y="1773238"/>
            <a:ext cx="84978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it-IT" sz="2400" b="1" i="1" dirty="0">
                <a:solidFill>
                  <a:srgbClr val="FFFF00"/>
                </a:solidFill>
                <a:cs typeface="+mn-cs"/>
              </a:rPr>
              <a:t>L’educazione </a:t>
            </a:r>
            <a:r>
              <a:rPr lang="it-IT" sz="2400" b="1" i="1" dirty="0" err="1">
                <a:solidFill>
                  <a:srgbClr val="FFFF00"/>
                </a:solidFill>
                <a:cs typeface="+mn-cs"/>
              </a:rPr>
              <a:t>prosocial</a:t>
            </a:r>
            <a:r>
              <a:rPr lang="it-IT" sz="2400" b="1" i="1" dirty="0" err="1">
                <a:solidFill>
                  <a:srgbClr val="FFC000"/>
                </a:solidFill>
                <a:cs typeface="+mn-cs"/>
              </a:rPr>
              <a:t>e</a:t>
            </a:r>
            <a:r>
              <a:rPr lang="it-IT" sz="2400" b="1" i="1" dirty="0">
                <a:solidFill>
                  <a:srgbClr val="FFC000"/>
                </a:solidFill>
                <a:cs typeface="+mn-cs"/>
              </a:rPr>
              <a:t> </a:t>
            </a:r>
            <a:r>
              <a:rPr lang="it-IT" sz="2400" i="1" dirty="0">
                <a:cs typeface="+mn-cs"/>
              </a:rPr>
              <a:t>è un proposta didattica per insegnare abilità di interazione sociale, altruismo, ed empatia, utile per tutti i bambini come educazione emotiva</a:t>
            </a:r>
            <a:r>
              <a:rPr lang="it-IT" sz="2400" i="1" dirty="0">
                <a:solidFill>
                  <a:schemeClr val="folHlink"/>
                </a:solidFill>
                <a:cs typeface="+mn-cs"/>
              </a:rPr>
              <a:t> </a:t>
            </a:r>
            <a:endParaRPr lang="it-IT" sz="2400" i="1" dirty="0">
              <a:cs typeface="+mn-cs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it-IT" sz="2400" i="1" dirty="0">
                <a:cs typeface="+mn-cs"/>
              </a:rPr>
              <a:t>Le strategie di insegnamento  risultano efficaci per la classe ed il bambino con disabilità </a:t>
            </a:r>
            <a:r>
              <a:rPr lang="it-IT" sz="2400" b="1" i="1" dirty="0">
                <a:solidFill>
                  <a:srgbClr val="FFFF00"/>
                </a:solidFill>
                <a:cs typeface="+mn-cs"/>
              </a:rPr>
              <a:t>(</a:t>
            </a:r>
            <a:r>
              <a:rPr lang="it-IT" sz="2400" b="1" i="1" dirty="0" err="1">
                <a:solidFill>
                  <a:srgbClr val="FFFF00"/>
                </a:solidFill>
                <a:cs typeface="+mn-cs"/>
              </a:rPr>
              <a:t>es.apprendimento</a:t>
            </a:r>
            <a:r>
              <a:rPr lang="it-IT" sz="2400" b="1" i="1" dirty="0">
                <a:solidFill>
                  <a:srgbClr val="FFFF00"/>
                </a:solidFill>
                <a:cs typeface="+mn-cs"/>
              </a:rPr>
              <a:t> cooperativo</a:t>
            </a:r>
            <a:r>
              <a:rPr lang="it-IT" sz="2400" i="1" dirty="0">
                <a:solidFill>
                  <a:srgbClr val="FFCC66"/>
                </a:solidFill>
                <a:cs typeface="+mn-cs"/>
              </a:rPr>
              <a:t>)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it-IT" sz="2400" i="1" dirty="0">
                <a:solidFill>
                  <a:srgbClr val="FFCC99"/>
                </a:solidFill>
                <a:cs typeface="+mn-cs"/>
              </a:rPr>
              <a:t> </a:t>
            </a:r>
            <a:r>
              <a:rPr lang="it-IT" sz="2400" i="1" dirty="0">
                <a:cs typeface="+mn-cs"/>
              </a:rPr>
              <a:t>la schematizzazione e la semplificazione</a:t>
            </a:r>
            <a:r>
              <a:rPr lang="it-IT" sz="2400" i="1" dirty="0">
                <a:solidFill>
                  <a:srgbClr val="FFCC99"/>
                </a:solidFill>
                <a:cs typeface="+mn-cs"/>
              </a:rPr>
              <a:t> </a:t>
            </a:r>
            <a:r>
              <a:rPr lang="it-IT" sz="2400" b="1" i="1" dirty="0">
                <a:solidFill>
                  <a:srgbClr val="FFFF00"/>
                </a:solidFill>
                <a:cs typeface="+mn-cs"/>
              </a:rPr>
              <a:t>(</a:t>
            </a:r>
            <a:r>
              <a:rPr lang="it-IT" sz="2400" b="1" i="1" dirty="0" err="1">
                <a:solidFill>
                  <a:srgbClr val="FFFF00"/>
                </a:solidFill>
                <a:cs typeface="+mn-cs"/>
              </a:rPr>
              <a:t>es</a:t>
            </a:r>
            <a:r>
              <a:rPr lang="it-IT" sz="2400" b="1" i="1" dirty="0">
                <a:solidFill>
                  <a:srgbClr val="FFFF00"/>
                </a:solidFill>
                <a:cs typeface="+mn-cs"/>
              </a:rPr>
              <a:t> le mappe concettuali)</a:t>
            </a:r>
            <a:r>
              <a:rPr lang="it-IT" sz="2400" b="1" i="1" dirty="0">
                <a:solidFill>
                  <a:srgbClr val="FFCC99"/>
                </a:solidFill>
                <a:cs typeface="+mn-cs"/>
              </a:rPr>
              <a:t> </a:t>
            </a:r>
            <a:r>
              <a:rPr lang="it-IT" sz="2400" i="1" dirty="0">
                <a:cs typeface="+mn-cs"/>
              </a:rPr>
              <a:t>favoriscono la memorizzazione sia nei bambini con DSA che in quelli con disabilità intellettive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it-I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L’ utilizzo di una sintesi vocale è utile sia per il dislessico che per il non vedente con disabilità intellettiva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it-IT" sz="2400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sz="3600" dirty="0" smtClean="0">
                <a:solidFill>
                  <a:srgbClr val="FF9900"/>
                </a:solidFill>
              </a:rPr>
              <a:t>Strumenti compensativi nei DSA e disabilità intellettiva</a:t>
            </a:r>
            <a:br>
              <a:rPr lang="it-IT" sz="3600" dirty="0" smtClean="0">
                <a:solidFill>
                  <a:srgbClr val="FF9900"/>
                </a:solidFill>
              </a:rPr>
            </a:br>
            <a:r>
              <a:rPr lang="it-IT" sz="3600" dirty="0" smtClean="0">
                <a:solidFill>
                  <a:srgbClr val="FF9900"/>
                </a:solidFill>
              </a:rPr>
              <a:t>le mappe concettuali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7854950" cy="45434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Sono rappresentazioni grafiche di concetti,  espressi in forma sintetica,(parole-concetto), all’interno di una forma geometrica, e collegati tra loro da linee (frecce) che esplicitano la relazione.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Utilità della mappa: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Accesso autonomo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Organizzazione delle informazioni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Memorizzazione dei contenuti con i collegamenti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Aiuta l’orine nella esposizione scritta e orale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Facilita e potenzia la comprensione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Esplicita i processi mentali di rielaborazione del testo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IO NON HO PAURA - C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3113"/>
            <a:ext cx="91440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ChangeArrowheads="1"/>
          </p:cNvSpPr>
          <p:nvPr/>
        </p:nvSpPr>
        <p:spPr bwMode="auto">
          <a:xfrm>
            <a:off x="179388" y="0"/>
            <a:ext cx="8964612" cy="2205038"/>
          </a:xfrm>
          <a:prstGeom prst="cloudCallout">
            <a:avLst>
              <a:gd name="adj1" fmla="val 47745"/>
              <a:gd name="adj2" fmla="val 50616"/>
            </a:avLst>
          </a:prstGeom>
          <a:solidFill>
            <a:srgbClr val="CCECFF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b"/>
          <a:lstStyle/>
          <a:p>
            <a:pPr algn="ctr"/>
            <a:r>
              <a:rPr lang="it-IT" sz="2400" b="1">
                <a:solidFill>
                  <a:srgbClr val="0070C0"/>
                </a:solidFill>
                <a:latin typeface="Lucida Handwriting" pitchFamily="66" charset="0"/>
              </a:rPr>
              <a:t>La testimonianza  reale  e concreta  su cosa intendiamo per “inclusione”di  due  portatrici  sane di interesse …</a:t>
            </a:r>
          </a:p>
        </p:txBody>
      </p:sp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0" y="2205038"/>
            <a:ext cx="889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3300"/>
              </a:buClr>
              <a:buFont typeface="Wingdings" pitchFamily="2" charset="2"/>
              <a:buChar char="Ø"/>
            </a:pPr>
            <a:r>
              <a:rPr lang="it-IT" sz="2800" i="1"/>
              <a:t> </a:t>
            </a:r>
            <a:endParaRPr lang="it-IT" sz="2000" i="1">
              <a:solidFill>
                <a:srgbClr val="FFCC66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827088" y="2133600"/>
            <a:ext cx="7416800" cy="3722688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doppia intervista su “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inclusione e dintorni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ad una mamma di un bambino con disabilità ed una insegnante di sostegno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solidFill>
                  <a:schemeClr val="folHlink"/>
                </a:solidFill>
              </a:rPr>
              <a:t/>
            </a:r>
            <a:br>
              <a:rPr lang="it-IT" sz="4000" dirty="0" smtClean="0">
                <a:solidFill>
                  <a:schemeClr val="folHlink"/>
                </a:solidFill>
              </a:rPr>
            </a:br>
            <a:r>
              <a:rPr lang="it-IT" sz="4000" dirty="0" smtClean="0">
                <a:solidFill>
                  <a:schemeClr val="folHlink"/>
                </a:solidFill>
              </a:rPr>
              <a:t/>
            </a:r>
            <a:br>
              <a:rPr lang="it-IT" sz="4000" dirty="0" smtClean="0">
                <a:solidFill>
                  <a:schemeClr val="folHlink"/>
                </a:solidFill>
              </a:rPr>
            </a:br>
            <a:r>
              <a:rPr lang="it-IT" sz="3600" b="1" i="1" dirty="0" smtClean="0">
                <a:solidFill>
                  <a:srgbClr val="FFFF00"/>
                </a:solidFill>
              </a:rPr>
              <a:t>La promozione del benessere in classe</a:t>
            </a:r>
            <a:br>
              <a:rPr lang="it-IT" sz="3600" b="1" i="1" dirty="0" smtClean="0">
                <a:solidFill>
                  <a:srgbClr val="FFFF00"/>
                </a:solidFill>
              </a:rPr>
            </a:br>
            <a:r>
              <a:rPr lang="it-IT" sz="3600" b="1" i="1" dirty="0" smtClean="0">
                <a:solidFill>
                  <a:srgbClr val="FFFF00"/>
                </a:solidFill>
              </a:rPr>
              <a:t> </a:t>
            </a:r>
            <a:endParaRPr lang="it-IT" sz="4000" dirty="0" smtClean="0">
              <a:solidFill>
                <a:srgbClr val="FFFF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rgbClr val="FFCC00"/>
                </a:solidFill>
              </a:rPr>
              <a:t/>
            </a:r>
            <a:br>
              <a:rPr lang="it-IT" smtClean="0">
                <a:solidFill>
                  <a:srgbClr val="FFCC00"/>
                </a:solidFill>
              </a:rPr>
            </a:br>
            <a:r>
              <a:rPr lang="it-IT" sz="3600" smtClean="0"/>
              <a:t>Atteggiamenti e comportamenti positivi diretti ad aiutare o beneficiare un’altra persona o un gruppo di persone, senza ricevere ricompense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2700338" y="2420938"/>
            <a:ext cx="3352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La prosocialità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solidFill>
                  <a:srgbClr val="FFFF00"/>
                </a:solidFill>
              </a:rPr>
              <a:t>Componenti e Funzioni dell’azione </a:t>
            </a:r>
            <a:r>
              <a:rPr lang="it-IT" sz="4000" dirty="0" err="1" smtClean="0">
                <a:solidFill>
                  <a:srgbClr val="FFFF00"/>
                </a:solidFill>
              </a:rPr>
              <a:t>prosociale</a:t>
            </a:r>
            <a:endParaRPr lang="it-IT" sz="4000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b="1" i="1" u="sng" dirty="0" smtClean="0">
                <a:solidFill>
                  <a:srgbClr val="FFFF00"/>
                </a:solidFill>
              </a:rPr>
              <a:t>Componenti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sz="2400" dirty="0" smtClean="0"/>
              <a:t>Stimolare un atteggiamento non aggressivo, non violento e di autocontrollo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it-IT" sz="2400" dirty="0" smtClean="0"/>
              <a:t>Stimolare un atteggiamento non egocentrico, di apertura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b="1" i="1" u="sng" dirty="0" smtClean="0">
                <a:solidFill>
                  <a:srgbClr val="FFFF00"/>
                </a:solidFill>
              </a:rPr>
              <a:t>Funzioni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>
                <a:effectLst/>
              </a:rPr>
              <a:t>Cooperare, come scelta e azione reciproca di aiuto nel rispetto dell’altro , in vista di un obiettivo comune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>
                <a:effectLst/>
              </a:rPr>
              <a:t>Donare, come scelta e azione di aiuto per l’altro, nel rispetto dell’altro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Riflesso">
  <a:themeElements>
    <a:clrScheme name="Rifless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ifless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5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55_Glob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Azurro">
  <a:themeElements>
    <a:clrScheme name="Azurro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Azurro">
  <a:themeElements>
    <a:clrScheme name="Azurro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Azurro">
  <a:themeElements>
    <a:clrScheme name="Azurro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Azurro">
  <a:themeElements>
    <a:clrScheme name="Azurro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r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r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r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1177</TotalTime>
  <Words>2219</Words>
  <Application>Microsoft Office PowerPoint</Application>
  <PresentationFormat>Presentazione su schermo (4:3)</PresentationFormat>
  <Paragraphs>265</Paragraphs>
  <Slides>38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24</vt:i4>
      </vt:variant>
      <vt:variant>
        <vt:lpstr>Titoli diapositive</vt:lpstr>
      </vt:variant>
      <vt:variant>
        <vt:i4>38</vt:i4>
      </vt:variant>
    </vt:vector>
  </HeadingPairs>
  <TitlesOfParts>
    <vt:vector size="70" baseType="lpstr">
      <vt:lpstr>Verdana</vt:lpstr>
      <vt:lpstr>Arial</vt:lpstr>
      <vt:lpstr>Wingdings</vt:lpstr>
      <vt:lpstr>Calibri</vt:lpstr>
      <vt:lpstr>Tahoma</vt:lpstr>
      <vt:lpstr>Times New Roman</vt:lpstr>
      <vt:lpstr>Lucida Handwriting</vt:lpstr>
      <vt:lpstr>Bradley Hand ITC</vt:lpstr>
      <vt:lpstr>2_Globo</vt:lpstr>
      <vt:lpstr>3_Globo</vt:lpstr>
      <vt:lpstr>4_Globo</vt:lpstr>
      <vt:lpstr>8_Globo</vt:lpstr>
      <vt:lpstr>9_Globo</vt:lpstr>
      <vt:lpstr>10_Globo</vt:lpstr>
      <vt:lpstr>11_Globo</vt:lpstr>
      <vt:lpstr>12_Globo</vt:lpstr>
      <vt:lpstr>13_Globo</vt:lpstr>
      <vt:lpstr>14_Globo</vt:lpstr>
      <vt:lpstr>15_Globo</vt:lpstr>
      <vt:lpstr>16_Globo</vt:lpstr>
      <vt:lpstr>18_Globo</vt:lpstr>
      <vt:lpstr>19_Globo</vt:lpstr>
      <vt:lpstr>20_Globo</vt:lpstr>
      <vt:lpstr>21_Globo</vt:lpstr>
      <vt:lpstr>3_Riflesso</vt:lpstr>
      <vt:lpstr>5_Globo</vt:lpstr>
      <vt:lpstr>55_Globo</vt:lpstr>
      <vt:lpstr>Azurro</vt:lpstr>
      <vt:lpstr>1_Azurro</vt:lpstr>
      <vt:lpstr>2_Azurro</vt:lpstr>
      <vt:lpstr>3_Azurro</vt:lpstr>
      <vt:lpstr>Globo</vt:lpstr>
      <vt:lpstr>   In classe con un alunno con disabilità Buone pratiche di didattica inclusiva e lavoro in rete</vt:lpstr>
      <vt:lpstr>Programma del Corso di formazione «trasversale» per docenti curriculari per la gestione unitaria della classe con uno studente con disabilità</vt:lpstr>
      <vt:lpstr>Diapositiva 3</vt:lpstr>
      <vt:lpstr>Diapositiva 4</vt:lpstr>
      <vt:lpstr>Strumenti compensativi nei DSA e disabilità intellettiva le mappe concettuali</vt:lpstr>
      <vt:lpstr>Diapositiva 6</vt:lpstr>
      <vt:lpstr>Diapositiva 7</vt:lpstr>
      <vt:lpstr>  La promozione del benessere in classe  </vt:lpstr>
      <vt:lpstr>Componenti e Funzioni dell’azione prosociale</vt:lpstr>
      <vt:lpstr>Diapositiva 10</vt:lpstr>
      <vt:lpstr>Struttura del programma di educazione prosociale</vt:lpstr>
      <vt:lpstr>Training di abilità prosociali in classe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L’educazione socio-affettiva per i genitori Formazione e consulenza educativa </vt:lpstr>
      <vt:lpstr>L’educazione socio-affettiva per i genitori 2. Formazione e consulenza educativa </vt:lpstr>
      <vt:lpstr>L’educazione socio-affettiva per i genitori Fasi e livelli di intervento famigliare </vt:lpstr>
      <vt:lpstr>Dal conflitto alla collaboratività tra genitori e docenti: una buona pratica</vt:lpstr>
      <vt:lpstr>La gestione dei comportamenti problema gravi in classe -il progetto di presa in carico-</vt:lpstr>
      <vt:lpstr>Linee-guida per le regole della classe</vt:lpstr>
      <vt:lpstr>La Token economy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Come gestire in pratica i comportamenti problematici degli alunni</vt:lpstr>
      <vt:lpstr>Diapositiva 38</vt:lpstr>
    </vt:vector>
  </TitlesOfParts>
  <Company>Lega del Filo d'Oro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progetto P.A.C.C. un progetto di Arricchimento Cognitivo e Comunicativo per bambini con ritardo mentale gravissimo e disa bilità plurime</dc:title>
  <dc:creator>coppa.m</dc:creator>
  <cp:lastModifiedBy>Valentina</cp:lastModifiedBy>
  <cp:revision>110</cp:revision>
  <dcterms:created xsi:type="dcterms:W3CDTF">2007-05-15T09:00:01Z</dcterms:created>
  <dcterms:modified xsi:type="dcterms:W3CDTF">2014-02-09T10:11:16Z</dcterms:modified>
</cp:coreProperties>
</file>