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57" r:id="rId3"/>
    <p:sldId id="258" r:id="rId4"/>
    <p:sldId id="259" r:id="rId5"/>
    <p:sldId id="266" r:id="rId6"/>
    <p:sldId id="261" r:id="rId7"/>
    <p:sldId id="262" r:id="rId8"/>
    <p:sldId id="263" r:id="rId9"/>
    <p:sldId id="264" r:id="rId10"/>
    <p:sldId id="271" r:id="rId11"/>
    <p:sldId id="265" r:id="rId12"/>
    <p:sldId id="272" r:id="rId13"/>
    <p:sldId id="267" r:id="rId14"/>
    <p:sldId id="268" r:id="rId15"/>
    <p:sldId id="270" r:id="rId16"/>
    <p:sldId id="269" r:id="rId17"/>
  </p:sldIdLst>
  <p:sldSz cx="9144000" cy="6858000" type="screen4x3"/>
  <p:notesSz cx="6858000" cy="9144000"/>
  <p:defaultTextStyle>
    <a:defPPr>
      <a:defRPr lang="it-IT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a titol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ttangolo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ttangolo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ottotitolo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it-IT" smtClean="0"/>
              <a:t>Fare clic per modificare lo stile del sottotitolo dello schema</a:t>
            </a:r>
            <a:endParaRPr kumimoji="0" lang="en-US"/>
          </a:p>
        </p:txBody>
      </p:sp>
      <p:sp>
        <p:nvSpPr>
          <p:cNvPr id="28" name="Segnaposto data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11/02/2014</a:t>
            </a:fld>
            <a:endParaRPr lang="it-IT"/>
          </a:p>
        </p:txBody>
      </p:sp>
      <p:sp>
        <p:nvSpPr>
          <p:cNvPr id="17" name="Segnaposto piè di pagina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Connettore 1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ttangolo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Ovale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Ovale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Segnaposto numero diapositiva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Titolo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olo e testo vertical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11/02/2014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1_Titolo e testo vertical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ttangolo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ttangolo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ttangolo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ttangolo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Connettore 1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Ovale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e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3" name="Segnaposto testo verticale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11/02/2014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2" name="Titolo verticale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olo e contenu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11/02/2014</a:t>
            </a:fld>
            <a:endParaRPr lang="it-IT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Segnaposto contenuto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Intestazione sezion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tangolo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ttangolo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ttangolo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13" name="Rettangolo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ttangolo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Segnaposto piè di pagina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11/02/2014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Ovale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e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Segnaposto numero diapositiva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e contenuti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4B6055F8-1D02-4417-9241-55C834FD9970}" type="datetimeFigureOut">
              <a:rPr lang="it-IT" smtClean="0"/>
              <a:pPr/>
              <a:t>11/02/2014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8" name="Connettore 1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Segnaposto contenuto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2" name="Segnaposto contenuto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nfronto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ttore 1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ttangolo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ttangolo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ttangolo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ttangolo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ttangolo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7" name="Segnaposto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11/02/2014</a:t>
            </a:fld>
            <a:endParaRPr lang="it-IT"/>
          </a:p>
        </p:txBody>
      </p:sp>
      <p:sp>
        <p:nvSpPr>
          <p:cNvPr id="8" name="Segnaposto piè di pagina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it-IT"/>
          </a:p>
        </p:txBody>
      </p:sp>
      <p:sp>
        <p:nvSpPr>
          <p:cNvPr id="15" name="Connettore 1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Segnaposto contenuto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6" name="Segnaposto contenuto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25" name="Ovale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Ovale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Segnaposto numero diapositiva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3" name="Titolo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tito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11/02/2014</a:t>
            </a:fld>
            <a:endParaRPr lang="it-IT"/>
          </a:p>
        </p:txBody>
      </p:sp>
      <p:sp>
        <p:nvSpPr>
          <p:cNvPr id="4" name="Segnaposto piè di pagina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5" name="Segnaposto numero diapositiva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uo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ttangolo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ttangolo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ttangolo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ttangolo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ttangolo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Segnaposto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11/02/2014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it-IT"/>
          </a:p>
        </p:txBody>
      </p:sp>
      <p:sp>
        <p:nvSpPr>
          <p:cNvPr id="4" name="Segnaposto numero diapositiva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to con didascalia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ttangolo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ttangolo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ttangolo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ttangolo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testo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Connettore 1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Segnaposto contenuto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it-IT" smtClean="0"/>
              <a:t>Fare clic per modificare stili del testo dello schema</a:t>
            </a:r>
          </a:p>
          <a:p>
            <a:pPr lvl="1" eaLnBrk="1" latinLnBrk="0" hangingPunct="1"/>
            <a:r>
              <a:rPr lang="it-IT" smtClean="0"/>
              <a:t>Secondo livello</a:t>
            </a:r>
          </a:p>
          <a:p>
            <a:pPr lvl="2" eaLnBrk="1" latinLnBrk="0" hangingPunct="1"/>
            <a:r>
              <a:rPr lang="it-IT" smtClean="0"/>
              <a:t>Terzo livello</a:t>
            </a:r>
          </a:p>
          <a:p>
            <a:pPr lvl="3" eaLnBrk="1" latinLnBrk="0" hangingPunct="1"/>
            <a:r>
              <a:rPr lang="it-IT" smtClean="0"/>
              <a:t>Quarto livello</a:t>
            </a:r>
          </a:p>
          <a:p>
            <a:pPr lvl="4" eaLnBrk="1" latinLnBrk="0" hangingPunct="1"/>
            <a:r>
              <a:rPr lang="it-IT" smtClean="0"/>
              <a:t>Quinto livello</a:t>
            </a:r>
            <a:endParaRPr kumimoji="0" lang="en-US"/>
          </a:p>
        </p:txBody>
      </p:sp>
      <p:sp>
        <p:nvSpPr>
          <p:cNvPr id="10" name="Ovale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Ovale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1" name="Rettangolo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6055F8-1D02-4417-9241-55C834FD9970}" type="datetimeFigureOut">
              <a:rPr lang="it-IT" smtClean="0"/>
              <a:pPr/>
              <a:t>11/02/2014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it-IT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magine con didascal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nettore 1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ttangolo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ttangolo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ttangolo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ttangolo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Ovale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Ovale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Segnaposto numero diapositiva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" name="Titolo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3" name="Segnaposto immagine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it-IT" smtClean="0"/>
              <a:t>Fare clic sull'icona per inserire un'immagine</a:t>
            </a:r>
            <a:endParaRPr kumimoji="0" lang="en-US" dirty="0"/>
          </a:p>
        </p:txBody>
      </p:sp>
      <p:sp>
        <p:nvSpPr>
          <p:cNvPr id="4" name="Segnaposto testo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</p:txBody>
      </p:sp>
      <p:sp>
        <p:nvSpPr>
          <p:cNvPr id="22" name="Rettangolo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Segnaposto data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4B6055F8-1D02-4417-9241-55C834FD9970}" type="datetimeFigureOut">
              <a:rPr lang="it-IT" smtClean="0"/>
              <a:pPr/>
              <a:t>11/02/2014</a:t>
            </a:fld>
            <a:endParaRPr lang="it-IT"/>
          </a:p>
        </p:txBody>
      </p:sp>
      <p:sp>
        <p:nvSpPr>
          <p:cNvPr id="6" name="Segnaposto piè di pagina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it-IT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ttangolo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ttangolo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ttangolo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ttangolo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ttangolo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Segnaposto data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4B6055F8-1D02-4417-9241-55C834FD9970}" type="datetimeFigureOut">
              <a:rPr lang="it-IT" smtClean="0"/>
              <a:pPr/>
              <a:t>11/02/2014</a:t>
            </a:fld>
            <a:endParaRPr lang="it-IT"/>
          </a:p>
        </p:txBody>
      </p:sp>
      <p:sp>
        <p:nvSpPr>
          <p:cNvPr id="3" name="Segnaposto piè di pagina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it-IT"/>
          </a:p>
        </p:txBody>
      </p:sp>
      <p:sp>
        <p:nvSpPr>
          <p:cNvPr id="8" name="Rettangolo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nettore 1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Ovale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Ovale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Segnaposto numero diapositiva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B007B441-5312-499D-93C3-6E37886527FA}" type="slidenum">
              <a:rPr lang="it-IT" smtClean="0"/>
              <a:pPr/>
              <a:t>‹N›</a:t>
            </a:fld>
            <a:endParaRPr lang="it-IT"/>
          </a:p>
        </p:txBody>
      </p:sp>
      <p:sp>
        <p:nvSpPr>
          <p:cNvPr id="22" name="Segnaposto titolo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it-IT" smtClean="0"/>
              <a:t>Fare clic per modificare lo stile del titolo</a:t>
            </a:r>
            <a:endParaRPr kumimoji="0" lang="en-US"/>
          </a:p>
        </p:txBody>
      </p:sp>
      <p:sp>
        <p:nvSpPr>
          <p:cNvPr id="13" name="Segnaposto testo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it-IT" smtClean="0"/>
              <a:t>Fare clic per modificare stili del testo dello schema</a:t>
            </a:r>
          </a:p>
          <a:p>
            <a:pPr lvl="1" eaLnBrk="1" latinLnBrk="0" hangingPunct="1"/>
            <a:r>
              <a:rPr kumimoji="0" lang="it-IT" smtClean="0"/>
              <a:t>Secondo livello</a:t>
            </a:r>
          </a:p>
          <a:p>
            <a:pPr lvl="2" eaLnBrk="1" latinLnBrk="0" hangingPunct="1"/>
            <a:r>
              <a:rPr kumimoji="0" lang="it-IT" smtClean="0"/>
              <a:t>Terzo livello</a:t>
            </a:r>
          </a:p>
          <a:p>
            <a:pPr lvl="3" eaLnBrk="1" latinLnBrk="0" hangingPunct="1"/>
            <a:r>
              <a:rPr kumimoji="0" lang="it-IT" smtClean="0"/>
              <a:t>Quarto livello</a:t>
            </a:r>
          </a:p>
          <a:p>
            <a:pPr lvl="4" eaLnBrk="1" latinLnBrk="0" hangingPunct="1"/>
            <a:r>
              <a:rPr kumimoji="0" lang="it-IT" smtClean="0"/>
              <a:t>Quinto livello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ttotitolo 2"/>
          <p:cNvSpPr>
            <a:spLocks noGrp="1"/>
          </p:cNvSpPr>
          <p:nvPr>
            <p:ph type="subTitle" idx="1"/>
          </p:nvPr>
        </p:nvSpPr>
        <p:spPr>
          <a:xfrm>
            <a:off x="1331640" y="4869160"/>
            <a:ext cx="6400800" cy="1104528"/>
          </a:xfrm>
        </p:spPr>
        <p:txBody>
          <a:bodyPr>
            <a:normAutofit fontScale="92500" lnSpcReduction="10000"/>
          </a:bodyPr>
          <a:lstStyle/>
          <a:p>
            <a:r>
              <a:rPr lang="it-IT" dirty="0" smtClean="0"/>
              <a:t>Dott.ssa Isabella Bellagamba</a:t>
            </a:r>
          </a:p>
          <a:p>
            <a:r>
              <a:rPr lang="it-IT" dirty="0" smtClean="0"/>
              <a:t>Psicologa psicoterapeuta</a:t>
            </a:r>
          </a:p>
          <a:p>
            <a:endParaRPr lang="it-IT" dirty="0" smtClean="0"/>
          </a:p>
          <a:p>
            <a:r>
              <a:rPr lang="it-IT" dirty="0" smtClean="0"/>
              <a:t>isabellabellagamba@libero.it</a:t>
            </a:r>
            <a:endParaRPr lang="it-IT" dirty="0"/>
          </a:p>
        </p:txBody>
      </p:sp>
      <p:sp>
        <p:nvSpPr>
          <p:cNvPr id="2" name="Titolo 1"/>
          <p:cNvSpPr>
            <a:spLocks noGrp="1"/>
          </p:cNvSpPr>
          <p:nvPr>
            <p:ph type="ctrTitle"/>
          </p:nvPr>
        </p:nvSpPr>
        <p:spPr>
          <a:xfrm>
            <a:off x="467544" y="188640"/>
            <a:ext cx="8280920" cy="2436120"/>
          </a:xfrm>
        </p:spPr>
        <p:txBody>
          <a:bodyPr>
            <a:normAutofit/>
          </a:bodyPr>
          <a:lstStyle/>
          <a:p>
            <a:r>
              <a:rPr lang="it-IT" sz="4000" dirty="0" smtClean="0"/>
              <a:t>IL METODO </a:t>
            </a:r>
            <a:r>
              <a:rPr lang="it-IT" sz="4000" dirty="0" err="1" smtClean="0"/>
              <a:t>DI</a:t>
            </a:r>
            <a:r>
              <a:rPr lang="it-IT" sz="4000" dirty="0" smtClean="0"/>
              <a:t> STUDIO PER LE CONDIZIONI </a:t>
            </a:r>
            <a:r>
              <a:rPr lang="it-IT" sz="4000" dirty="0" err="1" smtClean="0"/>
              <a:t>DI</a:t>
            </a:r>
            <a:r>
              <a:rPr lang="it-IT" sz="4000" dirty="0" smtClean="0"/>
              <a:t> DSA</a:t>
            </a:r>
            <a:br>
              <a:rPr lang="it-IT" sz="4000" dirty="0" smtClean="0"/>
            </a:br>
            <a:r>
              <a:rPr lang="it-IT" sz="4000" dirty="0" smtClean="0"/>
              <a:t>Il primo strumento compensativo</a:t>
            </a:r>
            <a:endParaRPr lang="it-IT" sz="40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I RIASSUNTI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 smtClean="0"/>
              <a:t>Si presentano nel formato </a:t>
            </a:r>
            <a:r>
              <a:rPr lang="it-IT" dirty="0" err="1" smtClean="0"/>
              <a:t>testuale-discorsivo</a:t>
            </a:r>
            <a:endParaRPr lang="it-IT" dirty="0" smtClean="0"/>
          </a:p>
          <a:p>
            <a:r>
              <a:rPr lang="it-IT" dirty="0" smtClean="0"/>
              <a:t>Nei DSA si rischia un eccessivo dispendio di energie e le difficoltà di apprendimento possono comprometterne l’utilità</a:t>
            </a:r>
          </a:p>
          <a:p>
            <a:r>
              <a:rPr lang="it-IT" dirty="0" smtClean="0"/>
              <a:t>Rischio di memorizzazione passiva</a:t>
            </a:r>
            <a:endParaRPr lang="it-IT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304800"/>
            <a:ext cx="8001000" cy="838200"/>
          </a:xfrm>
        </p:spPr>
        <p:txBody>
          <a:bodyPr>
            <a:normAutofit fontScale="90000"/>
          </a:bodyPr>
          <a:lstStyle/>
          <a:p>
            <a:r>
              <a:rPr lang="it-IT" sz="4000" b="1" dirty="0"/>
              <a:t>STRATEGIE PER I RIASSUNTI</a:t>
            </a:r>
          </a:p>
        </p:txBody>
      </p:sp>
      <p:sp>
        <p:nvSpPr>
          <p:cNvPr id="4710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828800"/>
            <a:ext cx="8534400" cy="4048472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sz="2400" dirty="0"/>
              <a:t>Mappa dei punti essenziali, gerarchici, prodotta dall’allievo o dal docente</a:t>
            </a:r>
          </a:p>
          <a:p>
            <a:pPr lvl="1">
              <a:lnSpc>
                <a:spcPct val="80000"/>
              </a:lnSpc>
            </a:pPr>
            <a:r>
              <a:rPr lang="it-IT" sz="2000" dirty="0">
                <a:solidFill>
                  <a:schemeClr val="tx1"/>
                </a:solidFill>
              </a:rPr>
              <a:t>Per la comprensione e la rielaborazione</a:t>
            </a:r>
          </a:p>
          <a:p>
            <a:pPr lvl="1">
              <a:lnSpc>
                <a:spcPct val="80000"/>
              </a:lnSpc>
            </a:pPr>
            <a:r>
              <a:rPr lang="it-IT" sz="2000" dirty="0">
                <a:solidFill>
                  <a:schemeClr val="tx1"/>
                </a:solidFill>
              </a:rPr>
              <a:t>Permettono anche di poter sviluppare un sotto-tema alla volta (pensiero convergente, sistematico)</a:t>
            </a:r>
          </a:p>
          <a:p>
            <a:pPr>
              <a:lnSpc>
                <a:spcPct val="80000"/>
              </a:lnSpc>
            </a:pPr>
            <a:r>
              <a:rPr lang="it-IT" sz="2400" dirty="0" smtClean="0"/>
              <a:t>Il testo </a:t>
            </a:r>
            <a:r>
              <a:rPr lang="it-IT" sz="2400" dirty="0"/>
              <a:t>digitale è maggiormente accessibile al ragazzo con DSA</a:t>
            </a:r>
          </a:p>
          <a:p>
            <a:pPr lvl="1">
              <a:lnSpc>
                <a:spcPct val="80000"/>
              </a:lnSpc>
            </a:pPr>
            <a:r>
              <a:rPr lang="it-IT" sz="2000" dirty="0">
                <a:solidFill>
                  <a:schemeClr val="tx1"/>
                </a:solidFill>
              </a:rPr>
              <a:t>Lettura con sintesi vocale</a:t>
            </a:r>
          </a:p>
          <a:p>
            <a:pPr lvl="1">
              <a:lnSpc>
                <a:spcPct val="80000"/>
              </a:lnSpc>
            </a:pPr>
            <a:r>
              <a:rPr lang="it-IT" sz="2000" dirty="0">
                <a:solidFill>
                  <a:schemeClr val="tx1"/>
                </a:solidFill>
              </a:rPr>
              <a:t>Evidenziazione delle parti salienti</a:t>
            </a:r>
          </a:p>
          <a:p>
            <a:pPr lvl="1">
              <a:lnSpc>
                <a:spcPct val="80000"/>
              </a:lnSpc>
            </a:pPr>
            <a:r>
              <a:rPr lang="it-IT" sz="2000" dirty="0">
                <a:solidFill>
                  <a:schemeClr val="tx1"/>
                </a:solidFill>
              </a:rPr>
              <a:t>Suddividere il testo in sequenze e dare un piccolo titolo ad ognuna</a:t>
            </a:r>
          </a:p>
          <a:p>
            <a:pPr lvl="1">
              <a:lnSpc>
                <a:spcPct val="80000"/>
              </a:lnSpc>
            </a:pPr>
            <a:endParaRPr lang="it-IT" sz="2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SOTTOLINEARE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 smtClean="0"/>
              <a:t>Sottolineare = selezionare</a:t>
            </a:r>
          </a:p>
          <a:p>
            <a:r>
              <a:rPr lang="it-IT" dirty="0" smtClean="0"/>
              <a:t>Modalità diverse:</a:t>
            </a:r>
          </a:p>
          <a:p>
            <a:pPr lvl="1"/>
            <a:r>
              <a:rPr lang="it-IT" dirty="0" smtClean="0">
                <a:solidFill>
                  <a:schemeClr val="tx1"/>
                </a:solidFill>
              </a:rPr>
              <a:t>Evidenziare una frase, una parola, una </a:t>
            </a:r>
            <a:r>
              <a:rPr lang="it-IT" dirty="0" err="1" smtClean="0">
                <a:solidFill>
                  <a:schemeClr val="tx1"/>
                </a:solidFill>
              </a:rPr>
              <a:t>definizione…</a:t>
            </a:r>
            <a:endParaRPr lang="it-IT" dirty="0" smtClean="0">
              <a:solidFill>
                <a:schemeClr val="tx1"/>
              </a:solidFill>
            </a:endParaRPr>
          </a:p>
          <a:p>
            <a:r>
              <a:rPr lang="it-IT" dirty="0" smtClean="0"/>
              <a:t>Utilizzo di </a:t>
            </a:r>
            <a:r>
              <a:rPr lang="it-IT" dirty="0" err="1" smtClean="0"/>
              <a:t>marker</a:t>
            </a:r>
            <a:r>
              <a:rPr lang="it-IT" dirty="0" smtClean="0"/>
              <a:t> diversificati per i diversi livelli di importanza </a:t>
            </a:r>
          </a:p>
          <a:p>
            <a:r>
              <a:rPr lang="it-IT" dirty="0" smtClean="0"/>
              <a:t>Permette un’attenzione focalizzata nel ripasso</a:t>
            </a:r>
          </a:p>
          <a:p>
            <a:r>
              <a:rPr lang="it-IT" dirty="0" smtClean="0"/>
              <a:t>Graduale autonomia</a:t>
            </a:r>
          </a:p>
          <a:p>
            <a:r>
              <a:rPr lang="it-IT" dirty="0" smtClean="0"/>
              <a:t>Personalizzazione durante il ripasso o l’esposizione</a:t>
            </a:r>
          </a:p>
          <a:p>
            <a:r>
              <a:rPr lang="it-IT" dirty="0" smtClean="0"/>
              <a:t>Iniziale tendenza a sottolineare più del necessario</a:t>
            </a:r>
            <a:endParaRPr lang="it-IT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LO STUDIO QUOTIDIANO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Rivedere la lezione svolta in classe</a:t>
            </a:r>
          </a:p>
          <a:p>
            <a:r>
              <a:rPr lang="it-IT" dirty="0" smtClean="0"/>
              <a:t>Sistemare gli appunti, le note, le sottolineature</a:t>
            </a:r>
          </a:p>
          <a:p>
            <a:r>
              <a:rPr lang="it-IT" dirty="0" smtClean="0"/>
              <a:t>Procedere con lo studio per il giorno seguente</a:t>
            </a:r>
          </a:p>
          <a:p>
            <a:r>
              <a:rPr lang="it-IT" dirty="0" smtClean="0"/>
              <a:t>Dare priorità allo studio o al ripasso, per poi concentrarsi sui compiti da svolgere ed infine dedicare l’ultima parte della giornata al ripasso</a:t>
            </a:r>
          </a:p>
          <a:p>
            <a:r>
              <a:rPr lang="it-IT" dirty="0" smtClean="0"/>
              <a:t>Importanza delle pause</a:t>
            </a:r>
          </a:p>
          <a:p>
            <a:r>
              <a:rPr lang="it-IT" dirty="0" smtClean="0"/>
              <a:t>Il planning e l’organizzazione del tempo</a:t>
            </a:r>
          </a:p>
          <a:p>
            <a:r>
              <a:rPr lang="it-IT" dirty="0" smtClean="0"/>
              <a:t>L’organizzazione dei materiali durante lo studio e per il giorno dopo</a:t>
            </a:r>
            <a:endParaRPr lang="it-IT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2"/>
          <p:cNvSpPr>
            <a:spLocks noGrp="1" noChangeArrowheads="1"/>
          </p:cNvSpPr>
          <p:nvPr>
            <p:ph type="title"/>
          </p:nvPr>
        </p:nvSpPr>
        <p:spPr>
          <a:xfrm>
            <a:off x="609600" y="0"/>
            <a:ext cx="6870700" cy="914400"/>
          </a:xfrm>
        </p:spPr>
        <p:txBody>
          <a:bodyPr/>
          <a:lstStyle/>
          <a:p>
            <a:r>
              <a:rPr lang="it-IT" b="1" dirty="0"/>
              <a:t>LA REVISIONE</a:t>
            </a:r>
          </a:p>
        </p:txBody>
      </p:sp>
      <p:sp>
        <p:nvSpPr>
          <p:cNvPr id="49155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1484784"/>
            <a:ext cx="8229600" cy="4536504"/>
          </a:xfrm>
        </p:spPr>
        <p:txBody>
          <a:bodyPr/>
          <a:lstStyle/>
          <a:p>
            <a:pPr>
              <a:lnSpc>
                <a:spcPct val="80000"/>
              </a:lnSpc>
            </a:pPr>
            <a:r>
              <a:rPr lang="it-IT" sz="2400" dirty="0"/>
              <a:t>Svariate forme di revisione</a:t>
            </a:r>
          </a:p>
          <a:p>
            <a:pPr>
              <a:lnSpc>
                <a:spcPct val="80000"/>
              </a:lnSpc>
            </a:pPr>
            <a:r>
              <a:rPr lang="it-IT" sz="2400" dirty="0"/>
              <a:t>Tenere sempre presenti gli obiettivi del compito, anche per l’allievo!!</a:t>
            </a:r>
          </a:p>
          <a:p>
            <a:pPr>
              <a:lnSpc>
                <a:spcPct val="80000"/>
              </a:lnSpc>
            </a:pPr>
            <a:r>
              <a:rPr lang="it-IT" sz="2400" dirty="0"/>
              <a:t>Processo gerarchico</a:t>
            </a:r>
          </a:p>
          <a:p>
            <a:pPr lvl="1">
              <a:lnSpc>
                <a:spcPct val="80000"/>
              </a:lnSpc>
            </a:pPr>
            <a:r>
              <a:rPr lang="it-IT" sz="2200" dirty="0">
                <a:solidFill>
                  <a:schemeClr val="tx1"/>
                </a:solidFill>
              </a:rPr>
              <a:t>Dalla parola, alla frase, al discorso</a:t>
            </a:r>
          </a:p>
          <a:p>
            <a:pPr>
              <a:lnSpc>
                <a:spcPct val="80000"/>
              </a:lnSpc>
            </a:pPr>
            <a:r>
              <a:rPr lang="it-IT" sz="2400" dirty="0"/>
              <a:t>Favorire il più possibile l’auto-correzione</a:t>
            </a:r>
          </a:p>
          <a:p>
            <a:pPr lvl="1">
              <a:lnSpc>
                <a:spcPct val="80000"/>
              </a:lnSpc>
            </a:pPr>
            <a:r>
              <a:rPr lang="it-IT" sz="2200" dirty="0">
                <a:solidFill>
                  <a:schemeClr val="tx1"/>
                </a:solidFill>
              </a:rPr>
              <a:t>Analisi e consapevolezza degli errori più frequenti</a:t>
            </a:r>
          </a:p>
          <a:p>
            <a:pPr lvl="1">
              <a:lnSpc>
                <a:spcPct val="80000"/>
              </a:lnSpc>
            </a:pPr>
            <a:r>
              <a:rPr lang="it-IT" sz="2200" dirty="0">
                <a:solidFill>
                  <a:schemeClr val="tx1"/>
                </a:solidFill>
              </a:rPr>
              <a:t>Definire tra gli errori più frequenti quelli più o meno importanti</a:t>
            </a:r>
          </a:p>
          <a:p>
            <a:pPr lvl="1">
              <a:lnSpc>
                <a:spcPct val="80000"/>
              </a:lnSpc>
            </a:pPr>
            <a:r>
              <a:rPr lang="it-IT" sz="2200" dirty="0">
                <a:solidFill>
                  <a:schemeClr val="tx1"/>
                </a:solidFill>
              </a:rPr>
              <a:t>Creare schemi di regole ortografiche</a:t>
            </a:r>
          </a:p>
          <a:p>
            <a:pPr lvl="1">
              <a:lnSpc>
                <a:spcPct val="80000"/>
              </a:lnSpc>
            </a:pPr>
            <a:r>
              <a:rPr lang="it-IT" sz="2200" dirty="0">
                <a:solidFill>
                  <a:schemeClr val="tx1"/>
                </a:solidFill>
              </a:rPr>
              <a:t>Indicare gli errori a margine e promuovere l’auto-correzione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b="1" dirty="0" smtClean="0"/>
              <a:t>GLI SCHEMI E LE MAPPE CONCETTUALI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926288"/>
          </a:xfrm>
        </p:spPr>
        <p:txBody>
          <a:bodyPr>
            <a:normAutofit fontScale="92500" lnSpcReduction="10000"/>
          </a:bodyPr>
          <a:lstStyle/>
          <a:p>
            <a:r>
              <a:rPr lang="it-IT" dirty="0" smtClean="0"/>
              <a:t>Oggetto di apprendimento</a:t>
            </a:r>
          </a:p>
          <a:p>
            <a:r>
              <a:rPr lang="it-IT" dirty="0" smtClean="0"/>
              <a:t>Iniziale tendenza a riscrivere informazioni in modo meccanico</a:t>
            </a:r>
          </a:p>
          <a:p>
            <a:r>
              <a:rPr lang="it-IT" dirty="0" smtClean="0"/>
              <a:t>Pro:</a:t>
            </a:r>
          </a:p>
          <a:p>
            <a:pPr lvl="1"/>
            <a:r>
              <a:rPr lang="it-IT" dirty="0" smtClean="0">
                <a:solidFill>
                  <a:schemeClr val="tx1"/>
                </a:solidFill>
              </a:rPr>
              <a:t>Collegamenti</a:t>
            </a:r>
          </a:p>
          <a:p>
            <a:pPr lvl="1"/>
            <a:r>
              <a:rPr lang="it-IT" dirty="0" smtClean="0">
                <a:solidFill>
                  <a:schemeClr val="tx1"/>
                </a:solidFill>
              </a:rPr>
              <a:t>Sintesi</a:t>
            </a:r>
          </a:p>
          <a:p>
            <a:pPr lvl="1"/>
            <a:r>
              <a:rPr lang="it-IT" dirty="0" smtClean="0">
                <a:solidFill>
                  <a:schemeClr val="tx1"/>
                </a:solidFill>
              </a:rPr>
              <a:t>Agganci alla memoria visiva</a:t>
            </a:r>
          </a:p>
          <a:p>
            <a:pPr lvl="1"/>
            <a:r>
              <a:rPr lang="it-IT" dirty="0" smtClean="0">
                <a:solidFill>
                  <a:schemeClr val="tx1"/>
                </a:solidFill>
              </a:rPr>
              <a:t>Personalizzabile ed aggiornabile</a:t>
            </a:r>
          </a:p>
          <a:p>
            <a:pPr lvl="1"/>
            <a:r>
              <a:rPr lang="it-IT" dirty="0" smtClean="0">
                <a:solidFill>
                  <a:schemeClr val="tx1"/>
                </a:solidFill>
              </a:rPr>
              <a:t>Per prendere appunti o per il ripasso</a:t>
            </a:r>
          </a:p>
          <a:p>
            <a:r>
              <a:rPr lang="it-IT" dirty="0" smtClean="0"/>
              <a:t>Contro:</a:t>
            </a:r>
          </a:p>
          <a:p>
            <a:pPr lvl="1"/>
            <a:r>
              <a:rPr lang="it-IT" dirty="0" smtClean="0">
                <a:solidFill>
                  <a:schemeClr val="tx1"/>
                </a:solidFill>
              </a:rPr>
              <a:t>Scarsa espansione dei contenuti</a:t>
            </a:r>
          </a:p>
          <a:p>
            <a:pPr lvl="1"/>
            <a:r>
              <a:rPr lang="it-IT" dirty="0" smtClean="0">
                <a:solidFill>
                  <a:schemeClr val="tx1"/>
                </a:solidFill>
              </a:rPr>
              <a:t>Struttura caotica</a:t>
            </a:r>
          </a:p>
          <a:p>
            <a:pPr lvl="1"/>
            <a:r>
              <a:rPr lang="it-IT" dirty="0" smtClean="0">
                <a:solidFill>
                  <a:schemeClr val="tx1"/>
                </a:solidFill>
              </a:rPr>
              <a:t>Richiede una buona padronanza dell’argomento</a:t>
            </a:r>
            <a:endParaRPr lang="it-IT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6" name="Rectangle 2"/>
          <p:cNvSpPr>
            <a:spLocks noGrp="1" noChangeArrowheads="1"/>
          </p:cNvSpPr>
          <p:nvPr>
            <p:ph type="title"/>
          </p:nvPr>
        </p:nvSpPr>
        <p:spPr>
          <a:xfrm>
            <a:off x="683568" y="260648"/>
            <a:ext cx="7848872" cy="894928"/>
          </a:xfrm>
        </p:spPr>
        <p:txBody>
          <a:bodyPr>
            <a:normAutofit fontScale="90000"/>
          </a:bodyPr>
          <a:lstStyle/>
          <a:p>
            <a:r>
              <a:rPr lang="it-IT" b="1" dirty="0"/>
              <a:t>LE VERIFICHE NEL </a:t>
            </a:r>
            <a:r>
              <a:rPr lang="it-IT" b="1" dirty="0" smtClean="0"/>
              <a:t>DSA E NEI BES</a:t>
            </a:r>
            <a:endParaRPr lang="it-IT" b="1" dirty="0"/>
          </a:p>
        </p:txBody>
      </p:sp>
      <p:sp>
        <p:nvSpPr>
          <p:cNvPr id="5222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it-IT" dirty="0"/>
              <a:t>Valutare se diversificare gli obiettivi per aumentarli gradualmente o intervenire solo sulle modalità</a:t>
            </a:r>
          </a:p>
          <a:p>
            <a:r>
              <a:rPr lang="it-IT" dirty="0"/>
              <a:t>La normativa</a:t>
            </a:r>
          </a:p>
          <a:p>
            <a:pPr lvl="1"/>
            <a:r>
              <a:rPr lang="it-IT" dirty="0">
                <a:solidFill>
                  <a:schemeClr val="tx1"/>
                </a:solidFill>
              </a:rPr>
              <a:t>Nel diploma di fine ciclo NON viene fatta menzione delle modalità di svolgimento delle prove (DPR.122</a:t>
            </a:r>
            <a:r>
              <a:rPr lang="it-IT" dirty="0" smtClean="0">
                <a:solidFill>
                  <a:schemeClr val="tx1"/>
                </a:solidFill>
              </a:rPr>
              <a:t>)</a:t>
            </a:r>
          </a:p>
          <a:p>
            <a:r>
              <a:rPr lang="it-IT" dirty="0" smtClean="0"/>
              <a:t>Modalità:</a:t>
            </a:r>
          </a:p>
          <a:p>
            <a:pPr lvl="1"/>
            <a:r>
              <a:rPr lang="it-IT" dirty="0" smtClean="0">
                <a:solidFill>
                  <a:schemeClr val="tx1"/>
                </a:solidFill>
              </a:rPr>
              <a:t>Tempo aggiuntivo</a:t>
            </a:r>
          </a:p>
          <a:p>
            <a:pPr lvl="1"/>
            <a:r>
              <a:rPr lang="it-IT" dirty="0" smtClean="0">
                <a:solidFill>
                  <a:schemeClr val="tx1"/>
                </a:solidFill>
              </a:rPr>
              <a:t>Ridotta richiesta di correttezza per il criterio della sufficienza</a:t>
            </a:r>
          </a:p>
          <a:p>
            <a:pPr lvl="1"/>
            <a:r>
              <a:rPr lang="it-IT" dirty="0" smtClean="0">
                <a:solidFill>
                  <a:schemeClr val="tx1"/>
                </a:solidFill>
              </a:rPr>
              <a:t>Valutazione diversificata di diversi aspetti della prova</a:t>
            </a:r>
          </a:p>
          <a:p>
            <a:pPr lvl="1"/>
            <a:r>
              <a:rPr lang="it-IT" dirty="0" smtClean="0">
                <a:solidFill>
                  <a:schemeClr val="tx1"/>
                </a:solidFill>
              </a:rPr>
              <a:t>Software o calcolatrici</a:t>
            </a:r>
          </a:p>
          <a:p>
            <a:pPr lvl="1"/>
            <a:r>
              <a:rPr lang="it-IT" dirty="0" smtClean="0">
                <a:solidFill>
                  <a:schemeClr val="tx1"/>
                </a:solidFill>
              </a:rPr>
              <a:t>Utilizzo di mappe o schemi</a:t>
            </a:r>
          </a:p>
          <a:p>
            <a:r>
              <a:rPr lang="it-IT" dirty="0" smtClean="0"/>
              <a:t>PERSONALIZZAZIONE!</a:t>
            </a:r>
            <a:endParaRPr lang="it-IT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COSA SI INTENDE PER METODO?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 smtClean="0"/>
              <a:t>Strategie e modalità che permettono il massimo apprendimento nel minor dispendio di energie possibile</a:t>
            </a:r>
          </a:p>
          <a:p>
            <a:pPr>
              <a:buNone/>
            </a:pPr>
            <a:endParaRPr lang="it-IT" dirty="0" smtClean="0"/>
          </a:p>
          <a:p>
            <a:r>
              <a:rPr lang="it-IT" dirty="0" smtClean="0"/>
              <a:t>Cosa vuol dire studiare?</a:t>
            </a:r>
          </a:p>
          <a:p>
            <a:pPr lvl="1"/>
            <a:r>
              <a:rPr lang="it-IT" dirty="0" smtClean="0">
                <a:solidFill>
                  <a:schemeClr val="tx1"/>
                </a:solidFill>
              </a:rPr>
              <a:t>Molti ragazzi non hanno una chiara idea</a:t>
            </a:r>
          </a:p>
          <a:p>
            <a:pPr lvl="1"/>
            <a:r>
              <a:rPr lang="it-IT" dirty="0" smtClean="0">
                <a:solidFill>
                  <a:schemeClr val="tx1"/>
                </a:solidFill>
              </a:rPr>
              <a:t>Immagazzinare informazioni , collegarle al frame cognitivo  già attivo e rielaborare i contenuti in una nuova forma</a:t>
            </a:r>
          </a:p>
          <a:p>
            <a:pPr lvl="1"/>
            <a:r>
              <a:rPr lang="it-IT" dirty="0" smtClean="0">
                <a:solidFill>
                  <a:schemeClr val="tx1"/>
                </a:solidFill>
              </a:rPr>
              <a:t>Assimilazione/accomodamento (</a:t>
            </a:r>
            <a:r>
              <a:rPr lang="it-IT" dirty="0" err="1" smtClean="0">
                <a:solidFill>
                  <a:schemeClr val="tx1"/>
                </a:solidFill>
              </a:rPr>
              <a:t>Piaget</a:t>
            </a:r>
            <a:r>
              <a:rPr lang="it-IT" dirty="0" smtClean="0">
                <a:solidFill>
                  <a:schemeClr val="tx1"/>
                </a:solidFill>
              </a:rPr>
              <a:t>)</a:t>
            </a:r>
            <a:endParaRPr lang="it-IT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PERCHE’ PER I DSA?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it-IT" dirty="0" smtClean="0"/>
              <a:t>A differenza degli altri, i DSA hanno necessità di trarre il massimo rendimento da ogni singola esposizione al materiale di studio</a:t>
            </a:r>
          </a:p>
          <a:p>
            <a:r>
              <a:rPr lang="it-IT" dirty="0" smtClean="0"/>
              <a:t>Le difficoltà di apprendimento influiscono sulla resa </a:t>
            </a:r>
            <a:r>
              <a:rPr lang="it-IT" dirty="0" err="1" smtClean="0"/>
              <a:t>attentiva</a:t>
            </a:r>
            <a:r>
              <a:rPr lang="it-IT" dirty="0" smtClean="0"/>
              <a:t>, a seguito di un esaurimento di risorse cognitive</a:t>
            </a:r>
          </a:p>
          <a:p>
            <a:pPr lvl="1"/>
            <a:r>
              <a:rPr lang="it-IT" dirty="0" smtClean="0">
                <a:solidFill>
                  <a:schemeClr val="tx1"/>
                </a:solidFill>
              </a:rPr>
              <a:t>Si veda il caso dei compiti cognitivi complessi</a:t>
            </a:r>
          </a:p>
          <a:p>
            <a:r>
              <a:rPr lang="it-IT" dirty="0" smtClean="0"/>
              <a:t>Un buon metodo di studio inizia a scuola e parte da un apprendimento per poi sperimentarsi e personalizzarsi in base alle esigenze e caratteristiche dello studente</a:t>
            </a:r>
            <a:endParaRPr lang="it-IT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 smtClean="0"/>
              <a:t>Richiede un approccio attivo all’apprendimento</a:t>
            </a:r>
          </a:p>
          <a:p>
            <a:pPr lvl="1"/>
            <a:r>
              <a:rPr lang="it-IT" dirty="0" smtClean="0">
                <a:solidFill>
                  <a:schemeClr val="tx1"/>
                </a:solidFill>
              </a:rPr>
              <a:t>Lo studente è un agente attivo del suo processo di apprendimento</a:t>
            </a:r>
          </a:p>
          <a:p>
            <a:r>
              <a:rPr lang="it-IT" dirty="0" smtClean="0"/>
              <a:t>Influenza delle convinzioni ed attribuzioni personali</a:t>
            </a:r>
          </a:p>
          <a:p>
            <a:r>
              <a:rPr lang="it-IT" dirty="0" smtClean="0"/>
              <a:t>Il metodo di studio è il primo strumento compensativo:</a:t>
            </a:r>
          </a:p>
          <a:p>
            <a:pPr lvl="1">
              <a:lnSpc>
                <a:spcPct val="80000"/>
              </a:lnSpc>
            </a:pPr>
            <a:r>
              <a:rPr lang="it-IT" dirty="0" smtClean="0">
                <a:solidFill>
                  <a:schemeClr val="tx1"/>
                </a:solidFill>
              </a:rPr>
              <a:t>Finalizzati alla manifestazione del proprio potenziale</a:t>
            </a:r>
          </a:p>
          <a:p>
            <a:pPr lvl="1">
              <a:lnSpc>
                <a:spcPct val="80000"/>
              </a:lnSpc>
            </a:pPr>
            <a:r>
              <a:rPr lang="it-IT" dirty="0" smtClean="0">
                <a:solidFill>
                  <a:schemeClr val="tx1"/>
                </a:solidFill>
              </a:rPr>
              <a:t>Penna, quaderno, occhiali</a:t>
            </a:r>
          </a:p>
          <a:p>
            <a:pPr lvl="1">
              <a:lnSpc>
                <a:spcPct val="80000"/>
              </a:lnSpc>
            </a:pPr>
            <a:r>
              <a:rPr lang="it-IT" sz="2000" dirty="0" smtClean="0">
                <a:solidFill>
                  <a:schemeClr val="tx1"/>
                </a:solidFill>
              </a:rPr>
              <a:t>Le misure hanno l’obiettivo di incrementare l’autonomia</a:t>
            </a:r>
          </a:p>
          <a:p>
            <a:pPr>
              <a:lnSpc>
                <a:spcPct val="80000"/>
              </a:lnSpc>
            </a:pPr>
            <a:r>
              <a:rPr lang="it-IT" sz="2500" dirty="0" smtClean="0"/>
              <a:t>Un metodo di studio funzionale si appoggia a altre misure compensative</a:t>
            </a:r>
            <a:endParaRPr lang="it-IT" sz="2500" dirty="0" smtClean="0">
              <a:solidFill>
                <a:schemeClr val="tx1"/>
              </a:solidFill>
            </a:endParaRPr>
          </a:p>
          <a:p>
            <a:pPr lvl="1">
              <a:lnSpc>
                <a:spcPct val="80000"/>
              </a:lnSpc>
            </a:pPr>
            <a:endParaRPr lang="it-IT" dirty="0" smtClean="0">
              <a:solidFill>
                <a:schemeClr val="tx1"/>
              </a:solidFill>
            </a:endParaRPr>
          </a:p>
          <a:p>
            <a:pPr lvl="1"/>
            <a:endParaRPr lang="it-IT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 smtClean="0"/>
              <a:t>Perché la memoria passiva non basta?</a:t>
            </a:r>
          </a:p>
          <a:p>
            <a:pPr lvl="1"/>
            <a:r>
              <a:rPr lang="it-IT" dirty="0" smtClean="0">
                <a:solidFill>
                  <a:schemeClr val="tx1"/>
                </a:solidFill>
              </a:rPr>
              <a:t>Scarsa comprensione</a:t>
            </a:r>
          </a:p>
          <a:p>
            <a:pPr lvl="1"/>
            <a:r>
              <a:rPr lang="it-IT" dirty="0" smtClean="0">
                <a:solidFill>
                  <a:schemeClr val="tx1"/>
                </a:solidFill>
              </a:rPr>
              <a:t>Focalizzazione sui termini  e non sui contenuti</a:t>
            </a:r>
          </a:p>
          <a:p>
            <a:pPr lvl="1"/>
            <a:r>
              <a:rPr lang="it-IT" dirty="0" smtClean="0">
                <a:solidFill>
                  <a:schemeClr val="tx1"/>
                </a:solidFill>
              </a:rPr>
              <a:t>Rischio di perdere il filo del discorso con una domanda più elaborativa</a:t>
            </a:r>
          </a:p>
          <a:p>
            <a:pPr lvl="1"/>
            <a:r>
              <a:rPr lang="it-IT" dirty="0" smtClean="0">
                <a:solidFill>
                  <a:schemeClr val="tx1"/>
                </a:solidFill>
              </a:rPr>
              <a:t>Dispendio di tempo</a:t>
            </a:r>
          </a:p>
          <a:p>
            <a:pPr lvl="1"/>
            <a:r>
              <a:rPr lang="it-IT" dirty="0" smtClean="0">
                <a:solidFill>
                  <a:schemeClr val="tx1"/>
                </a:solidFill>
              </a:rPr>
              <a:t>La traccia </a:t>
            </a:r>
            <a:r>
              <a:rPr lang="it-IT" dirty="0" err="1" smtClean="0">
                <a:solidFill>
                  <a:schemeClr val="tx1"/>
                </a:solidFill>
              </a:rPr>
              <a:t>mnestica</a:t>
            </a:r>
            <a:r>
              <a:rPr lang="it-IT" dirty="0" smtClean="0">
                <a:solidFill>
                  <a:schemeClr val="tx1"/>
                </a:solidFill>
              </a:rPr>
              <a:t> decade velocemente</a:t>
            </a:r>
            <a:endParaRPr lang="it-IT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2"/>
          <p:cNvSpPr>
            <a:spLocks noGrp="1" noChangeArrowheads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it-IT" sz="4000"/>
              <a:t>STRUMENTI PER LA SPIEGAZIONE</a:t>
            </a:r>
          </a:p>
        </p:txBody>
      </p:sp>
      <p:sp>
        <p:nvSpPr>
          <p:cNvPr id="43011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1752" y="2060848"/>
            <a:ext cx="8503920" cy="4038200"/>
          </a:xfrm>
        </p:spPr>
        <p:txBody>
          <a:bodyPr/>
          <a:lstStyle/>
          <a:p>
            <a:r>
              <a:rPr lang="it-IT" dirty="0"/>
              <a:t>Registratore audio</a:t>
            </a:r>
          </a:p>
          <a:p>
            <a:r>
              <a:rPr lang="it-IT" dirty="0"/>
              <a:t>LIM</a:t>
            </a:r>
          </a:p>
          <a:p>
            <a:r>
              <a:rPr lang="it-IT" dirty="0"/>
              <a:t>Appunti, schemi, </a:t>
            </a:r>
            <a:r>
              <a:rPr lang="it-IT" dirty="0" err="1"/>
              <a:t>schede…</a:t>
            </a:r>
            <a:endParaRPr lang="it-IT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2"/>
          <p:cNvSpPr>
            <a:spLocks noGrp="1" noChangeArrowheads="1"/>
          </p:cNvSpPr>
          <p:nvPr>
            <p:ph type="title"/>
          </p:nvPr>
        </p:nvSpPr>
        <p:spPr>
          <a:xfrm>
            <a:off x="301752" y="228600"/>
            <a:ext cx="8534400" cy="1112168"/>
          </a:xfrm>
        </p:spPr>
        <p:txBody>
          <a:bodyPr>
            <a:normAutofit fontScale="90000"/>
          </a:bodyPr>
          <a:lstStyle/>
          <a:p>
            <a:r>
              <a:rPr lang="it-IT" sz="4000" b="1" dirty="0"/>
              <a:t>STRATEGIE PER PRENDERE APPUNTI</a:t>
            </a:r>
          </a:p>
        </p:txBody>
      </p:sp>
      <p:sp>
        <p:nvSpPr>
          <p:cNvPr id="4505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1752" y="1844824"/>
            <a:ext cx="8503920" cy="4254224"/>
          </a:xfrm>
        </p:spPr>
        <p:txBody>
          <a:bodyPr/>
          <a:lstStyle/>
          <a:p>
            <a:r>
              <a:rPr lang="it-IT" sz="2800" dirty="0"/>
              <a:t>Scrittura non automatizzata </a:t>
            </a:r>
            <a:r>
              <a:rPr lang="it-IT" sz="2800" dirty="0">
                <a:sym typeface="Wingdings" pitchFamily="2" charset="2"/>
              </a:rPr>
              <a:t> scrivere significa spesso perdere la spiegazione</a:t>
            </a:r>
          </a:p>
          <a:p>
            <a:r>
              <a:rPr lang="it-IT" sz="2800" dirty="0">
                <a:sym typeface="Wingdings" pitchFamily="2" charset="2"/>
              </a:rPr>
              <a:t>Sostituire gli appunti scritti con immagini mentali</a:t>
            </a:r>
          </a:p>
          <a:p>
            <a:r>
              <a:rPr lang="it-IT" sz="2800" dirty="0">
                <a:sym typeface="Wingdings" pitchFamily="2" charset="2"/>
              </a:rPr>
              <a:t>Ancoraggio al testo, meglio se digitale</a:t>
            </a:r>
          </a:p>
          <a:p>
            <a:r>
              <a:rPr lang="it-IT" sz="2800" dirty="0">
                <a:sym typeface="Wingdings" pitchFamily="2" charset="2"/>
              </a:rPr>
              <a:t>Utilizzo delle mappe durante la </a:t>
            </a:r>
            <a:r>
              <a:rPr lang="it-IT" sz="2800" dirty="0" smtClean="0">
                <a:sym typeface="Wingdings" pitchFamily="2" charset="2"/>
              </a:rPr>
              <a:t>spiegazione</a:t>
            </a:r>
          </a:p>
          <a:p>
            <a:r>
              <a:rPr lang="it-IT" sz="2800" dirty="0" smtClean="0">
                <a:sym typeface="Wingdings" pitchFamily="2" charset="2"/>
              </a:rPr>
              <a:t>Utilizzo delle note a margine del testo</a:t>
            </a:r>
          </a:p>
          <a:p>
            <a:r>
              <a:rPr lang="it-IT" sz="2800" dirty="0" smtClean="0">
                <a:sym typeface="Wingdings" pitchFamily="2" charset="2"/>
              </a:rPr>
              <a:t>Ancoraggio alle immagini, schemi e sintesi del testo</a:t>
            </a:r>
            <a:endParaRPr lang="it-IT" sz="28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Grp="1" noChangeArrowheads="1"/>
          </p:cNvSpPr>
          <p:nvPr>
            <p:ph type="title"/>
          </p:nvPr>
        </p:nvSpPr>
        <p:spPr>
          <a:xfrm>
            <a:off x="0" y="228600"/>
            <a:ext cx="8077200" cy="838200"/>
          </a:xfrm>
        </p:spPr>
        <p:txBody>
          <a:bodyPr/>
          <a:lstStyle/>
          <a:p>
            <a:r>
              <a:rPr lang="it-IT" sz="4000" b="1" dirty="0"/>
              <a:t>SOFTWARE COMPENSATIVI</a:t>
            </a:r>
          </a:p>
        </p:txBody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28800"/>
            <a:ext cx="8305800" cy="4752528"/>
          </a:xfrm>
        </p:spPr>
        <p:txBody>
          <a:bodyPr>
            <a:normAutofit/>
          </a:bodyPr>
          <a:lstStyle/>
          <a:p>
            <a:pPr>
              <a:lnSpc>
                <a:spcPct val="80000"/>
              </a:lnSpc>
            </a:pPr>
            <a:r>
              <a:rPr lang="it-IT" sz="1800" dirty="0"/>
              <a:t>Super-quaderno (</a:t>
            </a:r>
            <a:r>
              <a:rPr lang="it-IT" sz="1800" dirty="0" err="1"/>
              <a:t>Anastasis</a:t>
            </a:r>
            <a:r>
              <a:rPr lang="it-IT" sz="1800" dirty="0"/>
              <a:t>)</a:t>
            </a:r>
          </a:p>
          <a:p>
            <a:pPr lvl="1">
              <a:lnSpc>
                <a:spcPct val="80000"/>
              </a:lnSpc>
            </a:pPr>
            <a:r>
              <a:rPr lang="it-IT" sz="1600" dirty="0"/>
              <a:t>7-12 anni</a:t>
            </a:r>
          </a:p>
          <a:p>
            <a:pPr lvl="1">
              <a:lnSpc>
                <a:spcPct val="80000"/>
              </a:lnSpc>
            </a:pPr>
            <a:r>
              <a:rPr lang="it-IT" sz="1600" dirty="0"/>
              <a:t>Sintesi vocale (revisione)</a:t>
            </a:r>
          </a:p>
          <a:p>
            <a:pPr lvl="1">
              <a:lnSpc>
                <a:spcPct val="80000"/>
              </a:lnSpc>
            </a:pPr>
            <a:r>
              <a:rPr lang="it-IT" sz="1600" dirty="0"/>
              <a:t>Ambiente di studio multimediale</a:t>
            </a:r>
          </a:p>
          <a:p>
            <a:pPr lvl="1">
              <a:lnSpc>
                <a:spcPct val="80000"/>
              </a:lnSpc>
            </a:pPr>
            <a:r>
              <a:rPr lang="it-IT" sz="1600" dirty="0" err="1"/>
              <a:t>Editor</a:t>
            </a:r>
            <a:r>
              <a:rPr lang="it-IT" sz="1600" dirty="0"/>
              <a:t> di testi</a:t>
            </a:r>
          </a:p>
          <a:p>
            <a:pPr lvl="2">
              <a:lnSpc>
                <a:spcPct val="80000"/>
              </a:lnSpc>
            </a:pPr>
            <a:r>
              <a:rPr lang="it-IT" sz="1400" dirty="0"/>
              <a:t>Correttore ortografico; suggeritore; spelling fonetico; lettura parola per parola</a:t>
            </a:r>
          </a:p>
          <a:p>
            <a:pPr lvl="1">
              <a:lnSpc>
                <a:spcPct val="80000"/>
              </a:lnSpc>
            </a:pPr>
            <a:r>
              <a:rPr lang="it-IT" sz="1600" dirty="0"/>
              <a:t>Calcolatrice</a:t>
            </a:r>
          </a:p>
          <a:p>
            <a:pPr lvl="1">
              <a:lnSpc>
                <a:spcPct val="80000"/>
              </a:lnSpc>
            </a:pPr>
            <a:r>
              <a:rPr lang="it-IT" sz="1600" dirty="0"/>
              <a:t>Integrabile con Super Mappe (passaggio rapido testo-mappa)</a:t>
            </a:r>
          </a:p>
          <a:p>
            <a:pPr>
              <a:lnSpc>
                <a:spcPct val="80000"/>
              </a:lnSpc>
            </a:pPr>
            <a:r>
              <a:rPr lang="it-IT" sz="1800" dirty="0"/>
              <a:t>Carlo Mobile</a:t>
            </a:r>
          </a:p>
          <a:p>
            <a:pPr lvl="1">
              <a:lnSpc>
                <a:spcPct val="80000"/>
              </a:lnSpc>
            </a:pPr>
            <a:r>
              <a:rPr lang="it-IT" sz="1600" dirty="0"/>
              <a:t>Dai 12 anni</a:t>
            </a:r>
          </a:p>
          <a:p>
            <a:pPr lvl="1">
              <a:lnSpc>
                <a:spcPct val="80000"/>
              </a:lnSpc>
            </a:pPr>
            <a:r>
              <a:rPr lang="it-IT" sz="1600" dirty="0"/>
              <a:t>Traduttore</a:t>
            </a:r>
          </a:p>
          <a:p>
            <a:pPr>
              <a:lnSpc>
                <a:spcPct val="80000"/>
              </a:lnSpc>
            </a:pPr>
            <a:r>
              <a:rPr lang="it-IT" sz="1800" dirty="0"/>
              <a:t>Alfa </a:t>
            </a:r>
            <a:r>
              <a:rPr lang="it-IT" sz="1800" dirty="0" err="1"/>
              <a:t>Reader</a:t>
            </a:r>
            <a:endParaRPr lang="it-IT" sz="1800" dirty="0"/>
          </a:p>
          <a:p>
            <a:pPr lvl="1">
              <a:lnSpc>
                <a:spcPct val="80000"/>
              </a:lnSpc>
            </a:pPr>
            <a:r>
              <a:rPr lang="it-IT" sz="1600" dirty="0"/>
              <a:t>Lettore USB</a:t>
            </a:r>
          </a:p>
          <a:p>
            <a:pPr lvl="1">
              <a:lnSpc>
                <a:spcPct val="80000"/>
              </a:lnSpc>
            </a:pPr>
            <a:r>
              <a:rPr lang="it-IT" sz="1600" dirty="0"/>
              <a:t>Dai 12 anni</a:t>
            </a:r>
          </a:p>
          <a:p>
            <a:pPr lvl="1">
              <a:lnSpc>
                <a:spcPct val="80000"/>
              </a:lnSpc>
            </a:pPr>
            <a:r>
              <a:rPr lang="it-IT" sz="1600" dirty="0"/>
              <a:t>Sintesi vocale</a:t>
            </a:r>
          </a:p>
          <a:p>
            <a:pPr lvl="1">
              <a:lnSpc>
                <a:spcPct val="80000"/>
              </a:lnSpc>
            </a:pPr>
            <a:r>
              <a:rPr lang="it-IT" sz="1600" dirty="0"/>
              <a:t>Ambiente di studio multimediale</a:t>
            </a:r>
          </a:p>
          <a:p>
            <a:pPr lvl="1">
              <a:lnSpc>
                <a:spcPct val="80000"/>
              </a:lnSpc>
            </a:pPr>
            <a:r>
              <a:rPr lang="it-IT" sz="1600" dirty="0"/>
              <a:t>Calcolatrice 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o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t-IT" b="1" dirty="0" smtClean="0"/>
              <a:t>STRATEGIE PER LA VERIFICA</a:t>
            </a:r>
            <a:endParaRPr lang="it-IT" b="1" dirty="0"/>
          </a:p>
        </p:txBody>
      </p:sp>
      <p:sp>
        <p:nvSpPr>
          <p:cNvPr id="3" name="Segnaposto contenuto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it-IT" dirty="0" smtClean="0"/>
              <a:t>Far presente allo studente l’obiettivo richiesto e la modalità di verifica utilizzata, nello specifico</a:t>
            </a:r>
          </a:p>
          <a:p>
            <a:r>
              <a:rPr lang="it-IT" dirty="0" smtClean="0"/>
              <a:t>Sollecitare l’individuazione delle modalità più idonee per simulare la verifica</a:t>
            </a:r>
          </a:p>
          <a:p>
            <a:r>
              <a:rPr lang="it-IT" dirty="0" smtClean="0"/>
              <a:t>Simulazioni in classe e discussione in </a:t>
            </a:r>
            <a:r>
              <a:rPr lang="it-IT" dirty="0" smtClean="0"/>
              <a:t>gruppo</a:t>
            </a:r>
          </a:p>
          <a:p>
            <a:r>
              <a:rPr lang="it-IT" dirty="0" smtClean="0"/>
              <a:t>Tenere in considerazione il fattore tempo</a:t>
            </a:r>
          </a:p>
          <a:p>
            <a:r>
              <a:rPr lang="it-IT" dirty="0" smtClean="0"/>
              <a:t>Nelle verifiche orali:</a:t>
            </a:r>
          </a:p>
          <a:p>
            <a:pPr lvl="1"/>
            <a:r>
              <a:rPr lang="it-IT" dirty="0" smtClean="0">
                <a:solidFill>
                  <a:schemeClr val="tx1"/>
                </a:solidFill>
              </a:rPr>
              <a:t>Utilizzo delle schede di sintesi a fondo del capitolo</a:t>
            </a:r>
          </a:p>
          <a:p>
            <a:pPr lvl="1"/>
            <a:r>
              <a:rPr lang="it-IT" dirty="0" smtClean="0">
                <a:solidFill>
                  <a:schemeClr val="tx1"/>
                </a:solidFill>
              </a:rPr>
              <a:t>Utilizzo di domande fatte ad interrogazioni di compagni</a:t>
            </a:r>
          </a:p>
          <a:p>
            <a:pPr lvl="1"/>
            <a:r>
              <a:rPr lang="it-IT" dirty="0" smtClean="0">
                <a:solidFill>
                  <a:schemeClr val="tx1"/>
                </a:solidFill>
              </a:rPr>
              <a:t>Creazione di domande</a:t>
            </a:r>
          </a:p>
          <a:p>
            <a:endParaRPr lang="it-IT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ttà">
  <a:themeElements>
    <a:clrScheme name="Città">
      <a:dk1>
        <a:sysClr val="windowText" lastClr="000000"/>
      </a:dk1>
      <a:lt1>
        <a:sysClr val="window" lastClr="FFFFFF"/>
      </a:lt1>
      <a:dk2>
        <a:srgbClr val="646B86"/>
      </a:dk2>
      <a:lt2>
        <a:srgbClr val="C5D1D7"/>
      </a:lt2>
      <a:accent1>
        <a:srgbClr val="D16349"/>
      </a:accent1>
      <a:accent2>
        <a:srgbClr val="CCB400"/>
      </a:accent2>
      <a:accent3>
        <a:srgbClr val="8CADAE"/>
      </a:accent3>
      <a:accent4>
        <a:srgbClr val="8C7B70"/>
      </a:accent4>
      <a:accent5>
        <a:srgbClr val="8FB08C"/>
      </a:accent5>
      <a:accent6>
        <a:srgbClr val="D19049"/>
      </a:accent6>
      <a:hlink>
        <a:srgbClr val="00A3D6"/>
      </a:hlink>
      <a:folHlink>
        <a:srgbClr val="694F07"/>
      </a:folHlink>
    </a:clrScheme>
    <a:fontScheme name="Città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ttà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86</TotalTime>
  <Words>829</Words>
  <Application>Microsoft Office PowerPoint</Application>
  <PresentationFormat>Presentazione su schermo (4:3)</PresentationFormat>
  <Paragraphs>132</Paragraphs>
  <Slides>16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Titoli diapositive</vt:lpstr>
      </vt:variant>
      <vt:variant>
        <vt:i4>16</vt:i4>
      </vt:variant>
    </vt:vector>
  </HeadingPairs>
  <TitlesOfParts>
    <vt:vector size="17" baseType="lpstr">
      <vt:lpstr>Città</vt:lpstr>
      <vt:lpstr>IL METODO DI STUDIO PER LE CONDIZIONI DI DSA Il primo strumento compensativo</vt:lpstr>
      <vt:lpstr>COSA SI INTENDE PER METODO?</vt:lpstr>
      <vt:lpstr>PERCHE’ PER I DSA?</vt:lpstr>
      <vt:lpstr>Diapositiva 4</vt:lpstr>
      <vt:lpstr>Diapositiva 5</vt:lpstr>
      <vt:lpstr>STRUMENTI PER LA SPIEGAZIONE</vt:lpstr>
      <vt:lpstr>STRATEGIE PER PRENDERE APPUNTI</vt:lpstr>
      <vt:lpstr>SOFTWARE COMPENSATIVI</vt:lpstr>
      <vt:lpstr>STRATEGIE PER LA VERIFICA</vt:lpstr>
      <vt:lpstr>I RIASSUNTI</vt:lpstr>
      <vt:lpstr>STRATEGIE PER I RIASSUNTI</vt:lpstr>
      <vt:lpstr>SOTTOLINEARE</vt:lpstr>
      <vt:lpstr>LO STUDIO QUOTIDIANO</vt:lpstr>
      <vt:lpstr>LA REVISIONE</vt:lpstr>
      <vt:lpstr>GLI SCHEMI E LE MAPPE CONCETTUALI</vt:lpstr>
      <vt:lpstr>LE VERIFICHE NEL DSA E NEI BES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IL METODO DI STUDIO PER LE CONDIZIONI DI DSA Il primo strumento compensativo</dc:title>
  <dc:creator>Seven</dc:creator>
  <cp:lastModifiedBy>Seven</cp:lastModifiedBy>
  <cp:revision>12</cp:revision>
  <dcterms:created xsi:type="dcterms:W3CDTF">2014-02-11T09:47:30Z</dcterms:created>
  <dcterms:modified xsi:type="dcterms:W3CDTF">2014-02-11T22:29:43Z</dcterms:modified>
</cp:coreProperties>
</file>