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slideLayouts/slideLayout247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Layouts/slideLayout225.xml" ContentType="application/vnd.openxmlformats-officedocument.presentationml.slideLayout+xml"/>
  <Override PartName="/ppt/notesSlides/notesSlide30.xml" ContentType="application/vnd.openxmlformats-officedocument.presentationml.notesSlide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50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249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notesSlides/notesSlide32.xml" ContentType="application/vnd.openxmlformats-officedocument.presentationml.notesSlide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23.xml" ContentType="application/vnd.openxmlformats-officedocument.theme+xml"/>
  <Override PartName="/ppt/slideLayouts/slideLayout252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41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57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24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20.xml" ContentType="application/vnd.openxmlformats-officedocument.them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notesSlides/notesSlide23.xml" ContentType="application/vnd.openxmlformats-officedocument.presentationml.notesSlide+xml"/>
  <Override PartName="/ppt/theme/theme14.xml" ContentType="application/vnd.openxmlformats-officedocument.theme+xml"/>
  <Override PartName="/ppt/slideLayouts/slideLayout243.xml" ContentType="application/vnd.openxmlformats-officedocument.presentationml.slideLayout+xml"/>
  <Override PartName="/ppt/theme/theme25.xml" ContentType="application/vnd.openxmlformats-officedocument.theme+xml"/>
  <Override PartName="/ppt/notesSlides/notesSlide12.xml" ContentType="application/vnd.openxmlformats-officedocument.presentationml.notesSlide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248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22.xml" ContentType="application/vnd.openxmlformats-officedocument.theme+xml"/>
  <Override PartName="/ppt/slideLayouts/slideLayout251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45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Default Extension="jpeg" ContentType="image/jpeg"/>
  <Override PartName="/ppt/slides/slide31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4.xml" ContentType="application/vnd.openxmlformats-officedocument.theme+xml"/>
  <Override PartName="/ppt/notesSlides/notesSlide11.xml" ContentType="application/vnd.openxmlformats-officedocument.presentationml.notesSlid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  <p:sldMasterId id="2147483804" r:id="rId3"/>
    <p:sldMasterId id="2147483852" r:id="rId4"/>
    <p:sldMasterId id="2147483864" r:id="rId5"/>
    <p:sldMasterId id="2147483876" r:id="rId6"/>
    <p:sldMasterId id="2147483888" r:id="rId7"/>
    <p:sldMasterId id="2147483900" r:id="rId8"/>
    <p:sldMasterId id="2147483912" r:id="rId9"/>
    <p:sldMasterId id="2147483924" r:id="rId10"/>
    <p:sldMasterId id="2147483936" r:id="rId11"/>
    <p:sldMasterId id="2147483948" r:id="rId12"/>
    <p:sldMasterId id="2147483972" r:id="rId13"/>
    <p:sldMasterId id="2147483984" r:id="rId14"/>
    <p:sldMasterId id="2147483996" r:id="rId15"/>
    <p:sldMasterId id="2147484008" r:id="rId16"/>
    <p:sldMasterId id="2147484536" r:id="rId17"/>
    <p:sldMasterId id="2147484550" r:id="rId18"/>
    <p:sldMasterId id="2147484807" r:id="rId19"/>
    <p:sldMasterId id="2147484853" r:id="rId20"/>
    <p:sldMasterId id="2147484865" r:id="rId21"/>
    <p:sldMasterId id="2147484877" r:id="rId22"/>
    <p:sldMasterId id="2147484889" r:id="rId23"/>
    <p:sldMasterId id="2147484901" r:id="rId24"/>
  </p:sldMasterIdLst>
  <p:notesMasterIdLst>
    <p:notesMasterId r:id="rId63"/>
  </p:notesMasterIdLst>
  <p:sldIdLst>
    <p:sldId id="256" r:id="rId25"/>
    <p:sldId id="342" r:id="rId26"/>
    <p:sldId id="347" r:id="rId27"/>
    <p:sldId id="340" r:id="rId28"/>
    <p:sldId id="387" r:id="rId29"/>
    <p:sldId id="388" r:id="rId30"/>
    <p:sldId id="352" r:id="rId31"/>
    <p:sldId id="354" r:id="rId32"/>
    <p:sldId id="355" r:id="rId33"/>
    <p:sldId id="370" r:id="rId34"/>
    <p:sldId id="356" r:id="rId35"/>
    <p:sldId id="357" r:id="rId36"/>
    <p:sldId id="371" r:id="rId37"/>
    <p:sldId id="394" r:id="rId38"/>
    <p:sldId id="326" r:id="rId39"/>
    <p:sldId id="372" r:id="rId40"/>
    <p:sldId id="373" r:id="rId41"/>
    <p:sldId id="379" r:id="rId42"/>
    <p:sldId id="381" r:id="rId43"/>
    <p:sldId id="360" r:id="rId44"/>
    <p:sldId id="361" r:id="rId45"/>
    <p:sldId id="362" r:id="rId46"/>
    <p:sldId id="390" r:id="rId47"/>
    <p:sldId id="363" r:id="rId48"/>
    <p:sldId id="364" r:id="rId49"/>
    <p:sldId id="365" r:id="rId50"/>
    <p:sldId id="366" r:id="rId51"/>
    <p:sldId id="367" r:id="rId52"/>
    <p:sldId id="389" r:id="rId53"/>
    <p:sldId id="382" r:id="rId54"/>
    <p:sldId id="383" r:id="rId55"/>
    <p:sldId id="384" r:id="rId56"/>
    <p:sldId id="391" r:id="rId57"/>
    <p:sldId id="392" r:id="rId58"/>
    <p:sldId id="393" r:id="rId59"/>
    <p:sldId id="385" r:id="rId60"/>
    <p:sldId id="368" r:id="rId61"/>
    <p:sldId id="338" r:id="rId62"/>
  </p:sldIdLst>
  <p:sldSz cx="9144000" cy="6858000" type="screen4x3"/>
  <p:notesSz cx="6669088" cy="992822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94660"/>
  </p:normalViewPr>
  <p:slideViewPr>
    <p:cSldViewPr>
      <p:cViewPr varScale="1">
        <p:scale>
          <a:sx n="43" d="100"/>
          <a:sy n="43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slide" Target="slides/slide23.xml"/><Relationship Id="rId50" Type="http://schemas.openxmlformats.org/officeDocument/2006/relationships/slide" Target="slides/slide26.xml"/><Relationship Id="rId55" Type="http://schemas.openxmlformats.org/officeDocument/2006/relationships/slide" Target="slides/slide31.xml"/><Relationship Id="rId63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3" Type="http://schemas.openxmlformats.org/officeDocument/2006/relationships/slide" Target="slides/slide29.xml"/><Relationship Id="rId58" Type="http://schemas.openxmlformats.org/officeDocument/2006/relationships/slide" Target="slides/slide34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slide" Target="slides/slide25.xml"/><Relationship Id="rId57" Type="http://schemas.openxmlformats.org/officeDocument/2006/relationships/slide" Target="slides/slide33.xml"/><Relationship Id="rId61" Type="http://schemas.openxmlformats.org/officeDocument/2006/relationships/slide" Target="slides/slide3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52" Type="http://schemas.openxmlformats.org/officeDocument/2006/relationships/slide" Target="slides/slide28.xml"/><Relationship Id="rId60" Type="http://schemas.openxmlformats.org/officeDocument/2006/relationships/slide" Target="slides/slide3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slide" Target="slides/slide24.xml"/><Relationship Id="rId56" Type="http://schemas.openxmlformats.org/officeDocument/2006/relationships/slide" Target="slides/slide32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7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slide" Target="slides/slide22.xml"/><Relationship Id="rId59" Type="http://schemas.openxmlformats.org/officeDocument/2006/relationships/slide" Target="slides/slide35.xml"/><Relationship Id="rId67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7.xml"/><Relationship Id="rId54" Type="http://schemas.openxmlformats.org/officeDocument/2006/relationships/slide" Target="slides/slide30.xml"/><Relationship Id="rId62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C568EFD3-7D44-4BB2-96A9-F6D304403AFC}" type="datetimeFigureOut">
              <a:rPr lang="it-IT"/>
              <a:pPr>
                <a:defRPr/>
              </a:pPr>
              <a:t>09/02/2014</a:t>
            </a:fld>
            <a:endParaRPr lang="it-IT"/>
          </a:p>
        </p:txBody>
      </p:sp>
      <p:sp>
        <p:nvSpPr>
          <p:cNvPr id="1638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EE46480F-276F-4489-A263-76322E94CD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fld id="{7FC28658-D345-4FF7-8E9B-80C77B9D039F}" type="slidenum">
              <a:rPr lang="it-IT" sz="1200">
                <a:solidFill>
                  <a:srgbClr val="000000"/>
                </a:solidFill>
                <a:latin typeface="Arial" charset="0"/>
              </a:rPr>
              <a:pPr algn="r"/>
              <a:t>10</a:t>
            </a:fld>
            <a:endParaRPr 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4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EF1E42-692F-4427-B02C-8FDBAEFADFA1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11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5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77FE08-DD61-4D61-A09C-BA1B4A28224F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12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6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B7CE986-86AB-40FF-8028-8A21D9B04C00}" type="slidenum">
              <a:rPr lang="it-IT" sz="1200">
                <a:latin typeface="Arial" charset="0"/>
              </a:rPr>
              <a:pPr algn="r"/>
              <a:t>15</a:t>
            </a:fld>
            <a:endParaRPr lang="it-IT" sz="1200">
              <a:latin typeface="Arial" charset="0"/>
            </a:endParaRPr>
          </a:p>
        </p:txBody>
      </p:sp>
      <p:sp>
        <p:nvSpPr>
          <p:cNvPr id="179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A73AEA96-64B3-4693-B56B-E9EA969CEA10}" type="slidenum">
              <a:rPr lang="it-IT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hangingPunct="1"/>
              <a:t>16</a:t>
            </a:fld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0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32C190FB-104A-4A28-8936-21B3AF7C8A17}" type="slidenum">
              <a:rPr lang="it-IT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hangingPunct="1"/>
              <a:t>17</a:t>
            </a:fld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1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8813"/>
          </a:xfrm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81820F-E214-40AA-B4E3-C87523F51C55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20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4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549645-B45B-4BC6-9F97-E52A48421785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21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5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D4D226-FEA9-4EA5-A1C9-F8117B8A2060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22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6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02F31E-7EFF-4780-A8E3-1C674B9C121B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25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88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443D1C-EE61-41E1-B451-5A756CC697B1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27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0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7C0748-4A86-4B98-BEEF-65E5E6B47720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28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1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4875"/>
            <a:ext cx="4891088" cy="4468813"/>
          </a:xfrm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4875"/>
            <a:ext cx="4891088" cy="4468813"/>
          </a:xfrm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9D8D4C0-2382-4AB8-B826-8911E14845F1}" type="slidenum">
              <a:rPr lang="it-IT" sz="1200">
                <a:latin typeface="Arial" charset="0"/>
              </a:rPr>
              <a:pPr algn="r"/>
              <a:t>3</a:t>
            </a:fld>
            <a:endParaRPr lang="it-IT" sz="1200">
              <a:latin typeface="Arial" charset="0"/>
            </a:endParaRPr>
          </a:p>
        </p:txBody>
      </p:sp>
      <p:sp>
        <p:nvSpPr>
          <p:cNvPr id="16691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4875"/>
            <a:ext cx="4891088" cy="4468813"/>
          </a:xfrm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4875"/>
            <a:ext cx="4891088" cy="4468813"/>
          </a:xfrm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A8595F-9BED-457C-A3F2-D05064A29BC3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37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6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DC9D0F58-7D69-43E8-B106-EF1696B7B691}" type="slidenum">
              <a:rPr lang="it-IT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hangingPunct="1"/>
              <a:t>5</a:t>
            </a:fld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8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AB83E143-1522-43BA-B26D-D84A977EF5E4}" type="slidenum">
              <a:rPr lang="it-IT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hangingPunct="1"/>
              <a:t>6</a:t>
            </a:fld>
            <a:endParaRPr 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9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DC48849-160A-456C-99BB-1B130C78D4EE}" type="slidenum">
              <a:rPr lang="it-IT" sz="1200">
                <a:latin typeface="Arial" charset="0"/>
              </a:rPr>
              <a:pPr algn="r"/>
              <a:t>7</a:t>
            </a:fld>
            <a:endParaRPr lang="it-IT" sz="1200">
              <a:latin typeface="Arial" charset="0"/>
            </a:endParaRPr>
          </a:p>
        </p:txBody>
      </p:sp>
      <p:sp>
        <p:nvSpPr>
          <p:cNvPr id="17101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52488" y="744538"/>
            <a:ext cx="4964112" cy="3722687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5063DA-DFCC-43A3-A8C1-9C6B3442AAE9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8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2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6217D2-8072-4FCF-ABB1-E340D509BD69}" type="slidenum">
              <a:rPr lang="it-IT" smtClean="0">
                <a:solidFill>
                  <a:srgbClr val="000000"/>
                </a:solidFill>
                <a:cs typeface="Arial" charset="0"/>
              </a:rPr>
              <a:pPr/>
              <a:t>9</a:t>
            </a:fld>
            <a:endParaRPr lang="it-IT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3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26CE3-2F9D-44C1-B438-48555F7564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2DA36-937F-487E-B63A-F9F64B7A3C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F63F9-58EC-42B8-A3C2-49AD7E666E9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33CA2-FB14-45C9-9A86-D552C077B0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E2D74-A3EC-4554-9289-7B1BCC4546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A1127-3C83-48E5-A0B3-FF70A83674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4BB0D-16C6-4286-8560-705A58F33D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DADAE-792F-425A-BB70-12B5CB62B0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DD2D5-FD36-4114-80F9-9BA43A1906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27A8F-A51C-458E-BEF7-7EB49AC2EB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AF096-1DA4-4D83-94BF-12EF6C0E42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E448B-CD63-4096-8F45-9C70DCA7CE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0E280-462F-487A-A298-ED0C3964E9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4508C-1FC2-40BC-8413-0B11B28456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B147E-0550-4AC1-B415-581CF19A36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927FC-9D69-4F08-A7E6-8DBEEA682D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1E05E-39EB-4ADE-80D8-4BFF0D7A00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7565E-F275-4A9E-B969-B2AB4E56691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02A7F-FA0F-473A-B77A-53CA7844FE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C101F-0FF3-48C0-A256-1F8E3F1A02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D8B1B-4EDE-4FCD-8105-95E4E18244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AF15A-880C-4535-8B94-D9BD66655E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E5E5D-6FA3-42D2-89A6-F597AC57E0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13802-F011-4D4B-A3C8-BC9189DA12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3616D-55C0-49AD-968C-F473552B73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73787-FB13-4EE1-ACF3-876AC5E2D6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481C0-380B-49F1-B304-39A6B6E740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5B219-BD99-4B14-9F0E-D95FCB329B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3E86A-3708-4931-B2C9-FD65AB68DC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7F481-A981-47A0-B3D7-7482454E51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CAFD7-6148-44C1-B0A2-4B76F4D664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4FB55-D446-47F8-9410-B6FA323B71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01C50-EB60-44A0-B8BE-576AB10957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45860-99C5-468C-A9AE-91E8006F4A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85713-FFA5-47F7-9105-E4763F5E6CB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25206-EB62-4431-BF35-DB455807F0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A3461-53DA-4CE2-9953-63D03CF0E2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AAA75-D3BB-41F7-A80F-82C21D5032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563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C503B-D174-4E44-BDDB-2A0E87DBA3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B39E8-7FF0-4D35-AF0C-6DC0C78DE3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3144C-9856-46E3-87A7-8F57620ABF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F43C7-46A0-42AD-A00D-E74E477918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49F53-668F-468E-960C-2E046719E9A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DFFA7-F64D-4E66-8814-87EB743397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39947-1DB0-433F-AFEA-4A9F643C111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8A6E9-C9D1-409E-9B45-213C6B69E9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1624E-0486-4718-A62D-3EBE30F6F1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D3F88-362D-4E95-80A4-A9327A72A6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72EBB-312F-4A00-8707-4CB561A379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C5B1D-CE19-4D43-A799-CDF56CBD04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563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B104D-D2D1-44BF-9150-3D0E23A3B7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E7D76-320D-4CDB-AC6F-3DE8A96EAE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409AB-0E92-4101-A075-26468423BA2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1DCCA-DEF6-4D02-A2B4-F2FDE376DC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12B89-026D-4258-ACBE-4EBEF337A01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EDB01-596A-4468-9152-D40142B44B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0F62D-284D-4652-ADC9-C73FD46CEE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1C967-2A7C-4F0C-8843-E69FE4F7A0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79327-8561-408A-ADCE-E40120EC1F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C8B2B-AD6E-4B6E-8BC9-5DD8F3E6E2A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CC58E-9BE9-4ED2-B8E6-D9C4B14254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A0EB4-0E34-4908-B58B-A7D8AD1A26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563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BA2BF-146B-47EB-BF0C-05C5A339968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301F1-D0AC-4F76-981B-0A37DA9CC9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BD9B5-9E3B-4C14-8913-C664992561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46A38-DE21-4C62-A988-A981F44321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C5E73-CDBD-437D-8F65-E135B5E1A4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9F1E2-FEE1-4CF7-B9B1-B5FA6DFDC86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62497-0992-4D62-95C9-F5B6DD63FC9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2670E-C485-49E4-9F3C-B3FD812433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0562D-1782-48CD-AD75-1F9FB152EA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265EA-5F55-495E-B992-DAF0F08168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D1FA6-57B0-412E-826A-BFA0A797E6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DB41C-3CB1-4F57-B218-2525870B5C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563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D5D4A-75DA-4CE4-8EB0-F25924F514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0DB17-5633-453D-8C8D-3697411AF6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E38D4-BCA2-47BB-8820-4A7664633C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342D4-BA06-4307-9A00-A2B2443DCA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0983D-E5F2-4287-A009-7BED36E54A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AE838-6E30-40F5-A05E-069903C8F8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C51AB-FA2C-44A8-86D0-113299EA44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B7C2C-19C1-442C-9B45-85E9680FA1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CDD30-452D-4895-9273-C2591595C0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0FF2F-C3C5-4D96-8395-285874E3B3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05806-274F-47B5-A0AA-D4D04494B6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BAD08-2597-4989-931B-D56B6BBC350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64 w 5184"/>
                  <a:gd name="T3" fmla="*/ 3159 h 3159"/>
                  <a:gd name="T4" fmla="*/ 526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6 w 556"/>
                  <a:gd name="T5" fmla="*/ 3159 h 3159"/>
                  <a:gd name="T6" fmla="*/ 56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Tahoma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6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6 w 251"/>
                <a:gd name="T7" fmla="*/ 12 h 12"/>
                <a:gd name="T8" fmla="*/ 256 w 251"/>
                <a:gd name="T9" fmla="*/ 0 h 12"/>
                <a:gd name="T10" fmla="*/ 256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1344 w 251"/>
                <a:gd name="T5" fmla="*/ 12 h 12"/>
                <a:gd name="T6" fmla="*/ 1344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9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99 w 4724"/>
                  <a:gd name="T7" fmla="*/ 12 h 12"/>
                  <a:gd name="T8" fmla="*/ 4799 w 4724"/>
                  <a:gd name="T9" fmla="*/ 0 h 12"/>
                  <a:gd name="T10" fmla="*/ 479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8910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8910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FEC2BA1A-3509-4EE3-B0DA-9489BFCCE46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F77070CB-7A74-49B6-9FB3-38AE776E88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8EDD1C76-6A29-45EF-89F1-DBCE57210A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BB2369-521B-4504-8459-EFE5A34957F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A6D6A0C-239D-432D-B257-8554FA8D3D6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976794B-5E9E-46C2-8692-52807DF041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6EED876B-C8E2-4BFB-A825-4D20175CAA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45F3B337-E791-4045-AF1E-F822D818D6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9F780307-33AF-48E0-AE3D-E5908712BF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3177B974-00CF-4A39-9DB2-276020A098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906A9156-74FB-4ADB-A3FC-E5590FFA4A3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FC3DEF4C-EC42-4DF9-87F5-E8E9C96EED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299E7D75-0662-4918-A941-78E2C61275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EAA05783-8018-4815-8523-8CCDFE22EF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9892C-E51C-4CE7-B56C-9865F57E55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7 w 717"/>
                <a:gd name="T1" fmla="*/ 845 h 845"/>
                <a:gd name="T2" fmla="*/ 727 w 717"/>
                <a:gd name="T3" fmla="*/ 821 h 845"/>
                <a:gd name="T4" fmla="*/ 584 w 717"/>
                <a:gd name="T5" fmla="*/ 605 h 845"/>
                <a:gd name="T6" fmla="*/ 411 w 717"/>
                <a:gd name="T7" fmla="*/ 396 h 845"/>
                <a:gd name="T8" fmla="*/ 226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4 w 717"/>
                <a:gd name="T15" fmla="*/ 198 h 845"/>
                <a:gd name="T16" fmla="*/ 405 w 717"/>
                <a:gd name="T17" fmla="*/ 408 h 845"/>
                <a:gd name="T18" fmla="*/ 578 w 717"/>
                <a:gd name="T19" fmla="*/ 623 h 845"/>
                <a:gd name="T20" fmla="*/ 727 w 717"/>
                <a:gd name="T21" fmla="*/ 845 h 845"/>
                <a:gd name="T22" fmla="*/ 727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2 w 407"/>
                <a:gd name="T1" fmla="*/ 414 h 414"/>
                <a:gd name="T2" fmla="*/ 412 w 407"/>
                <a:gd name="T3" fmla="*/ 396 h 414"/>
                <a:gd name="T4" fmla="*/ 227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1 w 407"/>
                <a:gd name="T13" fmla="*/ 204 h 414"/>
                <a:gd name="T14" fmla="*/ 412 w 407"/>
                <a:gd name="T15" fmla="*/ 414 h 414"/>
                <a:gd name="T16" fmla="*/ 412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6 w 586"/>
                <a:gd name="T1" fmla="*/ 0 h 599"/>
                <a:gd name="T2" fmla="*/ 578 w 586"/>
                <a:gd name="T3" fmla="*/ 0 h 599"/>
                <a:gd name="T4" fmla="*/ 412 w 586"/>
                <a:gd name="T5" fmla="*/ 132 h 599"/>
                <a:gd name="T6" fmla="*/ 262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2 w 586"/>
                <a:gd name="T17" fmla="*/ 282 h 599"/>
                <a:gd name="T18" fmla="*/ 418 w 586"/>
                <a:gd name="T19" fmla="*/ 138 h 599"/>
                <a:gd name="T20" fmla="*/ 596 w 586"/>
                <a:gd name="T21" fmla="*/ 0 h 599"/>
                <a:gd name="T22" fmla="*/ 596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4 w 269"/>
                <a:gd name="T1" fmla="*/ 0 h 252"/>
                <a:gd name="T2" fmla="*/ 256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4 w 269"/>
                <a:gd name="T15" fmla="*/ 0 h 252"/>
                <a:gd name="T16" fmla="*/ 274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8ECF4-2CE6-4D42-949D-4C44D5C584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C8C99-C5DC-40D6-9B4C-5ECD79581D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AC024-330F-4A64-B349-BC08DF37E1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79D91-073F-4A7A-A420-2D24895E47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EFC8D-77C4-4411-93C8-2691815F5D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9CFE4-19A6-497C-A194-DC7E52C75C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C7773-E329-450A-8772-1634CEA545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6389C-0A10-4DB9-A182-D92CF7A27A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20902-9863-4E23-85EF-5CF33DFE542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54E78-FBB2-4ED9-BA6B-55093BFA89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2220B-901D-4F98-8665-53BD1BBC1C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3E02A-7CF2-411A-8EB9-0A96CEC3448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266AF-D4FC-481F-9C78-1F3A2C7A81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>
    <p:dissolv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72989-BDEA-4959-B997-784F32D027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it-IT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0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4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145442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5443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64008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36" name="Rectangle 3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7" name="Rectangle 3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" name="Rectangle 3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7CD14FB3-7E95-46A0-8FC6-4545D0C3F1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963667F-9441-4642-BD46-5F1249F243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652A276-166E-4F8D-B68E-B7161993418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4AE96F2-5B61-4D1A-A53D-B4F3B8B912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919F3FC-7C66-41A9-A302-0A5876DA28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28E4477-DDB7-4A19-A9BB-24D5B1C2CE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36D8C99-C344-4546-9ABB-E5CDA7EA14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8D8B73B-F33F-4D0F-B679-22C57D2659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08675-1850-405B-BAB1-9776E5FE16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4EA4772-E614-4BC7-A3ED-3D16329180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6DFBE57-BE15-4121-99B0-BFC5206AA9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92938" y="609600"/>
            <a:ext cx="1949450" cy="54514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697538" cy="54514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102B7F1-0C1D-48B7-949B-E9AEA211A7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it-IT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0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4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145442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5443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64008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36" name="Rectangle 3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7" name="Rectangle 3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" name="Rectangle 3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2A4F0F4B-A8D5-4E02-A5CF-223C4C8CFA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B915AEE-0057-4E32-8EB4-D9F1369AF8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F1E393F-DC63-4131-AE64-33F803E43A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F207903-9EDC-4F08-B99D-54ECDD13C4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B6E21C5-533A-4FE4-974E-2EA7D5CB7B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3399C2F-2237-4155-B4F9-6D11EB1C23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780BDF1-5C15-4D59-9291-93A21DA38D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B0086-3718-4097-BF9C-73C1457188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13B72B8-FD60-4DDF-B314-772E1DE22E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C5C7DBB-F48F-42AE-9B56-1A8E34336B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C12F1FC-BB7A-49BB-BEB2-6ECB5F794CF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92938" y="609600"/>
            <a:ext cx="1949450" cy="54514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697538" cy="54514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194E591-9034-449D-866A-FD1AA2F225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it-IT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0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4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145442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5443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64008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36" name="Rectangle 3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7" name="Rectangle 3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" name="Rectangle 3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726422B3-30BE-4AEF-9FDB-C8B16B6801A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011B280-8405-4FA7-A6C6-1FF4B443687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5B208A7-5F85-475A-8CE1-761C0CF1B1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2A9CECD-5FED-41BD-ADF4-C9DD3B7C9D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C25C5F0-03E0-4D53-AA55-7875739605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C89D424-2A20-4117-BE59-1A91893126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CB082-FB24-4496-9280-C4838CBB59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5EF9BDF-EFA9-4312-891F-4D4AF79ED25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B3F6D5D-1AC9-4BF6-8421-88955E763E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B81A9F9-5931-4D81-96C6-9F818354710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AB7CE26-03A4-434A-9D24-52C506EBCA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92938" y="609600"/>
            <a:ext cx="1949450" cy="54514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697538" cy="54514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097CD6D-704E-46E9-B636-2CBB07C883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it-IT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7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0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4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5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145442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45443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64008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36" name="Rectangle 3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7" name="Rectangle 3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" name="Rectangle 3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605626F6-540C-41A9-B4F6-45E64D90E5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BA5ACA2-201D-4976-B741-9E6FB51309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ACE37CE-4786-4A19-A878-3FE714663F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85486CD-9619-40D4-A169-184C338814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9760398-D8FD-418D-A88C-91D99DBD69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01133-4BE1-4448-9D82-66482ED8F6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44DB627-4E37-413E-B3AE-BF6DBA95CC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4062D1C-718A-4870-810B-966612034ED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C5D7894-BD85-46FB-B120-E531910507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AA06B81-A74F-4F1A-8F14-18B293E886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47395BE-2532-48CC-BBD3-31B5B0E14C4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92938" y="609600"/>
            <a:ext cx="1949450" cy="54514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697538" cy="54514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A753275-662F-4FF6-836B-7F2B2B703A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9 w 717"/>
                <a:gd name="T1" fmla="*/ 845 h 845"/>
                <a:gd name="T2" fmla="*/ 719 w 717"/>
                <a:gd name="T3" fmla="*/ 821 h 845"/>
                <a:gd name="T4" fmla="*/ 576 w 717"/>
                <a:gd name="T5" fmla="*/ 605 h 845"/>
                <a:gd name="T6" fmla="*/ 407 w 717"/>
                <a:gd name="T7" fmla="*/ 396 h 845"/>
                <a:gd name="T8" fmla="*/ 222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0 w 717"/>
                <a:gd name="T15" fmla="*/ 198 h 845"/>
                <a:gd name="T16" fmla="*/ 401 w 717"/>
                <a:gd name="T17" fmla="*/ 408 h 845"/>
                <a:gd name="T18" fmla="*/ 570 w 717"/>
                <a:gd name="T19" fmla="*/ 623 h 845"/>
                <a:gd name="T20" fmla="*/ 719 w 717"/>
                <a:gd name="T21" fmla="*/ 845 h 845"/>
                <a:gd name="T22" fmla="*/ 719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8 w 407"/>
                <a:gd name="T1" fmla="*/ 414 h 414"/>
                <a:gd name="T2" fmla="*/ 408 w 407"/>
                <a:gd name="T3" fmla="*/ 396 h 414"/>
                <a:gd name="T4" fmla="*/ 223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7 w 407"/>
                <a:gd name="T13" fmla="*/ 204 h 414"/>
                <a:gd name="T14" fmla="*/ 408 w 407"/>
                <a:gd name="T15" fmla="*/ 414 h 414"/>
                <a:gd name="T16" fmla="*/ 408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8 w 586"/>
                <a:gd name="T1" fmla="*/ 0 h 599"/>
                <a:gd name="T2" fmla="*/ 570 w 586"/>
                <a:gd name="T3" fmla="*/ 0 h 599"/>
                <a:gd name="T4" fmla="*/ 408 w 586"/>
                <a:gd name="T5" fmla="*/ 132 h 599"/>
                <a:gd name="T6" fmla="*/ 258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8 w 586"/>
                <a:gd name="T17" fmla="*/ 282 h 599"/>
                <a:gd name="T18" fmla="*/ 414 w 586"/>
                <a:gd name="T19" fmla="*/ 138 h 599"/>
                <a:gd name="T20" fmla="*/ 588 w 586"/>
                <a:gd name="T21" fmla="*/ 0 h 599"/>
                <a:gd name="T22" fmla="*/ 588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0 w 269"/>
                <a:gd name="T1" fmla="*/ 0 h 252"/>
                <a:gd name="T2" fmla="*/ 252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0 w 269"/>
                <a:gd name="T15" fmla="*/ 0 h 252"/>
                <a:gd name="T16" fmla="*/ 270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563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564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86DBEEF-156A-49A5-A9E7-242DD98116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DF1E3E8-027E-4EB6-9DFD-668F83080B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D9AD945-9485-4A57-B248-41427DF903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4CC6D82-0C4C-4ADC-8C20-07E0AD27737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E4F63-CD8A-4FEF-8AE0-B99A76C789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847BABD-ABD8-4563-A566-F55CBCFE3A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83BAAA2-3EEC-4803-A0CB-729B75A48C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1FBC691-E6F3-4EB6-AB30-75D4D0E67A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03B080F-1D67-4350-9084-85A3E737E3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8DE27F7-B61E-4A2A-9D83-D6BFBBD476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8833A5C-4718-415D-BAE7-5477D0FE057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B603E82-D907-47DE-83C3-34B3D9D2DA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A583353-634D-4111-BF69-3E9F16FFEE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F9CE4-DE7C-47DE-8516-A25FE864F3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BF977-D67F-41BC-A02A-046D1D9591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BB561-1953-4723-8CE7-8F93FFEA10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40048-5EA9-4B45-8DA9-C8B9377942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522FD-1F79-48B9-9D83-D452D5358F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5FC5E-251D-4D32-B12C-12F2154F62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65BA2-79BD-4630-8FFD-1E05ADE592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B0922-30A0-4872-90E9-747732D581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72739-B88E-4E7B-891D-FEF0573F0A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97113-D9EE-47C1-9FA7-87FB7D565F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A9E34-27B7-4623-BB32-1F4F1C10E1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3D4E2-2046-43DC-BA6E-97D9F0EE64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ACE0C-FD67-45EE-9B04-2743DC2E74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8F60C-EDB6-4A3F-B081-1524F06F2F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A3BCC-0740-4C21-B452-5846CD2232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6D5B9-5B24-4A7E-A6A1-1BFD00BF91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C531D-A75E-4420-9845-7240259A77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E871B-D35B-4AD1-8F30-0C6CB2D57E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B118D-E77F-4832-BAD5-14BAFC7644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40578-9DDF-4C31-ABA4-809574E3C2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A774B-E53E-46B9-8E19-96F07FFCB6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09D90-246C-434F-98AF-CAFE8820DA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03370-F63F-4AF5-8B28-8689107EB96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19226-3756-4074-AB12-61EFE47AA2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054D3-7A84-41CE-BA17-0A77D44AAD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4419-99AC-45FB-A01A-935F8791FA9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09791-EB83-4D91-B071-146D214490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92457-6187-4C06-AFFF-F1E904378A3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73019-5919-4F39-A1BC-55E8C4CF58E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C3238-9CF7-4818-9A07-5A49BE8F06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1E802-6D12-4CBC-BB2E-E41D73B7B3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B3672-5C40-4C3C-996C-D57BFFE689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DDBA2-9D7F-4D81-AE31-E54CFA7A7A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904C1-3646-4C3A-9798-3D15FBA82C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EDA12-CB3B-468B-BA78-03D85E2CAE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965AF-C405-4BBE-950C-5F0A37C9F71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D11D1-F844-4853-B3C6-4501ECDBC9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F4FE4-43F0-4812-889B-60E2F95B67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33095-5E11-49C7-A624-BD55D096BA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2825C-1E93-45F8-B6F0-0E90539BF0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BCDCA-7FB1-4C8E-92A4-2C4429F293B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B5079-2408-4DFF-873D-0734FBD15E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8C6C7-DDD2-4438-95B8-51F6A9BDE7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523D1-0C25-4443-ACAD-94A106F18B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EF698-BC20-4453-A979-0AD7AF6DDF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81BC5-3BED-4129-B5C1-3C3DF60734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A85B6-0BB0-4AB5-84C8-7766D70BBBE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DF8E6-335C-4BFA-97A9-47E015335E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C4855-86D6-49B7-94B4-09ACA1D2B6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9D315-06BE-4CD6-934B-B9CAA353AE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C7126-FB6C-4736-895C-200D5655E5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4CDE7-78AC-4254-B895-3A57E760C2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8CC99-A0B9-4E09-A3C8-6A4AC93FF1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28F97-28A3-45F0-9D6D-D0562BF228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54F1E-0EF6-4B1F-B5CC-1D666EC219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9D469-93B0-4752-8CE3-76CD4763D5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266A5-474E-43F5-A6F5-DF93ED0F79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88AE0-D7EA-4091-854C-DB29C891223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2F353-41C4-4180-920E-9B51D29A74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5E09A-553E-4483-B931-2D833A51F5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4E088-6012-45B3-B411-04B1324F5E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65017-EE84-46DC-9B14-405F673062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D6F8D-46F7-47DB-B1EF-5C526296ED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40A8E-8F7F-45CE-8008-7C3740E327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60DFA-70A1-4AFC-A29D-5509CD0B0F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4DFB4-7C25-40AA-8A15-36D5544FB0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34695-A2DF-4AD8-88D6-A0B141E233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62239-4960-400B-B531-6ED19DC045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8A623-04B6-41A7-A33A-361C7F4E2F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174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02D8B-07CD-455C-A345-ADB9AB584F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10E0A-FBD1-429E-9A57-DEB4F96D34A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61658-A6A3-4536-9185-EE8DE65377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C7FD9-9453-48AD-9820-CCE86F89D5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0925A-114C-40F4-9248-1698A300B90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E02B1-4839-4451-9E97-F94FBB9327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73FCF-C629-4C39-B021-82898A89B2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FEC10-3133-49F9-B0B6-322C520D12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71F93-CED4-4633-8306-1695EAF7E9F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8C5BA-AFDE-4D23-9AF6-249F9EB870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3883B-5073-46FE-9F7B-0226B18D1B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424FF-C1C3-45CA-B36A-3F53EF671CC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0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36.xml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3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57.xml"/><Relationship Id="rId2" Type="http://schemas.openxmlformats.org/officeDocument/2006/relationships/slideLayout" Target="../slideLayouts/slideLayout247.xml"/><Relationship Id="rId1" Type="http://schemas.openxmlformats.org/officeDocument/2006/relationships/slideLayout" Target="../slideLayouts/slideLayout246.xml"/><Relationship Id="rId6" Type="http://schemas.openxmlformats.org/officeDocument/2006/relationships/slideLayout" Target="../slideLayouts/slideLayout251.xml"/><Relationship Id="rId11" Type="http://schemas.openxmlformats.org/officeDocument/2006/relationships/slideLayout" Target="../slideLayouts/slideLayout256.xml"/><Relationship Id="rId5" Type="http://schemas.openxmlformats.org/officeDocument/2006/relationships/slideLayout" Target="../slideLayouts/slideLayout250.xml"/><Relationship Id="rId10" Type="http://schemas.openxmlformats.org/officeDocument/2006/relationships/slideLayout" Target="../slideLayouts/slideLayout255.xml"/><Relationship Id="rId4" Type="http://schemas.openxmlformats.org/officeDocument/2006/relationships/slideLayout" Target="../slideLayouts/slideLayout249.xml"/><Relationship Id="rId9" Type="http://schemas.openxmlformats.org/officeDocument/2006/relationships/slideLayout" Target="../slideLayouts/slideLayout25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4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4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4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04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04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5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5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5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5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5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04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04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F4BF552-D16D-4885-A88D-A33A6B2FB1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1" r:id="rId1"/>
    <p:sldLayoutId id="2147485011" r:id="rId2"/>
    <p:sldLayoutId id="2147485012" r:id="rId3"/>
    <p:sldLayoutId id="2147485013" r:id="rId4"/>
    <p:sldLayoutId id="2147485014" r:id="rId5"/>
    <p:sldLayoutId id="2147485015" r:id="rId6"/>
    <p:sldLayoutId id="2147485016" r:id="rId7"/>
    <p:sldLayoutId id="2147485017" r:id="rId8"/>
    <p:sldLayoutId id="2147485018" r:id="rId9"/>
    <p:sldLayoutId id="2147485019" r:id="rId10"/>
    <p:sldLayoutId id="214748502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0251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25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25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025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25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26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026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026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1026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26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6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6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6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7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0264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0265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B6CC86B-7EAE-461C-B4C7-24A2C88B8B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80" r:id="rId1"/>
    <p:sldLayoutId id="2147485101" r:id="rId2"/>
    <p:sldLayoutId id="2147485102" r:id="rId3"/>
    <p:sldLayoutId id="2147485103" r:id="rId4"/>
    <p:sldLayoutId id="2147485104" r:id="rId5"/>
    <p:sldLayoutId id="2147485105" r:id="rId6"/>
    <p:sldLayoutId id="2147485106" r:id="rId7"/>
    <p:sldLayoutId id="2147485107" r:id="rId8"/>
    <p:sldLayoutId id="2147485108" r:id="rId9"/>
    <p:sldLayoutId id="2147485109" r:id="rId10"/>
    <p:sldLayoutId id="214748511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127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27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28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128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28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28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128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128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1128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129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29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29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29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29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28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128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F0B18FAB-F7D5-44DE-A802-863A7EE2FED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81" r:id="rId1"/>
    <p:sldLayoutId id="2147485111" r:id="rId2"/>
    <p:sldLayoutId id="2147485112" r:id="rId3"/>
    <p:sldLayoutId id="2147485113" r:id="rId4"/>
    <p:sldLayoutId id="2147485114" r:id="rId5"/>
    <p:sldLayoutId id="2147485115" r:id="rId6"/>
    <p:sldLayoutId id="2147485116" r:id="rId7"/>
    <p:sldLayoutId id="2147485117" r:id="rId8"/>
    <p:sldLayoutId id="2147485118" r:id="rId9"/>
    <p:sldLayoutId id="2147485119" r:id="rId10"/>
    <p:sldLayoutId id="214748512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2299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30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30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230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30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230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230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231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1231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231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1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1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1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1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2312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2313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DD6E210-AD1E-4ACC-B60A-93A4645B7D2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82" r:id="rId1"/>
    <p:sldLayoutId id="2147485121" r:id="rId2"/>
    <p:sldLayoutId id="2147485122" r:id="rId3"/>
    <p:sldLayoutId id="2147485123" r:id="rId4"/>
    <p:sldLayoutId id="2147485124" r:id="rId5"/>
    <p:sldLayoutId id="2147485125" r:id="rId6"/>
    <p:sldLayoutId id="2147485126" r:id="rId7"/>
    <p:sldLayoutId id="2147485127" r:id="rId8"/>
    <p:sldLayoutId id="2147485128" r:id="rId9"/>
    <p:sldLayoutId id="2147485129" r:id="rId10"/>
    <p:sldLayoutId id="214748513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457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332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458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2459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332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2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60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333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3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333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3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3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1333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333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3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4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4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4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3336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37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461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F690F789-A3F3-4D80-A0C4-BA1388D657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2461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83" r:id="rId1"/>
    <p:sldLayoutId id="2147485131" r:id="rId2"/>
    <p:sldLayoutId id="2147485132" r:id="rId3"/>
    <p:sldLayoutId id="2147485133" r:id="rId4"/>
    <p:sldLayoutId id="2147485134" r:id="rId5"/>
    <p:sldLayoutId id="2147485135" r:id="rId6"/>
    <p:sldLayoutId id="2147485136" r:id="rId7"/>
    <p:sldLayoutId id="2147485137" r:id="rId8"/>
    <p:sldLayoutId id="2147485138" r:id="rId9"/>
    <p:sldLayoutId id="2147485139" r:id="rId10"/>
    <p:sldLayoutId id="2147485140" r:id="rId11"/>
  </p:sldLayoutIdLst>
  <p:transition spd="med"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457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4347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458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2459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435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35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60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435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35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435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435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435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1435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436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6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6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6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6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4360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4361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461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DA0FC26-7C7A-47C6-AC77-E492A14C4A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2461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84" r:id="rId1"/>
    <p:sldLayoutId id="2147485141" r:id="rId2"/>
    <p:sldLayoutId id="2147485142" r:id="rId3"/>
    <p:sldLayoutId id="2147485143" r:id="rId4"/>
    <p:sldLayoutId id="2147485144" r:id="rId5"/>
    <p:sldLayoutId id="2147485145" r:id="rId6"/>
    <p:sldLayoutId id="2147485146" r:id="rId7"/>
    <p:sldLayoutId id="2147485147" r:id="rId8"/>
    <p:sldLayoutId id="2147485148" r:id="rId9"/>
    <p:sldLayoutId id="2147485149" r:id="rId10"/>
    <p:sldLayoutId id="2147485150" r:id="rId11"/>
  </p:sldLayoutIdLst>
  <p:transition spd="med"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457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5371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458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2459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37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37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60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537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37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38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538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538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1538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538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8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8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8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39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5384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5385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461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8C891B83-5AE5-41F7-ADA6-67913A9FB5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2461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85" r:id="rId1"/>
    <p:sldLayoutId id="2147485151" r:id="rId2"/>
    <p:sldLayoutId id="2147485152" r:id="rId3"/>
    <p:sldLayoutId id="2147485153" r:id="rId4"/>
    <p:sldLayoutId id="2147485154" r:id="rId5"/>
    <p:sldLayoutId id="2147485155" r:id="rId6"/>
    <p:sldLayoutId id="2147485156" r:id="rId7"/>
    <p:sldLayoutId id="2147485157" r:id="rId8"/>
    <p:sldLayoutId id="2147485158" r:id="rId9"/>
    <p:sldLayoutId id="2147485159" r:id="rId10"/>
    <p:sldLayoutId id="2147485160" r:id="rId11"/>
  </p:sldLayoutIdLst>
  <p:transition spd="med"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457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1639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458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2459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9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1 w 717"/>
                <a:gd name="T1" fmla="*/ 845 h 845"/>
                <a:gd name="T2" fmla="*/ 731 w 717"/>
                <a:gd name="T3" fmla="*/ 821 h 845"/>
                <a:gd name="T4" fmla="*/ 588 w 717"/>
                <a:gd name="T5" fmla="*/ 605 h 845"/>
                <a:gd name="T6" fmla="*/ 413 w 717"/>
                <a:gd name="T7" fmla="*/ 396 h 845"/>
                <a:gd name="T8" fmla="*/ 228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6 w 717"/>
                <a:gd name="T15" fmla="*/ 198 h 845"/>
                <a:gd name="T16" fmla="*/ 407 w 717"/>
                <a:gd name="T17" fmla="*/ 408 h 845"/>
                <a:gd name="T18" fmla="*/ 582 w 717"/>
                <a:gd name="T19" fmla="*/ 623 h 845"/>
                <a:gd name="T20" fmla="*/ 731 w 717"/>
                <a:gd name="T21" fmla="*/ 845 h 845"/>
                <a:gd name="T22" fmla="*/ 731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4 w 407"/>
                <a:gd name="T1" fmla="*/ 414 h 414"/>
                <a:gd name="T2" fmla="*/ 414 w 407"/>
                <a:gd name="T3" fmla="*/ 396 h 414"/>
                <a:gd name="T4" fmla="*/ 229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3 w 407"/>
                <a:gd name="T13" fmla="*/ 204 h 414"/>
                <a:gd name="T14" fmla="*/ 414 w 407"/>
                <a:gd name="T15" fmla="*/ 414 h 414"/>
                <a:gd name="T16" fmla="*/ 414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60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0 w 586"/>
                <a:gd name="T1" fmla="*/ 0 h 599"/>
                <a:gd name="T2" fmla="*/ 582 w 586"/>
                <a:gd name="T3" fmla="*/ 0 h 599"/>
                <a:gd name="T4" fmla="*/ 414 w 586"/>
                <a:gd name="T5" fmla="*/ 132 h 599"/>
                <a:gd name="T6" fmla="*/ 264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4 w 586"/>
                <a:gd name="T17" fmla="*/ 282 h 599"/>
                <a:gd name="T18" fmla="*/ 420 w 586"/>
                <a:gd name="T19" fmla="*/ 138 h 599"/>
                <a:gd name="T20" fmla="*/ 600 w 586"/>
                <a:gd name="T21" fmla="*/ 0 h 599"/>
                <a:gd name="T22" fmla="*/ 600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6 w 269"/>
                <a:gd name="T1" fmla="*/ 0 h 252"/>
                <a:gd name="T2" fmla="*/ 258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6 w 269"/>
                <a:gd name="T15" fmla="*/ 0 h 252"/>
                <a:gd name="T16" fmla="*/ 276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40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40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1640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641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41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41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41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41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640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461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7DCD7BA5-F311-4079-99EE-0FAD6055D4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2461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86" r:id="rId1"/>
    <p:sldLayoutId id="2147485161" r:id="rId2"/>
    <p:sldLayoutId id="2147485162" r:id="rId3"/>
    <p:sldLayoutId id="2147485163" r:id="rId4"/>
    <p:sldLayoutId id="2147485164" r:id="rId5"/>
    <p:sldLayoutId id="2147485165" r:id="rId6"/>
    <p:sldLayoutId id="2147485166" r:id="rId7"/>
    <p:sldLayoutId id="2147485167" r:id="rId8"/>
    <p:sldLayoutId id="2147485168" r:id="rId9"/>
    <p:sldLayoutId id="2147485169" r:id="rId10"/>
    <p:sldLayoutId id="2147485170" r:id="rId11"/>
  </p:sldLayoutIdLst>
  <p:transition spd="med"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741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64 w 5184"/>
                <a:gd name="T3" fmla="*/ 3159 h 3159"/>
                <a:gd name="T4" fmla="*/ 526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741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6 w 556"/>
                <a:gd name="T5" fmla="*/ 3159 h 3159"/>
                <a:gd name="T6" fmla="*/ 56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1741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741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42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42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9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99 w 4724"/>
                  <a:gd name="T7" fmla="*/ 12 h 12"/>
                  <a:gd name="T8" fmla="*/ 4799 w 4724"/>
                  <a:gd name="T9" fmla="*/ 0 h 12"/>
                  <a:gd name="T10" fmla="*/ 479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42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42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807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1344 w 251"/>
                  <a:gd name="T5" fmla="*/ 12 h 12"/>
                  <a:gd name="T6" fmla="*/ 1344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42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6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6 w 251"/>
                  <a:gd name="T7" fmla="*/ 12 h 12"/>
                  <a:gd name="T8" fmla="*/ 256 w 251"/>
                  <a:gd name="T9" fmla="*/ 0 h 12"/>
                  <a:gd name="T10" fmla="*/ 256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807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</p:grpSp>
      </p:grpSp>
      <p:sp>
        <p:nvSpPr>
          <p:cNvPr id="8807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8808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8808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808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808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fld id="{E7F61E4E-0D22-47C7-BED6-F475FF8A2B5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87" r:id="rId1"/>
    <p:sldLayoutId id="2147485188" r:id="rId2"/>
    <p:sldLayoutId id="2147485189" r:id="rId3"/>
    <p:sldLayoutId id="2147485190" r:id="rId4"/>
    <p:sldLayoutId id="2147485191" r:id="rId5"/>
    <p:sldLayoutId id="2147485192" r:id="rId6"/>
    <p:sldLayoutId id="2147485193" r:id="rId7"/>
    <p:sldLayoutId id="2147485194" r:id="rId8"/>
    <p:sldLayoutId id="2147485195" r:id="rId9"/>
    <p:sldLayoutId id="2147485196" r:id="rId10"/>
    <p:sldLayoutId id="2147485197" r:id="rId11"/>
    <p:sldLayoutId id="2147485198" r:id="rId12"/>
    <p:sldLayoutId id="2147485199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8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8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8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8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8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9" grpId="0"/>
      <p:bldP spid="8808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808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808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808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808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808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536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536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536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grpSp>
          <p:nvGrpSpPr>
            <p:cNvPr id="1844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536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6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6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  <p:sp>
            <p:nvSpPr>
              <p:cNvPr id="1537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latin typeface="Lucida Handwriting" pitchFamily="66" charset="0"/>
                </a:endParaRPr>
              </a:p>
            </p:txBody>
          </p:sp>
        </p:grpSp>
        <p:sp>
          <p:nvSpPr>
            <p:cNvPr id="1538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538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538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844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7 w 717"/>
                <a:gd name="T1" fmla="*/ 845 h 845"/>
                <a:gd name="T2" fmla="*/ 727 w 717"/>
                <a:gd name="T3" fmla="*/ 821 h 845"/>
                <a:gd name="T4" fmla="*/ 584 w 717"/>
                <a:gd name="T5" fmla="*/ 605 h 845"/>
                <a:gd name="T6" fmla="*/ 411 w 717"/>
                <a:gd name="T7" fmla="*/ 396 h 845"/>
                <a:gd name="T8" fmla="*/ 226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4 w 717"/>
                <a:gd name="T15" fmla="*/ 198 h 845"/>
                <a:gd name="T16" fmla="*/ 405 w 717"/>
                <a:gd name="T17" fmla="*/ 408 h 845"/>
                <a:gd name="T18" fmla="*/ 578 w 717"/>
                <a:gd name="T19" fmla="*/ 623 h 845"/>
                <a:gd name="T20" fmla="*/ 727 w 717"/>
                <a:gd name="T21" fmla="*/ 845 h 845"/>
                <a:gd name="T22" fmla="*/ 727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4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2 w 407"/>
                <a:gd name="T1" fmla="*/ 414 h 414"/>
                <a:gd name="T2" fmla="*/ 412 w 407"/>
                <a:gd name="T3" fmla="*/ 396 h 414"/>
                <a:gd name="T4" fmla="*/ 227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1 w 407"/>
                <a:gd name="T13" fmla="*/ 204 h 414"/>
                <a:gd name="T14" fmla="*/ 412 w 407"/>
                <a:gd name="T15" fmla="*/ 414 h 414"/>
                <a:gd name="T16" fmla="*/ 412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38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latin typeface="Lucida Handwriting" pitchFamily="66" charset="0"/>
              </a:endParaRPr>
            </a:p>
          </p:txBody>
        </p:sp>
        <p:sp>
          <p:nvSpPr>
            <p:cNvPr id="1845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6 w 586"/>
                <a:gd name="T1" fmla="*/ 0 h 599"/>
                <a:gd name="T2" fmla="*/ 578 w 586"/>
                <a:gd name="T3" fmla="*/ 0 h 599"/>
                <a:gd name="T4" fmla="*/ 412 w 586"/>
                <a:gd name="T5" fmla="*/ 132 h 599"/>
                <a:gd name="T6" fmla="*/ 262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2 w 586"/>
                <a:gd name="T17" fmla="*/ 282 h 599"/>
                <a:gd name="T18" fmla="*/ 418 w 586"/>
                <a:gd name="T19" fmla="*/ 138 h 599"/>
                <a:gd name="T20" fmla="*/ 596 w 586"/>
                <a:gd name="T21" fmla="*/ 0 h 599"/>
                <a:gd name="T22" fmla="*/ 596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5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4 w 269"/>
                <a:gd name="T1" fmla="*/ 0 h 252"/>
                <a:gd name="T2" fmla="*/ 256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4 w 269"/>
                <a:gd name="T15" fmla="*/ 0 h 252"/>
                <a:gd name="T16" fmla="*/ 274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845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45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45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1845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845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5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846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8456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8457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539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540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40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40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9EF0BD1F-01DC-4665-8B0C-E009B5564E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540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00" r:id="rId1"/>
    <p:sldLayoutId id="2147485201" r:id="rId2"/>
    <p:sldLayoutId id="2147485202" r:id="rId3"/>
    <p:sldLayoutId id="2147485203" r:id="rId4"/>
    <p:sldLayoutId id="2147485204" r:id="rId5"/>
    <p:sldLayoutId id="2147485205" r:id="rId6"/>
    <p:sldLayoutId id="2147485206" r:id="rId7"/>
    <p:sldLayoutId id="2147485207" r:id="rId8"/>
    <p:sldLayoutId id="2147485208" r:id="rId9"/>
    <p:sldLayoutId id="2147485209" r:id="rId10"/>
    <p:sldLayoutId id="2147485210" r:id="rId11"/>
  </p:sldLayoutIdLst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9" grpId="0"/>
      <p:bldP spid="1540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4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4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4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4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4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40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81" name="Rectangle 4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2" name="Rectangle 4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3" name="Rectangle 4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728CAA25-3327-4CBA-BF13-EAF3701175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11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059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06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06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6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6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7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207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07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7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7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7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7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072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073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96B18407-7502-4811-BED4-83CEC71498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2" r:id="rId1"/>
    <p:sldLayoutId id="2147485021" r:id="rId2"/>
    <p:sldLayoutId id="2147485022" r:id="rId3"/>
    <p:sldLayoutId id="2147485023" r:id="rId4"/>
    <p:sldLayoutId id="2147485024" r:id="rId5"/>
    <p:sldLayoutId id="2147485025" r:id="rId6"/>
    <p:sldLayoutId id="2147485026" r:id="rId7"/>
    <p:sldLayoutId id="2147485027" r:id="rId8"/>
    <p:sldLayoutId id="2147485028" r:id="rId9"/>
    <p:sldLayoutId id="2147485029" r:id="rId10"/>
    <p:sldLayoutId id="214748503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14438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it-IT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20489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20490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491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492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493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494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495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496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497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498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499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0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1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2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3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4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5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6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7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8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09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10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11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12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13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14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15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16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17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0518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0483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44419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4420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4421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42A513-A55F-40A4-92C2-E4CF43BC47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442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12" r:id="rId1"/>
    <p:sldLayoutId id="2147485213" r:id="rId2"/>
    <p:sldLayoutId id="2147485214" r:id="rId3"/>
    <p:sldLayoutId id="2147485215" r:id="rId4"/>
    <p:sldLayoutId id="2147485216" r:id="rId5"/>
    <p:sldLayoutId id="2147485217" r:id="rId6"/>
    <p:sldLayoutId id="2147485218" r:id="rId7"/>
    <p:sldLayoutId id="2147485219" r:id="rId8"/>
    <p:sldLayoutId id="2147485220" r:id="rId9"/>
    <p:sldLayoutId id="2147485221" r:id="rId10"/>
    <p:sldLayoutId id="21474852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14438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it-IT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21513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21514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15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16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17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18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19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0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1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2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3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4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5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6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7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8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29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0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1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2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3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4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5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6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7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8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39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40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41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1542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150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44419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4420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4421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08306A-67F4-4499-8019-5565092A4A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442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23" r:id="rId1"/>
    <p:sldLayoutId id="2147485224" r:id="rId2"/>
    <p:sldLayoutId id="2147485225" r:id="rId3"/>
    <p:sldLayoutId id="2147485226" r:id="rId4"/>
    <p:sldLayoutId id="2147485227" r:id="rId5"/>
    <p:sldLayoutId id="2147485228" r:id="rId6"/>
    <p:sldLayoutId id="2147485229" r:id="rId7"/>
    <p:sldLayoutId id="2147485230" r:id="rId8"/>
    <p:sldLayoutId id="2147485231" r:id="rId9"/>
    <p:sldLayoutId id="2147485232" r:id="rId10"/>
    <p:sldLayoutId id="214748523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14438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it-IT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22537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22538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39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0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1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2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3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4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5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6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7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8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49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0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1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2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3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4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5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6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7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8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59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60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61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62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63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64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65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2566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2531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44419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4420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4421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5C414D-D3C9-4B90-A77B-23CEBC57E1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442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34" r:id="rId1"/>
    <p:sldLayoutId id="2147485235" r:id="rId2"/>
    <p:sldLayoutId id="2147485236" r:id="rId3"/>
    <p:sldLayoutId id="2147485237" r:id="rId4"/>
    <p:sldLayoutId id="2147485238" r:id="rId5"/>
    <p:sldLayoutId id="2147485239" r:id="rId6"/>
    <p:sldLayoutId id="2147485240" r:id="rId7"/>
    <p:sldLayoutId id="2147485241" r:id="rId8"/>
    <p:sldLayoutId id="2147485242" r:id="rId9"/>
    <p:sldLayoutId id="2147485243" r:id="rId10"/>
    <p:sldLayoutId id="21474852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14438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it-IT">
                <a:solidFill>
                  <a:srgbClr val="FFFFFF"/>
                </a:solidFill>
                <a:latin typeface="Arial" charset="0"/>
                <a:cs typeface="+mn-cs"/>
              </a:endParaRPr>
            </a:p>
          </p:txBody>
        </p:sp>
        <p:grpSp>
          <p:nvGrpSpPr>
            <p:cNvPr id="23561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23562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63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64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65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66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67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68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69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0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1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2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3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4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5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6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7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8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79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0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1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2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3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4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5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6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7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8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89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23590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it-IT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23555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44419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4420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4421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B1A050-2DD5-4C1E-AF79-EA43A871B7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442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45" r:id="rId1"/>
    <p:sldLayoutId id="2147485246" r:id="rId2"/>
    <p:sldLayoutId id="2147485247" r:id="rId3"/>
    <p:sldLayoutId id="2147485248" r:id="rId4"/>
    <p:sldLayoutId id="2147485249" r:id="rId5"/>
    <p:sldLayoutId id="2147485250" r:id="rId6"/>
    <p:sldLayoutId id="2147485251" r:id="rId7"/>
    <p:sldLayoutId id="2147485252" r:id="rId8"/>
    <p:sldLayoutId id="2147485253" r:id="rId9"/>
    <p:sldLayoutId id="2147485254" r:id="rId10"/>
    <p:sldLayoutId id="21474852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457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8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24587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458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8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459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5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2459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9 w 717"/>
                <a:gd name="T1" fmla="*/ 845 h 845"/>
                <a:gd name="T2" fmla="*/ 719 w 717"/>
                <a:gd name="T3" fmla="*/ 821 h 845"/>
                <a:gd name="T4" fmla="*/ 576 w 717"/>
                <a:gd name="T5" fmla="*/ 605 h 845"/>
                <a:gd name="T6" fmla="*/ 407 w 717"/>
                <a:gd name="T7" fmla="*/ 396 h 845"/>
                <a:gd name="T8" fmla="*/ 222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0 w 717"/>
                <a:gd name="T15" fmla="*/ 198 h 845"/>
                <a:gd name="T16" fmla="*/ 401 w 717"/>
                <a:gd name="T17" fmla="*/ 408 h 845"/>
                <a:gd name="T18" fmla="*/ 570 w 717"/>
                <a:gd name="T19" fmla="*/ 623 h 845"/>
                <a:gd name="T20" fmla="*/ 719 w 717"/>
                <a:gd name="T21" fmla="*/ 845 h 845"/>
                <a:gd name="T22" fmla="*/ 719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59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8 w 407"/>
                <a:gd name="T1" fmla="*/ 414 h 414"/>
                <a:gd name="T2" fmla="*/ 408 w 407"/>
                <a:gd name="T3" fmla="*/ 396 h 414"/>
                <a:gd name="T4" fmla="*/ 223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7 w 407"/>
                <a:gd name="T13" fmla="*/ 204 h 414"/>
                <a:gd name="T14" fmla="*/ 408 w 407"/>
                <a:gd name="T15" fmla="*/ 414 h 414"/>
                <a:gd name="T16" fmla="*/ 408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60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2459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8 w 586"/>
                <a:gd name="T1" fmla="*/ 0 h 599"/>
                <a:gd name="T2" fmla="*/ 570 w 586"/>
                <a:gd name="T3" fmla="*/ 0 h 599"/>
                <a:gd name="T4" fmla="*/ 408 w 586"/>
                <a:gd name="T5" fmla="*/ 132 h 599"/>
                <a:gd name="T6" fmla="*/ 258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8 w 586"/>
                <a:gd name="T17" fmla="*/ 282 h 599"/>
                <a:gd name="T18" fmla="*/ 414 w 586"/>
                <a:gd name="T19" fmla="*/ 138 h 599"/>
                <a:gd name="T20" fmla="*/ 588 w 586"/>
                <a:gd name="T21" fmla="*/ 0 h 599"/>
                <a:gd name="T22" fmla="*/ 588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459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0 w 269"/>
                <a:gd name="T1" fmla="*/ 0 h 252"/>
                <a:gd name="T2" fmla="*/ 252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0 w 269"/>
                <a:gd name="T15" fmla="*/ 0 h 252"/>
                <a:gd name="T16" fmla="*/ 270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grpSp>
          <p:nvGrpSpPr>
            <p:cNvPr id="2459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460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60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60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60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60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4600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461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461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61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473F0BF-4385-48D5-9244-4D6066BD14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2461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56" r:id="rId1"/>
    <p:sldLayoutId id="2147485257" r:id="rId2"/>
    <p:sldLayoutId id="2147485258" r:id="rId3"/>
    <p:sldLayoutId id="2147485259" r:id="rId4"/>
    <p:sldLayoutId id="2147485260" r:id="rId5"/>
    <p:sldLayoutId id="2147485261" r:id="rId6"/>
    <p:sldLayoutId id="2147485262" r:id="rId7"/>
    <p:sldLayoutId id="2147485263" r:id="rId8"/>
    <p:sldLayoutId id="2147485264" r:id="rId9"/>
    <p:sldLayoutId id="2147485265" r:id="rId10"/>
    <p:sldLayoutId id="2147485266" r:id="rId11"/>
    <p:sldLayoutId id="2147485267" r:id="rId12"/>
  </p:sldLayoutIdLst>
  <p:transition spd="med"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308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308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8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309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9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09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09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09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309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309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9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0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0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0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3096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097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847513AA-46FE-4FDC-94CD-BB49C0B630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3" r:id="rId1"/>
    <p:sldLayoutId id="2147485031" r:id="rId2"/>
    <p:sldLayoutId id="2147485032" r:id="rId3"/>
    <p:sldLayoutId id="2147485033" r:id="rId4"/>
    <p:sldLayoutId id="2147485034" r:id="rId5"/>
    <p:sldLayoutId id="2147485035" r:id="rId6"/>
    <p:sldLayoutId id="2147485036" r:id="rId7"/>
    <p:sldLayoutId id="2147485037" r:id="rId8"/>
    <p:sldLayoutId id="2147485038" r:id="rId9"/>
    <p:sldLayoutId id="2147485039" r:id="rId10"/>
    <p:sldLayoutId id="214748504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4107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41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41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41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12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12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12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12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12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4120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4121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DC1AA75D-15ED-404D-A7A5-4BF1697823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4" r:id="rId1"/>
    <p:sldLayoutId id="2147485041" r:id="rId2"/>
    <p:sldLayoutId id="2147485042" r:id="rId3"/>
    <p:sldLayoutId id="2147485043" r:id="rId4"/>
    <p:sldLayoutId id="2147485044" r:id="rId5"/>
    <p:sldLayoutId id="2147485045" r:id="rId6"/>
    <p:sldLayoutId id="2147485046" r:id="rId7"/>
    <p:sldLayoutId id="2147485047" r:id="rId8"/>
    <p:sldLayoutId id="2147485048" r:id="rId9"/>
    <p:sldLayoutId id="2147485049" r:id="rId10"/>
    <p:sldLayoutId id="214748505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5131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513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3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513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3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14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14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14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514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514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4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4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4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5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5144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145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B0CFB672-3FA1-4FBB-B435-F7D5FA22BE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5" r:id="rId1"/>
    <p:sldLayoutId id="2147485051" r:id="rId2"/>
    <p:sldLayoutId id="2147485052" r:id="rId3"/>
    <p:sldLayoutId id="2147485053" r:id="rId4"/>
    <p:sldLayoutId id="2147485054" r:id="rId5"/>
    <p:sldLayoutId id="2147485055" r:id="rId6"/>
    <p:sldLayoutId id="2147485056" r:id="rId7"/>
    <p:sldLayoutId id="2147485057" r:id="rId8"/>
    <p:sldLayoutId id="2147485058" r:id="rId9"/>
    <p:sldLayoutId id="2147485059" r:id="rId10"/>
    <p:sldLayoutId id="214748506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615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15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16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616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16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16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616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616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616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617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7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7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7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7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616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616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CA1AF463-2BBA-488D-BAB3-2CDD27687E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6" r:id="rId1"/>
    <p:sldLayoutId id="2147485061" r:id="rId2"/>
    <p:sldLayoutId id="2147485062" r:id="rId3"/>
    <p:sldLayoutId id="2147485063" r:id="rId4"/>
    <p:sldLayoutId id="2147485064" r:id="rId5"/>
    <p:sldLayoutId id="2147485065" r:id="rId6"/>
    <p:sldLayoutId id="2147485066" r:id="rId7"/>
    <p:sldLayoutId id="2147485067" r:id="rId8"/>
    <p:sldLayoutId id="2147485068" r:id="rId9"/>
    <p:sldLayoutId id="2147485069" r:id="rId10"/>
    <p:sldLayoutId id="214748507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7179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18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718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718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718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718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718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719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719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7194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95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96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97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98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7192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7193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5FA4BBB4-57D1-4AF2-AA6D-49FA1440C3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7" r:id="rId1"/>
    <p:sldLayoutId id="2147485071" r:id="rId2"/>
    <p:sldLayoutId id="2147485072" r:id="rId3"/>
    <p:sldLayoutId id="2147485073" r:id="rId4"/>
    <p:sldLayoutId id="2147485074" r:id="rId5"/>
    <p:sldLayoutId id="2147485075" r:id="rId6"/>
    <p:sldLayoutId id="2147485076" r:id="rId7"/>
    <p:sldLayoutId id="2147485077" r:id="rId8"/>
    <p:sldLayoutId id="2147485078" r:id="rId9"/>
    <p:sldLayoutId id="2147485079" r:id="rId10"/>
    <p:sldLayoutId id="214748508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820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820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20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821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21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821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821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821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821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821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1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2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2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2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8216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8217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ADAF1C59-35FC-44E1-AF8F-257EA53DEB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8" r:id="rId1"/>
    <p:sldLayoutId id="2147485081" r:id="rId2"/>
    <p:sldLayoutId id="2147485082" r:id="rId3"/>
    <p:sldLayoutId id="2147485083" r:id="rId4"/>
    <p:sldLayoutId id="2147485084" r:id="rId5"/>
    <p:sldLayoutId id="2147485085" r:id="rId6"/>
    <p:sldLayoutId id="2147485086" r:id="rId7"/>
    <p:sldLayoutId id="2147485087" r:id="rId8"/>
    <p:sldLayoutId id="2147485088" r:id="rId9"/>
    <p:sldLayoutId id="2147485089" r:id="rId10"/>
    <p:sldLayoutId id="214748509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63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9227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63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164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t-IT" b="1">
                  <a:solidFill>
                    <a:srgbClr val="FFFFFF"/>
                  </a:solidFill>
                  <a:cs typeface="+mn-cs"/>
                </a:endParaRPr>
              </a:p>
            </p:txBody>
          </p:sp>
        </p:grpSp>
        <p:sp>
          <p:nvSpPr>
            <p:cNvPr id="164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923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923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t-IT" b="1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923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923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923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923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923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grpSp>
          <p:nvGrpSpPr>
            <p:cNvPr id="923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924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4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4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4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4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9240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9241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8F3864B7-6A1E-4452-B799-48D1A97585F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64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179" r:id="rId1"/>
    <p:sldLayoutId id="2147485091" r:id="rId2"/>
    <p:sldLayoutId id="2147485092" r:id="rId3"/>
    <p:sldLayoutId id="2147485093" r:id="rId4"/>
    <p:sldLayoutId id="2147485094" r:id="rId5"/>
    <p:sldLayoutId id="2147485095" r:id="rId6"/>
    <p:sldLayoutId id="2147485096" r:id="rId7"/>
    <p:sldLayoutId id="2147485097" r:id="rId8"/>
    <p:sldLayoutId id="2147485098" r:id="rId9"/>
    <p:sldLayoutId id="2147485099" r:id="rId10"/>
    <p:sldLayoutId id="214748510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5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3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2141538"/>
            <a:ext cx="8196262" cy="1814512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 sz="2800" b="1" dirty="0" smtClean="0">
                <a:solidFill>
                  <a:schemeClr val="folHlink"/>
                </a:solidFill>
                <a:latin typeface="Lucida Handwriting" pitchFamily="66" charset="0"/>
              </a:rPr>
              <a:t/>
            </a:r>
            <a:br>
              <a:rPr lang="it-IT" sz="2800" b="1" dirty="0" smtClean="0">
                <a:solidFill>
                  <a:schemeClr val="folHlink"/>
                </a:solidFill>
                <a:latin typeface="Lucida Handwriting" pitchFamily="66" charset="0"/>
              </a:rPr>
            </a:br>
            <a:r>
              <a:rPr lang="it-IT" sz="2800" b="1" dirty="0" smtClean="0">
                <a:solidFill>
                  <a:schemeClr val="folHlink"/>
                </a:solidFill>
                <a:latin typeface="Lucida Handwriting" pitchFamily="66" charset="0"/>
              </a:rPr>
              <a:t/>
            </a:r>
            <a:br>
              <a:rPr lang="it-IT" sz="2800" b="1" dirty="0" smtClean="0">
                <a:solidFill>
                  <a:schemeClr val="folHlink"/>
                </a:solidFill>
                <a:latin typeface="Lucida Handwriting" pitchFamily="66" charset="0"/>
              </a:rPr>
            </a:br>
            <a:r>
              <a:rPr lang="it-IT" sz="2800" b="1" dirty="0" smtClean="0">
                <a:solidFill>
                  <a:schemeClr val="folHlink"/>
                </a:solidFill>
                <a:latin typeface="Lucida Handwriting" pitchFamily="66" charset="0"/>
              </a:rPr>
              <a:t/>
            </a:r>
            <a:br>
              <a:rPr lang="it-IT" sz="2800" b="1" dirty="0" smtClean="0">
                <a:solidFill>
                  <a:schemeClr val="folHlink"/>
                </a:solidFill>
                <a:latin typeface="Lucida Handwriting" pitchFamily="66" charset="0"/>
              </a:rPr>
            </a:br>
            <a:r>
              <a:rPr lang="it-IT" sz="3200" b="1" dirty="0" smtClean="0">
                <a:solidFill>
                  <a:schemeClr val="folHlink"/>
                </a:solidFill>
                <a:latin typeface="Lucida Handwriting" pitchFamily="66" charset="0"/>
              </a:rPr>
              <a:t>In classe con un alunno con disabilità</a:t>
            </a:r>
            <a:br>
              <a:rPr lang="it-IT" sz="3200" b="1" dirty="0" smtClean="0">
                <a:solidFill>
                  <a:schemeClr val="folHlink"/>
                </a:solidFill>
                <a:latin typeface="Lucida Handwriting" pitchFamily="66" charset="0"/>
              </a:rPr>
            </a:br>
            <a:r>
              <a:rPr lang="it-IT" sz="3200" b="1" dirty="0" smtClean="0">
                <a:solidFill>
                  <a:schemeClr val="folHlink"/>
                </a:solidFill>
                <a:latin typeface="Lucida Handwriting" pitchFamily="66" charset="0"/>
              </a:rPr>
              <a:t>Buone pratiche di didattica inclusiva e lavoro in rete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79413" y="4652963"/>
            <a:ext cx="8748712" cy="3024187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it-IT" sz="2400" b="1" i="1" dirty="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b="1" i="1" dirty="0" smtClean="0">
                <a:solidFill>
                  <a:schemeClr val="folHlink"/>
                </a:solidFill>
              </a:rPr>
              <a:t>Dott. Mauro Mario Coppa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/>
              <a:t>-Coordinatore Scientifico-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b="1" i="1" dirty="0" err="1" smtClean="0">
                <a:solidFill>
                  <a:srgbClr val="FFFF00"/>
                </a:solidFill>
              </a:rPr>
              <a:t>Ci.Erre.E</a:t>
            </a:r>
            <a:r>
              <a:rPr lang="it-IT" sz="2400" dirty="0" smtClean="0"/>
              <a:t>.- </a:t>
            </a:r>
            <a:r>
              <a:rPr lang="it-IT" sz="2400" b="1" dirty="0" smtClean="0">
                <a:solidFill>
                  <a:srgbClr val="FFFF00"/>
                </a:solidFill>
              </a:rPr>
              <a:t>C</a:t>
            </a:r>
            <a:r>
              <a:rPr lang="it-IT" sz="2400" dirty="0" smtClean="0"/>
              <a:t>entro </a:t>
            </a:r>
            <a:r>
              <a:rPr lang="it-IT" sz="2400" b="1" dirty="0" smtClean="0">
                <a:solidFill>
                  <a:srgbClr val="FFFF00"/>
                </a:solidFill>
              </a:rPr>
              <a:t>R</a:t>
            </a:r>
            <a:r>
              <a:rPr lang="it-IT" sz="2400" dirty="0" smtClean="0"/>
              <a:t>isorse per l’</a:t>
            </a:r>
            <a:r>
              <a:rPr lang="it-IT" sz="2400" b="1" dirty="0" smtClean="0">
                <a:solidFill>
                  <a:srgbClr val="FFFF00"/>
                </a:solidFill>
              </a:rPr>
              <a:t>E</a:t>
            </a:r>
            <a:r>
              <a:rPr lang="it-IT" sz="2400" dirty="0" smtClean="0"/>
              <a:t>ducazione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/>
              <a:t>A</a:t>
            </a:r>
            <a:r>
              <a:rPr lang="it-IT" sz="2400" dirty="0" smtClean="0"/>
              <a:t>ncona</a:t>
            </a:r>
          </a:p>
          <a:p>
            <a:pPr eaLnBrk="1" hangingPunct="1">
              <a:lnSpc>
                <a:spcPct val="80000"/>
              </a:lnSpc>
              <a:defRPr/>
            </a:pPr>
            <a:endParaRPr lang="it-IT" sz="1600" b="1" i="1" dirty="0" smtClean="0">
              <a:solidFill>
                <a:schemeClr val="folHlink"/>
              </a:solidFill>
            </a:endParaRPr>
          </a:p>
        </p:txBody>
      </p:sp>
      <p:pic>
        <p:nvPicPr>
          <p:cNvPr id="124932" name="Picture 5" descr="DSCN0361"/>
          <p:cNvPicPr>
            <a:picLocks noChangeAspect="1" noChangeArrowheads="1"/>
          </p:cNvPicPr>
          <p:nvPr/>
        </p:nvPicPr>
        <p:blipFill>
          <a:blip r:embed="rId3" cstate="print"/>
          <a:srcRect l="15347" r="5902"/>
          <a:stretch>
            <a:fillRect/>
          </a:stretch>
        </p:blipFill>
        <p:spPr bwMode="auto">
          <a:xfrm rot="-461889">
            <a:off x="212725" y="309563"/>
            <a:ext cx="1960563" cy="1708150"/>
          </a:xfrm>
          <a:prstGeom prst="rect">
            <a:avLst/>
          </a:prstGeom>
          <a:noFill/>
          <a:ln w="9525">
            <a:solidFill>
              <a:srgbClr val="3968C7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9" name="Picture 4" descr="IMG_14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933825"/>
            <a:ext cx="1871663" cy="1404938"/>
          </a:xfrm>
          <a:prstGeom prst="rect">
            <a:avLst/>
          </a:prstGeom>
          <a:noFill/>
          <a:ln w="9525">
            <a:solidFill>
              <a:srgbClr val="CCCCFF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124934" name="Picture 6" descr="14 febbraio 2011 0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97087">
            <a:off x="7324725" y="3725863"/>
            <a:ext cx="151130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5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475" y="260350"/>
            <a:ext cx="2305050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936" name="Picture 14" descr="011400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292228">
            <a:off x="6580188" y="128588"/>
            <a:ext cx="2273300" cy="1706562"/>
          </a:xfrm>
          <a:prstGeom prst="rect">
            <a:avLst/>
          </a:prstGeom>
          <a:noFill/>
          <a:ln w="9525">
            <a:solidFill>
              <a:srgbClr val="B7C1EB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it-IT" sz="4000" smtClean="0">
              <a:solidFill>
                <a:srgbClr val="FFCC00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327275"/>
            <a:ext cx="8569325" cy="47021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3600" b="1" smtClean="0">
                <a:solidFill>
                  <a:srgbClr val="FFCC00"/>
                </a:solidFill>
              </a:rPr>
              <a:t>  </a:t>
            </a:r>
            <a:r>
              <a:rPr lang="it-IT" sz="2400" b="1" smtClean="0">
                <a:solidFill>
                  <a:schemeClr val="folHlink"/>
                </a:solidFill>
              </a:rPr>
              <a:t>Obiettivo </a:t>
            </a:r>
            <a:r>
              <a:rPr lang="it-IT" sz="2400" b="1" smtClean="0">
                <a:solidFill>
                  <a:schemeClr val="tx2"/>
                </a:solidFill>
              </a:rPr>
              <a:t>: </a:t>
            </a:r>
            <a:r>
              <a:rPr lang="it-IT" sz="2400" smtClean="0">
                <a:solidFill>
                  <a:schemeClr val="tx2"/>
                </a:solidFill>
              </a:rPr>
              <a:t>sperimentare sulla propria pelle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smtClean="0">
                <a:solidFill>
                  <a:schemeClr val="tx2"/>
                </a:solidFill>
              </a:rPr>
              <a:t>   cosa significa non vedere, non sentire, anche da una sedia a rotelle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smtClean="0"/>
              <a:t>   </a:t>
            </a:r>
            <a:r>
              <a:rPr lang="it-IT" sz="2400" b="1" smtClean="0">
                <a:solidFill>
                  <a:schemeClr val="folHlink"/>
                </a:solidFill>
              </a:rPr>
              <a:t>Attività:</a:t>
            </a:r>
            <a:r>
              <a:rPr lang="it-IT" sz="2400" smtClean="0"/>
              <a:t>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400" i="1" u="sng" smtClean="0">
                <a:solidFill>
                  <a:schemeClr val="folHlink"/>
                </a:solidFill>
              </a:rPr>
              <a:t>la merenda al buio</a:t>
            </a:r>
            <a:r>
              <a:rPr lang="it-IT" sz="2400" b="1" i="1" smtClean="0">
                <a:solidFill>
                  <a:schemeClr val="folHlink"/>
                </a:solidFill>
              </a:rPr>
              <a:t>: </a:t>
            </a:r>
            <a:r>
              <a:rPr lang="it-IT" sz="2400" smtClean="0"/>
              <a:t>cercare il proprio zaino, tirare fuori la merenda, buttare la carta, tutto con la benda</a:t>
            </a:r>
            <a:endParaRPr lang="it-IT" sz="2400" smtClean="0">
              <a:solidFill>
                <a:schemeClr val="folHlink"/>
              </a:solidFill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400" i="1" u="sng" smtClean="0">
                <a:solidFill>
                  <a:schemeClr val="folHlink"/>
                </a:solidFill>
              </a:rPr>
              <a:t>Non parlarmi, non ti sento</a:t>
            </a:r>
            <a:r>
              <a:rPr lang="it-IT" sz="2400" smtClean="0"/>
              <a:t>: organizzare un gioco di gruppo con il walkman a tutto volume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400" i="1" u="sng" smtClean="0">
                <a:solidFill>
                  <a:schemeClr val="folHlink"/>
                </a:solidFill>
              </a:rPr>
              <a:t>La passeggiata dove non so</a:t>
            </a:r>
            <a:r>
              <a:rPr lang="it-IT" sz="2400" smtClean="0"/>
              <a:t>: con benda , in carrozzina, un compagno ti accompagna senza parlare</a:t>
            </a:r>
            <a:endParaRPr lang="it-IT" sz="2400" i="1" smtClean="0">
              <a:solidFill>
                <a:srgbClr val="FFC000"/>
              </a:solidFill>
              <a:effectLst/>
            </a:endParaRPr>
          </a:p>
        </p:txBody>
      </p:sp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179388" y="0"/>
            <a:ext cx="8351837" cy="2205038"/>
          </a:xfrm>
          <a:prstGeom prst="cloudCallout">
            <a:avLst>
              <a:gd name="adj1" fmla="val 52421"/>
              <a:gd name="adj2" fmla="val 44023"/>
            </a:avLst>
          </a:prstGeom>
          <a:solidFill>
            <a:srgbClr val="CCEC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anchor="b"/>
          <a:lstStyle/>
          <a:p>
            <a:pPr algn="ctr">
              <a:defRPr/>
            </a:pPr>
            <a: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6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>Laboratorio di sensibilizzazione alle differenze</a:t>
            </a:r>
          </a:p>
        </p:txBody>
      </p:sp>
      <p:pic>
        <p:nvPicPr>
          <p:cNvPr id="134149" name="Picture 5" descr="01140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06198">
            <a:off x="6659563" y="0"/>
            <a:ext cx="1889125" cy="25209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build="p" autoUpdateAnimBg="0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dirty="0" smtClean="0">
                <a:solidFill>
                  <a:srgbClr val="FFFF00"/>
                </a:solidFill>
              </a:rPr>
              <a:t>Struttura del programma di educazione </a:t>
            </a:r>
            <a:r>
              <a:rPr lang="it-IT" sz="4000" dirty="0" err="1" smtClean="0">
                <a:solidFill>
                  <a:srgbClr val="FFFF00"/>
                </a:solidFill>
              </a:rPr>
              <a:t>prosociale</a:t>
            </a:r>
            <a:endParaRPr lang="it-IT" sz="4000" dirty="0" smtClean="0">
              <a:solidFill>
                <a:srgbClr val="FFFF00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Attività riferite sia ad </a:t>
            </a:r>
            <a:r>
              <a:rPr lang="it-IT" i="1" dirty="0" smtClean="0">
                <a:solidFill>
                  <a:srgbClr val="FFFF00"/>
                </a:solidFill>
              </a:rPr>
              <a:t>esperienze dirette</a:t>
            </a:r>
            <a:r>
              <a:rPr lang="it-IT" dirty="0" smtClean="0">
                <a:solidFill>
                  <a:srgbClr val="FFFF00"/>
                </a:solidFill>
              </a:rPr>
              <a:t> (giochi, </a:t>
            </a:r>
            <a:r>
              <a:rPr lang="it-IT" i="1" dirty="0" err="1" smtClean="0">
                <a:solidFill>
                  <a:srgbClr val="FFFF00"/>
                </a:solidFill>
              </a:rPr>
              <a:t>circle</a:t>
            </a:r>
            <a:r>
              <a:rPr lang="it-IT" i="1" dirty="0" smtClean="0">
                <a:solidFill>
                  <a:srgbClr val="FFFF00"/>
                </a:solidFill>
              </a:rPr>
              <a:t>-time)che indirette</a:t>
            </a:r>
            <a:r>
              <a:rPr lang="it-IT" dirty="0" smtClean="0">
                <a:solidFill>
                  <a:srgbClr val="FFFF00"/>
                </a:solidFill>
              </a:rPr>
              <a:t> (narrazioni, </a:t>
            </a:r>
            <a:r>
              <a:rPr lang="it-IT" dirty="0" err="1" smtClean="0">
                <a:solidFill>
                  <a:srgbClr val="FFFF00"/>
                </a:solidFill>
              </a:rPr>
              <a:t>role-playing</a:t>
            </a:r>
            <a:r>
              <a:rPr lang="it-IT" dirty="0" smtClean="0">
                <a:solidFill>
                  <a:srgbClr val="FFFF00"/>
                </a:solidFill>
              </a:rPr>
              <a:t>) </a:t>
            </a:r>
            <a:r>
              <a:rPr lang="it-IT" dirty="0" smtClean="0"/>
              <a:t>rivolte a bambini dai 7 ai 12-13 anni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Il programma può essere realizzato </a:t>
            </a:r>
            <a:r>
              <a:rPr lang="it-IT" i="1" dirty="0" smtClean="0">
                <a:solidFill>
                  <a:srgbClr val="FFFF00"/>
                </a:solidFill>
              </a:rPr>
              <a:t>in classe</a:t>
            </a:r>
            <a:r>
              <a:rPr lang="it-IT" dirty="0" smtClean="0">
                <a:solidFill>
                  <a:srgbClr val="FFFF00"/>
                </a:solidFill>
              </a:rPr>
              <a:t>, </a:t>
            </a:r>
            <a:r>
              <a:rPr lang="it-IT" dirty="0" smtClean="0"/>
              <a:t>con l’insegnante, con frequenza  settimanale, oppure come </a:t>
            </a:r>
            <a:r>
              <a:rPr lang="it-IT" i="1" dirty="0" smtClean="0">
                <a:solidFill>
                  <a:srgbClr val="FFFF00"/>
                </a:solidFill>
              </a:rPr>
              <a:t>progetto specifico</a:t>
            </a:r>
            <a:r>
              <a:rPr lang="it-IT" dirty="0" smtClean="0">
                <a:solidFill>
                  <a:srgbClr val="FFFF00"/>
                </a:solidFill>
              </a:rPr>
              <a:t> </a:t>
            </a:r>
            <a:r>
              <a:rPr lang="it-IT" dirty="0" smtClean="0"/>
              <a:t>integrativo curato da professionisti e/o educatori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600" dirty="0" smtClean="0">
                <a:solidFill>
                  <a:srgbClr val="FFFF00"/>
                </a:solidFill>
              </a:rPr>
              <a:t>Training di abilità </a:t>
            </a:r>
            <a:r>
              <a:rPr lang="it-IT" sz="3600" dirty="0" err="1" smtClean="0">
                <a:solidFill>
                  <a:srgbClr val="FFFF00"/>
                </a:solidFill>
              </a:rPr>
              <a:t>prosociali</a:t>
            </a:r>
            <a:r>
              <a:rPr lang="it-IT" sz="3600" dirty="0" smtClean="0">
                <a:solidFill>
                  <a:srgbClr val="FFFF00"/>
                </a:solidFill>
              </a:rPr>
              <a:t> in classe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dirty="0" smtClean="0"/>
              <a:t>Struttura-tipo di ogni unità </a:t>
            </a:r>
            <a:r>
              <a:rPr lang="it-IT" sz="2800" dirty="0" err="1" smtClean="0"/>
              <a:t>prosociale</a:t>
            </a:r>
            <a:r>
              <a:rPr lang="it-IT" sz="2800" dirty="0" smtClean="0"/>
              <a:t>: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it-IT" sz="2800" i="1" dirty="0" smtClean="0">
                <a:solidFill>
                  <a:srgbClr val="FFFF00"/>
                </a:solidFill>
                <a:effectLst/>
              </a:rPr>
              <a:t>Situazione-stimolo</a:t>
            </a:r>
            <a:r>
              <a:rPr lang="it-IT" sz="2800" dirty="0" smtClean="0"/>
              <a:t> : occasione-problema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it-IT" sz="2800" i="1" dirty="0" smtClean="0">
                <a:solidFill>
                  <a:srgbClr val="FFFF00"/>
                </a:solidFill>
                <a:effectLst/>
              </a:rPr>
              <a:t>Lettura</a:t>
            </a:r>
            <a:r>
              <a:rPr lang="it-IT" sz="2800" i="1" dirty="0" smtClean="0">
                <a:solidFill>
                  <a:schemeClr val="folHlink"/>
                </a:solidFill>
                <a:effectLst/>
              </a:rPr>
              <a:t>:</a:t>
            </a:r>
            <a:r>
              <a:rPr lang="it-IT" sz="2800" dirty="0" smtClean="0"/>
              <a:t> interpretazione delle finalità, motivazioni, conseguenze di un comportamento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it-IT" sz="2800" i="1" dirty="0" smtClean="0">
                <a:solidFill>
                  <a:srgbClr val="FFFF00"/>
                </a:solidFill>
              </a:rPr>
              <a:t>Azione</a:t>
            </a:r>
            <a:r>
              <a:rPr lang="it-IT" sz="2800" dirty="0" smtClean="0"/>
              <a:t>: comprensione e confronto tramite esperienze personali o di gruppo</a:t>
            </a:r>
          </a:p>
          <a:p>
            <a:pPr eaLnBrk="1" hangingPunct="1">
              <a:buFont typeface="Wingdings" pitchFamily="2" charset="2"/>
              <a:buBlip>
                <a:blip r:embed="rId3"/>
              </a:buBlip>
              <a:defRPr/>
            </a:pPr>
            <a:r>
              <a:rPr lang="it-IT" sz="2800" i="1" dirty="0" smtClean="0">
                <a:solidFill>
                  <a:srgbClr val="FFFF00"/>
                </a:solidFill>
              </a:rPr>
              <a:t>Generalizzazione</a:t>
            </a:r>
            <a:r>
              <a:rPr lang="it-IT" sz="2800" dirty="0" smtClean="0"/>
              <a:t>: processo di ricerca e consapevolezza di regole ed atteggiamenti</a:t>
            </a:r>
          </a:p>
          <a:p>
            <a:pPr eaLnBrk="1" hangingPunct="1">
              <a:defRPr/>
            </a:pPr>
            <a:endParaRPr lang="it-IT" sz="2800" dirty="0" smtClean="0"/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388" y="1773238"/>
            <a:ext cx="8224837" cy="5032375"/>
          </a:xfrm>
        </p:spPr>
        <p:txBody>
          <a:bodyPr/>
          <a:lstStyle/>
          <a:p>
            <a:pPr>
              <a:defRPr/>
            </a:pPr>
            <a:endParaRPr lang="it-IT" dirty="0" smtClean="0"/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it-IT" sz="2000" b="1" i="1" dirty="0" smtClean="0">
                <a:solidFill>
                  <a:srgbClr val="FFFF00"/>
                </a:solidFill>
              </a:rPr>
              <a:t>Obiettivo</a:t>
            </a:r>
          </a:p>
          <a:p>
            <a:pPr algn="just">
              <a:defRPr/>
            </a:pPr>
            <a:r>
              <a:rPr lang="it-IT" sz="2000" dirty="0" smtClean="0"/>
              <a:t>Sviluppare la capacità di riconoscere i principali stati emotivi attraverso le espressioni del viso e la mimica facciale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it-IT" sz="2000" b="1" i="1" dirty="0" smtClean="0">
                <a:solidFill>
                  <a:srgbClr val="FFFF00"/>
                </a:solidFill>
              </a:rPr>
              <a:t>Attività del laboratorio</a:t>
            </a:r>
          </a:p>
          <a:p>
            <a:pPr algn="just">
              <a:defRPr/>
            </a:pPr>
            <a:r>
              <a:rPr lang="it-IT" sz="2000" b="1" i="1" dirty="0" smtClean="0">
                <a:solidFill>
                  <a:srgbClr val="FFFF00"/>
                </a:solidFill>
              </a:rPr>
              <a:t>Le </a:t>
            </a:r>
            <a:r>
              <a:rPr lang="it-IT" sz="2000" b="1" i="1" dirty="0" err="1" smtClean="0">
                <a:solidFill>
                  <a:srgbClr val="FFFF00"/>
                </a:solidFill>
              </a:rPr>
              <a:t>millefacce</a:t>
            </a:r>
            <a:r>
              <a:rPr lang="it-IT" sz="2000" dirty="0" smtClean="0"/>
              <a:t>: una serie di volti ed espressioni,(sorriso-piacere-sorpresa-ecc.) che i bambini debbono indovinare</a:t>
            </a:r>
          </a:p>
          <a:p>
            <a:pPr algn="just">
              <a:defRPr/>
            </a:pPr>
            <a:r>
              <a:rPr lang="it-IT" sz="2000" b="1" i="1" dirty="0" smtClean="0">
                <a:solidFill>
                  <a:srgbClr val="FFFF00"/>
                </a:solidFill>
              </a:rPr>
              <a:t>Indovina la faccia</a:t>
            </a:r>
            <a:r>
              <a:rPr lang="it-IT" sz="2000" dirty="0" smtClean="0"/>
              <a:t>: un bambino si presenta al gruppo con una espressione, che il gruppo deve indovinare</a:t>
            </a:r>
          </a:p>
          <a:p>
            <a:pPr algn="just">
              <a:defRPr/>
            </a:pPr>
            <a:r>
              <a:rPr lang="it-IT" sz="2000" b="1" i="1" dirty="0" smtClean="0">
                <a:solidFill>
                  <a:srgbClr val="FFFF00"/>
                </a:solidFill>
              </a:rPr>
              <a:t>La galleria dei ritratti</a:t>
            </a:r>
            <a:r>
              <a:rPr lang="it-IT" sz="2000" dirty="0" smtClean="0"/>
              <a:t>: con la macchina fotografica, si fanno foto ad ogni bambino, e poi vengono proiettate sulla parete con il videoproiettore</a:t>
            </a:r>
          </a:p>
          <a:p>
            <a:pPr marL="0" indent="0">
              <a:buFont typeface="Wingdings" pitchFamily="2" charset="2"/>
              <a:buNone/>
              <a:defRPr/>
            </a:pPr>
            <a:endParaRPr lang="it-IT" sz="2000" dirty="0" smtClean="0"/>
          </a:p>
          <a:p>
            <a:pPr>
              <a:defRPr/>
            </a:pPr>
            <a:endParaRPr lang="it-IT" dirty="0"/>
          </a:p>
        </p:txBody>
      </p:sp>
      <p:pic>
        <p:nvPicPr>
          <p:cNvPr id="1372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88913"/>
            <a:ext cx="5254625" cy="180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722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333375"/>
            <a:ext cx="29686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143000"/>
          </a:xfrm>
          <a:noFill/>
        </p:spPr>
        <p:txBody>
          <a:bodyPr/>
          <a:lstStyle/>
          <a:p>
            <a:endParaRPr lang="it-IT" sz="3600" b="1" smtClean="0">
              <a:solidFill>
                <a:srgbClr val="FFCC99"/>
              </a:solidFill>
              <a:effectLst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221663" cy="5589587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>
                <a:effectLst/>
              </a:rPr>
              <a:t>Permettono l’utilizzo dei programmi didattici negli ambienti </a:t>
            </a:r>
            <a:r>
              <a:rPr lang="it-IT" sz="2400" b="1" i="1" smtClean="0">
                <a:solidFill>
                  <a:srgbClr val="FFCC66"/>
                </a:solidFill>
              </a:rPr>
              <a:t>scolastici normali</a:t>
            </a:r>
            <a:r>
              <a:rPr lang="it-IT" sz="2400" smtClean="0">
                <a:effectLst/>
              </a:rPr>
              <a:t>, senza modifiche ambientali, e la creazione di spazi condivisi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>
                <a:effectLst/>
              </a:rPr>
              <a:t>Garantiscono un </a:t>
            </a:r>
            <a:r>
              <a:rPr lang="it-IT" sz="2400" b="1" i="1" smtClean="0">
                <a:solidFill>
                  <a:srgbClr val="FFCC66"/>
                </a:solidFill>
              </a:rPr>
              <a:t>buon livello di motivazione</a:t>
            </a:r>
            <a:r>
              <a:rPr lang="it-IT" sz="2400" b="1" smtClean="0">
                <a:solidFill>
                  <a:srgbClr val="FFCC66"/>
                </a:solidFill>
              </a:rPr>
              <a:t> al </a:t>
            </a:r>
            <a:r>
              <a:rPr lang="it-IT" sz="2400" b="1" i="1" smtClean="0">
                <a:solidFill>
                  <a:srgbClr val="FFCC66"/>
                </a:solidFill>
              </a:rPr>
              <a:t>compito</a:t>
            </a:r>
            <a:r>
              <a:rPr lang="it-IT" sz="2400" i="1" smtClean="0">
                <a:solidFill>
                  <a:schemeClr val="folHlink"/>
                </a:solidFill>
                <a:effectLst/>
              </a:rPr>
              <a:t> </a:t>
            </a:r>
            <a:r>
              <a:rPr lang="it-IT" sz="2400" smtClean="0">
                <a:effectLst/>
              </a:rPr>
              <a:t>e danno significato ai percorsi di inclusione scolastica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>
                <a:effectLst/>
              </a:rPr>
              <a:t>Consentono di scoprire</a:t>
            </a:r>
            <a:r>
              <a:rPr lang="it-IT" sz="2400" i="1" smtClean="0">
                <a:solidFill>
                  <a:schemeClr val="folHlink"/>
                </a:solidFill>
                <a:effectLst/>
              </a:rPr>
              <a:t> </a:t>
            </a:r>
            <a:r>
              <a:rPr lang="it-IT" sz="2400" b="1" i="1" smtClean="0">
                <a:solidFill>
                  <a:schemeClr val="folHlink"/>
                </a:solidFill>
              </a:rPr>
              <a:t>le potenzialità del bambino disabile (strumenti compensativi)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b="1" i="1" smtClean="0">
                <a:solidFill>
                  <a:schemeClr val="folHlink"/>
                </a:solidFill>
              </a:rPr>
              <a:t>Possono sviluppare curriculi integrati</a:t>
            </a:r>
            <a:r>
              <a:rPr lang="it-IT" sz="2400" b="1" i="1" smtClean="0">
                <a:solidFill>
                  <a:srgbClr val="FFCC66"/>
                </a:solidFill>
                <a:effectLst/>
              </a:rPr>
              <a:t>, </a:t>
            </a:r>
            <a:r>
              <a:rPr lang="it-IT" sz="2400" b="1" i="1" smtClean="0">
                <a:effectLst/>
              </a:rPr>
              <a:t>cioè utili anche agli altri alunni (es. la sintesi vocale)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>
                <a:effectLst/>
              </a:rPr>
              <a:t>Richiedono un </a:t>
            </a:r>
            <a:r>
              <a:rPr lang="it-IT" sz="2400" b="1" i="1" smtClean="0">
                <a:solidFill>
                  <a:schemeClr val="folHlink"/>
                </a:solidFill>
                <a:effectLst/>
              </a:rPr>
              <a:t>minimo training</a:t>
            </a:r>
            <a:r>
              <a:rPr lang="it-IT" sz="2400" b="1" smtClean="0">
                <a:solidFill>
                  <a:srgbClr val="FFCC66"/>
                </a:solidFill>
                <a:effectLst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>
                <a:effectLst/>
              </a:rPr>
              <a:t>Hanno</a:t>
            </a:r>
            <a:r>
              <a:rPr lang="it-IT" sz="2400" i="1" smtClean="0">
                <a:solidFill>
                  <a:srgbClr val="FFCC66"/>
                </a:solidFill>
                <a:effectLst/>
              </a:rPr>
              <a:t> </a:t>
            </a:r>
            <a:r>
              <a:rPr lang="it-IT" sz="2400" b="1" i="1" smtClean="0">
                <a:solidFill>
                  <a:schemeClr val="folHlink"/>
                </a:solidFill>
                <a:effectLst/>
              </a:rPr>
              <a:t>costi contenuti</a:t>
            </a:r>
            <a:r>
              <a:rPr lang="it-IT" sz="2400" i="1" smtClean="0">
                <a:solidFill>
                  <a:schemeClr val="folHlink"/>
                </a:solidFill>
                <a:effectLst/>
              </a:rPr>
              <a:t> e </a:t>
            </a:r>
            <a:r>
              <a:rPr lang="it-IT" sz="2400" b="1" i="1" smtClean="0">
                <a:solidFill>
                  <a:schemeClr val="folHlink"/>
                </a:solidFill>
                <a:effectLst/>
              </a:rPr>
              <a:t>facilitazioni di acquisto</a:t>
            </a:r>
          </a:p>
        </p:txBody>
      </p:sp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0" y="0"/>
            <a:ext cx="9144000" cy="1773238"/>
          </a:xfrm>
          <a:prstGeom prst="cloudCallout">
            <a:avLst>
              <a:gd name="adj1" fmla="val 48995"/>
              <a:gd name="adj2" fmla="val 66921"/>
            </a:avLst>
          </a:prstGeom>
          <a:solidFill>
            <a:srgbClr val="CCEC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anchor="b"/>
          <a:lstStyle/>
          <a:p>
            <a:pPr algn="ctr" eaLnBrk="0" hangingPunct="0">
              <a:defRPr/>
            </a:pP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  <a:t/>
            </a:r>
            <a:br>
              <a:rPr lang="it-IT" sz="3200" b="1">
                <a:solidFill>
                  <a:srgbClr val="000099"/>
                </a:solidFill>
                <a:latin typeface="Bradley Hand ITC" pitchFamily="66" charset="0"/>
                <a:cs typeface="+mn-cs"/>
              </a:rPr>
            </a:br>
            <a:r>
              <a:rPr lang="it-IT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>Ausili tecnologici in classe per facilitare l’apprendimento nei bambini con disabilità intellettiva </a:t>
            </a:r>
            <a:endParaRPr lang="it-IT" sz="2800" b="1" i="1">
              <a:solidFill>
                <a:srgbClr val="003B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Handwriting" pitchFamily="66" charset="0"/>
              <a:cs typeface="+mn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autoUpdateAnimBg="0"/>
      <p:bldP spid="46082" grpId="0" build="p" autoUpdateAnimBg="0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922338" y="2133600"/>
            <a:ext cx="8221662" cy="4464050"/>
          </a:xfrm>
        </p:spPr>
        <p:txBody>
          <a:bodyPr/>
          <a:lstStyle/>
          <a:p>
            <a:pPr eaLnBrk="1" hangingPunct="1"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it-IT" sz="2800" b="1" i="1" dirty="0" smtClean="0">
                <a:solidFill>
                  <a:srgbClr val="FFFF00"/>
                </a:solidFill>
              </a:rPr>
              <a:t>Il Mito del Baro</a:t>
            </a:r>
            <a:r>
              <a:rPr lang="it-IT" sz="2800" i="1" dirty="0" smtClean="0">
                <a:solidFill>
                  <a:srgbClr val="FFFF00"/>
                </a:solidFill>
              </a:rPr>
              <a:t>: </a:t>
            </a:r>
            <a:r>
              <a:rPr lang="it-IT" sz="2800" i="1" dirty="0" smtClean="0"/>
              <a:t>la tecnologia lo facilita, acquista vantaggi rispetto agli altri </a:t>
            </a:r>
          </a:p>
          <a:p>
            <a:pPr eaLnBrk="1" hangingPunct="1"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it-IT" sz="2800" b="1" i="1" dirty="0" smtClean="0">
                <a:solidFill>
                  <a:srgbClr val="FFFF00"/>
                </a:solidFill>
              </a:rPr>
              <a:t>Il Mito del Drogato</a:t>
            </a:r>
            <a:r>
              <a:rPr lang="it-IT" sz="2800" i="1" dirty="0" smtClean="0"/>
              <a:t>: la tecnologia lo rende dipendente, e ne limita l’autonomia</a:t>
            </a:r>
          </a:p>
          <a:p>
            <a:pPr eaLnBrk="1" hangingPunct="1"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it-IT" sz="2800" b="1" i="1" dirty="0" smtClean="0">
                <a:solidFill>
                  <a:srgbClr val="FFFF00"/>
                </a:solidFill>
              </a:rPr>
              <a:t>Il Mito del Disadattato</a:t>
            </a:r>
            <a:r>
              <a:rPr lang="it-IT" sz="2800" i="1" dirty="0" smtClean="0"/>
              <a:t>: l’uso della tecnologia lo allontana dalla quotidianità e dalla vita reale</a:t>
            </a:r>
          </a:p>
        </p:txBody>
      </p:sp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323850" y="0"/>
            <a:ext cx="8135938" cy="2205038"/>
          </a:xfrm>
          <a:prstGeom prst="cloudCallout">
            <a:avLst>
              <a:gd name="adj1" fmla="val 52421"/>
              <a:gd name="adj2" fmla="val 44023"/>
            </a:avLst>
          </a:prstGeom>
          <a:solidFill>
            <a:srgbClr val="CCEC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anchor="b"/>
          <a:lstStyle/>
          <a:p>
            <a:pPr algn="ctr">
              <a:defRPr/>
            </a:pP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  <a:cs typeface="+mn-cs"/>
              </a:rPr>
              <a:t/>
            </a:r>
            <a:br>
              <a:rPr 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  <a:cs typeface="+mn-cs"/>
              </a:rPr>
            </a:br>
            <a:r>
              <a:rPr lang="it-IT" sz="24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  <a:cs typeface="+mn-cs"/>
              </a:rPr>
              <a:t>i  falsi miti sui rischi  degli ausili  tecnologici per le persone con  disabilità </a:t>
            </a:r>
          </a:p>
        </p:txBody>
      </p:sp>
      <p:pic>
        <p:nvPicPr>
          <p:cNvPr id="139268" name="Picture 4" descr="IMG_1144"/>
          <p:cNvPicPr>
            <a:picLocks noChangeAspect="1" noChangeArrowheads="1"/>
          </p:cNvPicPr>
          <p:nvPr/>
        </p:nvPicPr>
        <p:blipFill>
          <a:blip r:embed="rId3" cstate="print"/>
          <a:srcRect t="8955" b="4810"/>
          <a:stretch>
            <a:fillRect/>
          </a:stretch>
        </p:blipFill>
        <p:spPr bwMode="auto">
          <a:xfrm rot="466203">
            <a:off x="6877050" y="188913"/>
            <a:ext cx="2016125" cy="1924050"/>
          </a:xfrm>
          <a:prstGeom prst="rect">
            <a:avLst/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 advAuto="0"/>
      <p:bldP spid="46082" grpId="0" build="p" autoUpdateAnimBg="0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sz="4000" smtClean="0">
              <a:solidFill>
                <a:srgbClr val="FFCC00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327275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 dirty="0" smtClean="0">
                <a:solidFill>
                  <a:srgbClr val="FFCC00"/>
                </a:solidFill>
              </a:rPr>
              <a:t>  </a:t>
            </a:r>
            <a:r>
              <a:rPr lang="it-IT" sz="2400" b="1" dirty="0" smtClean="0">
                <a:solidFill>
                  <a:schemeClr val="folHlink"/>
                </a:solidFill>
              </a:rPr>
              <a:t>Obiettivo </a:t>
            </a:r>
            <a:r>
              <a:rPr lang="it-IT" sz="2400" b="1" dirty="0" smtClean="0">
                <a:solidFill>
                  <a:schemeClr val="tx2"/>
                </a:solidFill>
              </a:rPr>
              <a:t>: La ba</a:t>
            </a:r>
            <a:r>
              <a:rPr lang="it-IT" sz="2400" b="1" dirty="0">
                <a:solidFill>
                  <a:schemeClr val="tx2"/>
                </a:solidFill>
              </a:rPr>
              <a:t>m</a:t>
            </a:r>
            <a:r>
              <a:rPr lang="it-IT" sz="2400" b="1" dirty="0" smtClean="0">
                <a:solidFill>
                  <a:schemeClr val="tx2"/>
                </a:solidFill>
              </a:rPr>
              <a:t>bina disabile, a turno con altri bambini, sceglie e propone i giochi con cui vuole giocare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 b="1" dirty="0" smtClean="0">
              <a:solidFill>
                <a:srgbClr val="FFCC00"/>
              </a:solidFill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it-IT" sz="2800" dirty="0" smtClean="0"/>
              <a:t>   </a:t>
            </a:r>
            <a:r>
              <a:rPr lang="it-IT" sz="2400" dirty="0" smtClean="0"/>
              <a:t>Es. </a:t>
            </a:r>
            <a:r>
              <a:rPr lang="it-IT" sz="2400" i="1" dirty="0" smtClean="0">
                <a:solidFill>
                  <a:srgbClr val="FFFF00"/>
                </a:solidFill>
                <a:effectLst/>
              </a:rPr>
              <a:t>compie la scelta tra due attività di gioco premendo i pulsanti di un comunicatore vocale a due tasti , dove vengono preregistrati i messaggi vocali relativi ai nomi dei giochi ( </a:t>
            </a:r>
            <a:r>
              <a:rPr lang="it-IT" sz="2400" i="1" dirty="0" smtClean="0">
                <a:effectLst/>
              </a:rPr>
              <a:t>indovina il suono e strega chiama colore)</a:t>
            </a:r>
          </a:p>
        </p:txBody>
      </p:sp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179388" y="0"/>
            <a:ext cx="8351837" cy="2205038"/>
          </a:xfrm>
          <a:prstGeom prst="cloudCallout">
            <a:avLst>
              <a:gd name="adj1" fmla="val 52421"/>
              <a:gd name="adj2" fmla="val 44023"/>
            </a:avLst>
          </a:prstGeom>
          <a:solidFill>
            <a:srgbClr val="CCEC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anchor="b"/>
          <a:lstStyle/>
          <a:p>
            <a:pPr algn="ctr">
              <a:defRPr/>
            </a:pP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>Laboratorio di CAA</a:t>
            </a:r>
          </a:p>
          <a:p>
            <a:pPr algn="ctr">
              <a:defRPr/>
            </a:pPr>
            <a:r>
              <a:rPr lang="it-IT" sz="32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>La comunicazione con il VOCA</a:t>
            </a:r>
            <a:endParaRPr lang="it-IT" sz="3200" b="1" i="1" dirty="0">
              <a:solidFill>
                <a:srgbClr val="003B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Handwriting" pitchFamily="66" charset="0"/>
              <a:cs typeface="+mn-cs"/>
            </a:endParaRPr>
          </a:p>
        </p:txBody>
      </p:sp>
      <p:pic>
        <p:nvPicPr>
          <p:cNvPr id="140293" name="Picture 5" descr="IMG_1144"/>
          <p:cNvPicPr>
            <a:picLocks noChangeAspect="1" noChangeArrowheads="1"/>
          </p:cNvPicPr>
          <p:nvPr/>
        </p:nvPicPr>
        <p:blipFill>
          <a:blip r:embed="rId3" cstate="print"/>
          <a:srcRect t="8955" b="4810"/>
          <a:stretch>
            <a:fillRect/>
          </a:stretch>
        </p:blipFill>
        <p:spPr bwMode="auto">
          <a:xfrm rot="714196">
            <a:off x="6516688" y="407988"/>
            <a:ext cx="2016125" cy="1924050"/>
          </a:xfrm>
          <a:prstGeom prst="rect">
            <a:avLst/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build="p" autoUpdateAnimBg="0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endParaRPr lang="it-IT" sz="3600" b="1" smtClean="0">
              <a:solidFill>
                <a:srgbClr val="FFCC99"/>
              </a:solidFill>
            </a:endParaRP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60575"/>
            <a:ext cx="8221662" cy="55895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/>
              <a:t>Offrono </a:t>
            </a:r>
            <a:r>
              <a:rPr lang="it-IT" sz="2400" b="1" i="1" smtClean="0">
                <a:solidFill>
                  <a:srgbClr val="FFCC66"/>
                </a:solidFill>
              </a:rPr>
              <a:t>abilità di selezione di giochi e tutori, richieste comunicative attive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/>
              <a:t>Permettono l’utilizzo dei programmi didattici negli ambienti </a:t>
            </a:r>
            <a:r>
              <a:rPr lang="it-IT" sz="2400" b="1" i="1" smtClean="0">
                <a:solidFill>
                  <a:schemeClr val="folHlink"/>
                </a:solidFill>
              </a:rPr>
              <a:t>scolastici normali</a:t>
            </a:r>
            <a:r>
              <a:rPr lang="it-IT" sz="2400" smtClean="0"/>
              <a:t>, senza modifiche ambientali, e la creazione di spazi condivisi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/>
              <a:t>Garantiscono un </a:t>
            </a:r>
            <a:r>
              <a:rPr lang="it-IT" sz="2400" b="1" i="1" smtClean="0">
                <a:solidFill>
                  <a:schemeClr val="folHlink"/>
                </a:solidFill>
              </a:rPr>
              <a:t>buon livello di motivazione</a:t>
            </a:r>
            <a:r>
              <a:rPr lang="it-IT" sz="2400" b="1" smtClean="0">
                <a:solidFill>
                  <a:schemeClr val="folHlink"/>
                </a:solidFill>
              </a:rPr>
              <a:t> al</a:t>
            </a:r>
            <a:r>
              <a:rPr lang="it-IT" sz="2400" b="1" smtClean="0"/>
              <a:t> </a:t>
            </a:r>
            <a:r>
              <a:rPr lang="it-IT" sz="2400" b="1" i="1" smtClean="0">
                <a:solidFill>
                  <a:schemeClr val="folHlink"/>
                </a:solidFill>
              </a:rPr>
              <a:t>compito</a:t>
            </a:r>
            <a:r>
              <a:rPr lang="it-IT" sz="2400" i="1" smtClean="0">
                <a:solidFill>
                  <a:schemeClr val="folHlink"/>
                </a:solidFill>
              </a:rPr>
              <a:t> </a:t>
            </a:r>
            <a:r>
              <a:rPr lang="it-IT" sz="2400" smtClean="0"/>
              <a:t>e danno significato ai percorsi di inclusione scolastica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/>
              <a:t>Consentono di scoprire</a:t>
            </a:r>
            <a:r>
              <a:rPr lang="it-IT" sz="2400" i="1" smtClean="0">
                <a:solidFill>
                  <a:schemeClr val="folHlink"/>
                </a:solidFill>
              </a:rPr>
              <a:t> </a:t>
            </a:r>
            <a:r>
              <a:rPr lang="it-IT" sz="2400" b="1" smtClean="0">
                <a:solidFill>
                  <a:schemeClr val="folHlink"/>
                </a:solidFill>
              </a:rPr>
              <a:t>le potenzialità ed i modi di esprimersi del bambino disabile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/>
              <a:t>Richiedono un </a:t>
            </a:r>
            <a:r>
              <a:rPr lang="it-IT" sz="2400" b="1" smtClean="0">
                <a:solidFill>
                  <a:srgbClr val="FFCC66"/>
                </a:solidFill>
              </a:rPr>
              <a:t>minimo training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smtClean="0"/>
              <a:t>Hanno</a:t>
            </a:r>
            <a:r>
              <a:rPr lang="it-IT" sz="2400" i="1" smtClean="0">
                <a:solidFill>
                  <a:srgbClr val="FFCC66"/>
                </a:solidFill>
              </a:rPr>
              <a:t> </a:t>
            </a:r>
            <a:r>
              <a:rPr lang="it-IT" sz="2400" b="1" smtClean="0">
                <a:solidFill>
                  <a:srgbClr val="FFCC66"/>
                </a:solidFill>
              </a:rPr>
              <a:t>costi contenuti</a:t>
            </a:r>
            <a:r>
              <a:rPr lang="it-IT" sz="2400" i="1" smtClean="0">
                <a:solidFill>
                  <a:srgbClr val="FFCC66"/>
                </a:solidFill>
              </a:rPr>
              <a:t> e </a:t>
            </a:r>
            <a:r>
              <a:rPr lang="it-IT" sz="2400" b="1" i="1" smtClean="0">
                <a:solidFill>
                  <a:srgbClr val="FFCC66"/>
                </a:solidFill>
              </a:rPr>
              <a:t>facilitazioni di acquisto</a:t>
            </a:r>
          </a:p>
        </p:txBody>
      </p:sp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9750" y="0"/>
            <a:ext cx="8604250" cy="1989138"/>
          </a:xfrm>
          <a:prstGeom prst="cloudCallout">
            <a:avLst>
              <a:gd name="adj1" fmla="val 48931"/>
              <a:gd name="adj2" fmla="val 54231"/>
            </a:avLst>
          </a:prstGeom>
          <a:solidFill>
            <a:srgbClr val="CCEC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anchor="b"/>
          <a:lstStyle/>
          <a:p>
            <a:pPr algn="ctr">
              <a:defRPr/>
            </a:pP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/>
            </a:r>
            <a:b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</a:br>
            <a:endParaRPr lang="it-IT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radley Hand ITC" pitchFamily="66" charset="0"/>
              <a:cs typeface="+mn-cs"/>
            </a:endParaRPr>
          </a:p>
          <a:p>
            <a:pPr algn="ctr">
              <a:defRPr/>
            </a:pPr>
            <a:endParaRPr lang="it-IT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radley Hand ITC" pitchFamily="66" charset="0"/>
              <a:cs typeface="+mn-cs"/>
            </a:endParaRPr>
          </a:p>
          <a:p>
            <a:pPr algn="ctr">
              <a:defRPr/>
            </a:pPr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adley Hand ITC" pitchFamily="66" charset="0"/>
                <a:cs typeface="+mn-cs"/>
              </a:rPr>
              <a:t>Alcune considerazioni sull’uso degli ausili  tecnologici per la comunicazione  in classe</a:t>
            </a:r>
            <a:endParaRPr lang="it-IT" sz="3600" b="1" i="1" dirty="0">
              <a:solidFill>
                <a:srgbClr val="003B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ucida Handwriting" pitchFamily="66" charset="0"/>
              <a:cs typeface="+mn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60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autoUpdateAnimBg="0"/>
      <p:bldP spid="46082" grpId="0" build="p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052513"/>
            <a:ext cx="8424863" cy="533717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b="1" i="1" smtClean="0">
                <a:solidFill>
                  <a:srgbClr val="FFFF00"/>
                </a:solidFill>
              </a:rPr>
              <a:t>Il curriculo integrato</a:t>
            </a:r>
            <a:r>
              <a:rPr lang="it-IT" sz="2400" i="1" smtClean="0">
                <a:solidFill>
                  <a:srgbClr val="FFFF00"/>
                </a:solidFill>
              </a:rPr>
              <a:t> </a:t>
            </a:r>
            <a:r>
              <a:rPr lang="it-IT" sz="2400" i="1" smtClean="0"/>
              <a:t>è un tipo di approccio che permette di adeguare la classe alle necessità educative e didattiche specifiche degli alunni con disabilità..ma anche l’opposto</a:t>
            </a:r>
          </a:p>
          <a:p>
            <a:pPr marL="609600" indent="-609600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i="1" smtClean="0"/>
              <a:t>Esistono modelli diversi per integrare il curriculo:Uno di ad es.:</a:t>
            </a:r>
            <a:r>
              <a:rPr lang="it-IT" sz="2400" b="1" i="1" smtClean="0">
                <a:solidFill>
                  <a:srgbClr val="FFFF00"/>
                </a:solidFill>
              </a:rPr>
              <a:t>l’insegnamento per unità tematiche</a:t>
            </a:r>
            <a:r>
              <a:rPr lang="it-IT" sz="2400" i="1" smtClean="0"/>
              <a:t>, che combina conoscenze, abilità ed esperienze intorno ad un nucleo tematico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i="1" smtClean="0"/>
              <a:t>Il vantaggio per gli alunni disabili e non è quello di </a:t>
            </a:r>
            <a:r>
              <a:rPr lang="it-IT" sz="2400" b="1" i="1" smtClean="0">
                <a:solidFill>
                  <a:srgbClr val="FFFF00"/>
                </a:solidFill>
              </a:rPr>
              <a:t>lavorare insieme per 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b="1" i="1" smtClean="0">
                <a:solidFill>
                  <a:srgbClr val="FFFF00"/>
                </a:solidFill>
              </a:rPr>
              <a:t>pianificare l’argomento da studiare, 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b="1" i="1" smtClean="0">
                <a:solidFill>
                  <a:srgbClr val="FFFF00"/>
                </a:solidFill>
              </a:rPr>
              <a:t>localizzare informazioni 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b="1" i="1" smtClean="0">
                <a:solidFill>
                  <a:srgbClr val="FFFF00"/>
                </a:solidFill>
              </a:rPr>
              <a:t>identificare gli aspetti importanti  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b="1" i="1" smtClean="0">
                <a:solidFill>
                  <a:srgbClr val="FFFF00"/>
                </a:solidFill>
              </a:rPr>
              <a:t>decidere come trasmettere e verificare il proprio apprendimento</a:t>
            </a: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79463" y="34925"/>
            <a:ext cx="7704137" cy="1090613"/>
          </a:xfrm>
          <a:prstGeom prst="cloudCallout">
            <a:avLst>
              <a:gd name="adj1" fmla="val 49875"/>
              <a:gd name="adj2" fmla="val -175037"/>
            </a:avLst>
          </a:prstGeom>
          <a:solidFill>
            <a:srgbClr val="D7F0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b"/>
          <a:lstStyle/>
          <a:p>
            <a:pPr algn="ctr"/>
            <a:r>
              <a:rPr lang="it-IT" sz="3600" b="1">
                <a:solidFill>
                  <a:schemeClr val="bg1"/>
                </a:solidFill>
                <a:latin typeface="Bradley Hand ITC" pitchFamily="66" charset="0"/>
              </a:rPr>
              <a:t>Il  “curriculo integrato”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autoUpdateAnimBg="0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454275"/>
            <a:ext cx="7340600" cy="4392613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it-IT" sz="2400" b="1" i="1" dirty="0" smtClean="0">
                <a:solidFill>
                  <a:srgbClr val="FFFF00"/>
                </a:solidFill>
              </a:rPr>
              <a:t>Il percorso prevede: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000" b="1" i="1" dirty="0" smtClean="0"/>
              <a:t>Introduzione del tema della provenienza dei prodotti di uso quotidiano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000" b="1" i="1" dirty="0" smtClean="0"/>
              <a:t>Indagini e ricerche da svolgere a casa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000" b="1" i="1" dirty="0" smtClean="0"/>
              <a:t>Confronto e sintesi dei dati in classe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000" b="1" i="1" dirty="0" smtClean="0"/>
              <a:t>Raccolta di informazione e materiale visivo ed audiovisivo sui Paesi individuati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000" b="1" i="1" dirty="0" smtClean="0"/>
              <a:t>Realizzazione di una mappa delle produzioni 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it-IT" sz="2400" b="1" i="1" dirty="0" smtClean="0"/>
              <a:t>     </a:t>
            </a: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55650" y="0"/>
            <a:ext cx="7561263" cy="2492375"/>
          </a:xfrm>
          <a:prstGeom prst="cloudCallout">
            <a:avLst>
              <a:gd name="adj1" fmla="val 49884"/>
              <a:gd name="adj2" fmla="val -110472"/>
            </a:avLst>
          </a:prstGeom>
          <a:solidFill>
            <a:srgbClr val="D7F0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b"/>
          <a:lstStyle/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  <a:p>
            <a:pPr algn="ctr" eaLnBrk="0" hangingPunct="0"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  <a:cs typeface="+mn-cs"/>
              </a:rPr>
              <a:t>il “MADE IN..” lo studio della geografia a partire dai consumi quotidiani</a:t>
            </a:r>
            <a:b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  <a:cs typeface="+mn-cs"/>
              </a:rPr>
            </a:b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p" autoUpdateAnimBg="0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2438" y="188913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Programma del Corso di formazione «trasversale» per docenti curriculari per la gestione unitaria della classe con uno studente con disabilità</a:t>
            </a:r>
            <a:endParaRPr lang="it-IT" sz="2800" dirty="0">
              <a:solidFill>
                <a:srgbClr val="FFFF00"/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250825" y="1484313"/>
            <a:ext cx="2665413" cy="1346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fattori della didattica inclusiva</a:t>
            </a:r>
          </a:p>
        </p:txBody>
      </p:sp>
      <p:sp>
        <p:nvSpPr>
          <p:cNvPr id="7" name="Ovale 6"/>
          <p:cNvSpPr/>
          <p:nvPr/>
        </p:nvSpPr>
        <p:spPr>
          <a:xfrm>
            <a:off x="6046788" y="1655763"/>
            <a:ext cx="3097212" cy="12731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C.A.A. in classe</a:t>
            </a:r>
          </a:p>
        </p:txBody>
      </p:sp>
      <p:sp>
        <p:nvSpPr>
          <p:cNvPr id="12" name="Ovale 11"/>
          <p:cNvSpPr/>
          <p:nvPr/>
        </p:nvSpPr>
        <p:spPr>
          <a:xfrm>
            <a:off x="179388" y="4292600"/>
            <a:ext cx="3529012" cy="14192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gestione dei disturbi del comportamento</a:t>
            </a:r>
          </a:p>
        </p:txBody>
      </p:sp>
      <p:sp>
        <p:nvSpPr>
          <p:cNvPr id="13" name="Ovale 12"/>
          <p:cNvSpPr/>
          <p:nvPr/>
        </p:nvSpPr>
        <p:spPr>
          <a:xfrm>
            <a:off x="5183188" y="5002213"/>
            <a:ext cx="3960812" cy="11318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Educazione </a:t>
            </a:r>
            <a:r>
              <a:rPr lang="it-IT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prosociale</a:t>
            </a:r>
            <a:endParaRPr lang="it-IT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Ovale 16"/>
          <p:cNvSpPr/>
          <p:nvPr/>
        </p:nvSpPr>
        <p:spPr>
          <a:xfrm>
            <a:off x="2411413" y="5486400"/>
            <a:ext cx="3024187" cy="1295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Curriculo integrato</a:t>
            </a:r>
          </a:p>
        </p:txBody>
      </p:sp>
      <p:sp>
        <p:nvSpPr>
          <p:cNvPr id="18" name="Ovale 17"/>
          <p:cNvSpPr/>
          <p:nvPr/>
        </p:nvSpPr>
        <p:spPr>
          <a:xfrm>
            <a:off x="4043363" y="4275138"/>
            <a:ext cx="1920875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Tutoring</a:t>
            </a:r>
          </a:p>
        </p:txBody>
      </p:sp>
      <p:sp>
        <p:nvSpPr>
          <p:cNvPr id="19" name="Ovale 18"/>
          <p:cNvSpPr/>
          <p:nvPr/>
        </p:nvSpPr>
        <p:spPr>
          <a:xfrm>
            <a:off x="1331913" y="2762250"/>
            <a:ext cx="3384550" cy="15128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Apprendimento</a:t>
            </a:r>
          </a:p>
          <a:p>
            <a:pPr algn="ctr">
              <a:defRPr/>
            </a:pP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cooperativo</a:t>
            </a:r>
          </a:p>
        </p:txBody>
      </p:sp>
      <p:pic>
        <p:nvPicPr>
          <p:cNvPr id="125962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0325" y="1484313"/>
            <a:ext cx="3446463" cy="131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5963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2917825"/>
            <a:ext cx="39878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rgbClr val="FFC000"/>
                </a:solidFill>
              </a:rPr>
              <a:t>L’educazione socio-affettiva per i genitori</a:t>
            </a:r>
            <a:br>
              <a:rPr lang="it-IT" sz="3200" b="1" dirty="0" smtClean="0">
                <a:solidFill>
                  <a:srgbClr val="FFC000"/>
                </a:solidFill>
              </a:rPr>
            </a:br>
            <a:r>
              <a:rPr lang="it-IT" sz="2800" b="1" i="1" dirty="0" smtClean="0">
                <a:solidFill>
                  <a:srgbClr val="FFC000"/>
                </a:solidFill>
                <a:latin typeface="Lucida Handwriting" pitchFamily="66" charset="0"/>
              </a:rPr>
              <a:t>Formazione e consulenza educativa</a:t>
            </a:r>
            <a:r>
              <a:rPr lang="it-IT" sz="4000" dirty="0" smtClean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57338"/>
            <a:ext cx="8301038" cy="51117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b="1" i="1" u="sng" dirty="0" smtClean="0">
                <a:solidFill>
                  <a:srgbClr val="FFFF00"/>
                </a:solidFill>
              </a:rPr>
              <a:t>Obiettivi: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Blip>
                <a:blip r:embed="rId3"/>
              </a:buBlip>
              <a:defRPr/>
            </a:pPr>
            <a:r>
              <a:rPr lang="it-IT" sz="2400" dirty="0" smtClean="0"/>
              <a:t>Coinvolgere scuola e famiglia in </a:t>
            </a:r>
            <a:r>
              <a:rPr lang="it-IT" sz="2400" dirty="0" smtClean="0">
                <a:solidFill>
                  <a:srgbClr val="FFFF00"/>
                </a:solidFill>
                <a:latin typeface="Lucida Handwriting" pitchFamily="66" charset="0"/>
              </a:rPr>
              <a:t>obiettivi condivisi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i="1" dirty="0" smtClean="0"/>
              <a:t>.</a:t>
            </a:r>
            <a:r>
              <a:rPr lang="it-IT" sz="2400" dirty="0" smtClean="0"/>
              <a:t> Esempi di forme collaborative possono nascere intorno al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Blip>
                <a:blip r:embed="rId3"/>
              </a:buBlip>
              <a:defRPr/>
            </a:pPr>
            <a:r>
              <a:rPr lang="it-IT" sz="2400" i="1" dirty="0" smtClean="0">
                <a:solidFill>
                  <a:srgbClr val="FFFF00"/>
                </a:solidFill>
              </a:rPr>
              <a:t>percorso di consapevolezza e conoscenza relativo all’orientamento scolastico.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Blip>
                <a:blip r:embed="rId3"/>
              </a:buBlip>
              <a:defRPr/>
            </a:pPr>
            <a:r>
              <a:rPr lang="it-IT" sz="2400" i="1" dirty="0" smtClean="0">
                <a:solidFill>
                  <a:srgbClr val="FFFF00"/>
                </a:solidFill>
              </a:rPr>
              <a:t>itinerari di formazione e coinvolgimento personale in progetti di educazione alla solidarietà , cittadinanza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Blip>
                <a:blip r:embed="rId3"/>
              </a:buBlip>
              <a:defRPr/>
            </a:pPr>
            <a:r>
              <a:rPr lang="it-IT" sz="2400" dirty="0" smtClean="0"/>
              <a:t>Attuare </a:t>
            </a:r>
            <a:r>
              <a:rPr lang="it-IT" sz="2400" dirty="0" smtClean="0">
                <a:solidFill>
                  <a:srgbClr val="FFFF00"/>
                </a:solidFill>
                <a:latin typeface="Lucida Handwriting" pitchFamily="66" charset="0"/>
              </a:rPr>
              <a:t>interventi preventivi e di sostegno</a:t>
            </a:r>
            <a:r>
              <a:rPr lang="it-IT" sz="2400" dirty="0" smtClean="0">
                <a:solidFill>
                  <a:srgbClr val="FFFF00"/>
                </a:solidFill>
              </a:rPr>
              <a:t> </a:t>
            </a:r>
            <a:r>
              <a:rPr lang="it-IT" sz="2400" dirty="0" smtClean="0"/>
              <a:t>per affrontare le varie forme di disagio in ambito familiare, promuovendo la </a:t>
            </a:r>
            <a:r>
              <a:rPr lang="it-IT" sz="2400" i="1" dirty="0" smtClean="0">
                <a:solidFill>
                  <a:srgbClr val="FFFF00"/>
                </a:solidFill>
              </a:rPr>
              <a:t>comunicazione continua tra scuola e famiglia</a:t>
            </a:r>
            <a:r>
              <a:rPr lang="it-IT" sz="2400" dirty="0" smtClean="0">
                <a:solidFill>
                  <a:srgbClr val="FFFF00"/>
                </a:solidFill>
              </a:rPr>
              <a:t> (ad es, il </a:t>
            </a:r>
            <a:r>
              <a:rPr lang="it-IT" sz="2400" i="1" dirty="0" smtClean="0">
                <a:solidFill>
                  <a:srgbClr val="FFFF00"/>
                </a:solidFill>
              </a:rPr>
              <a:t>quaderno scuola-famiglia</a:t>
            </a:r>
            <a:r>
              <a:rPr lang="it-IT" sz="2400" dirty="0" smtClean="0"/>
              <a:t> in relazione a specifiche problematiche relazionali e/o comportamentali)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solidFill>
                <a:schemeClr val="folHlink"/>
              </a:solidFill>
              <a:latin typeface="Lucida Handwriting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rgbClr val="FFC000"/>
                </a:solidFill>
              </a:rPr>
              <a:t>L’educazione socio-affettiva per i genitori</a:t>
            </a:r>
            <a:br>
              <a:rPr lang="it-IT" sz="3200" b="1" dirty="0" smtClean="0">
                <a:solidFill>
                  <a:srgbClr val="FFC000"/>
                </a:solidFill>
              </a:rPr>
            </a:br>
            <a:r>
              <a:rPr lang="it-IT" sz="3200" b="1" dirty="0" smtClean="0">
                <a:solidFill>
                  <a:srgbClr val="FFC000"/>
                </a:solidFill>
              </a:rPr>
              <a:t>2. </a:t>
            </a:r>
            <a:r>
              <a:rPr lang="it-IT" sz="2800" b="1" i="1" dirty="0" smtClean="0">
                <a:solidFill>
                  <a:srgbClr val="FFC000"/>
                </a:solidFill>
                <a:latin typeface="Lucida Handwriting" pitchFamily="66" charset="0"/>
              </a:rPr>
              <a:t>Formazione e consulenza educativ</a:t>
            </a:r>
            <a:r>
              <a:rPr lang="it-IT" sz="2800" b="1" i="1" dirty="0" smtClean="0">
                <a:solidFill>
                  <a:srgbClr val="FFFF00"/>
                </a:solidFill>
                <a:latin typeface="Lucida Handwriting" pitchFamily="66" charset="0"/>
              </a:rPr>
              <a:t>a</a:t>
            </a:r>
            <a:r>
              <a:rPr lang="it-IT" sz="4000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16113"/>
            <a:ext cx="8301038" cy="511175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it-IT" b="1" i="1" u="sng" dirty="0" smtClean="0">
                <a:solidFill>
                  <a:srgbClr val="FFFF00"/>
                </a:solidFill>
              </a:rPr>
              <a:t>Obiettivi: </a:t>
            </a:r>
          </a:p>
          <a:p>
            <a:pPr marL="609600" indent="-60960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dirty="0" smtClean="0"/>
              <a:t>.   </a:t>
            </a:r>
            <a:r>
              <a:rPr lang="it-IT" sz="2800" dirty="0" smtClean="0">
                <a:latin typeface="Lucida Handwriting" pitchFamily="66" charset="0"/>
              </a:rPr>
              <a:t>Le forme di collaborazione scuola-famiglia debbono assumere carattere di continuità e periodicità, sin dalla scuola d’infanzia</a:t>
            </a:r>
            <a:endParaRPr lang="it-IT" dirty="0" smtClean="0">
              <a:latin typeface="Lucida Handwriting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rgbClr val="FFC000"/>
                </a:solidFill>
              </a:rPr>
              <a:t>L’educazione socio-affettiva per i genitori</a:t>
            </a:r>
            <a:br>
              <a:rPr lang="it-IT" sz="3200" b="1" dirty="0" smtClean="0">
                <a:solidFill>
                  <a:srgbClr val="FFC000"/>
                </a:solidFill>
              </a:rPr>
            </a:br>
            <a:r>
              <a:rPr lang="it-IT" sz="2800" b="1" dirty="0" smtClean="0">
                <a:solidFill>
                  <a:srgbClr val="FFC000"/>
                </a:solidFill>
                <a:latin typeface="Lucida Handwriting" pitchFamily="66" charset="0"/>
              </a:rPr>
              <a:t>Fasi e livelli di intervento famigl</a:t>
            </a:r>
            <a:r>
              <a:rPr lang="it-IT" sz="2800" b="1" dirty="0" smtClean="0">
                <a:solidFill>
                  <a:srgbClr val="FFFF00"/>
                </a:solidFill>
                <a:latin typeface="Lucida Handwriting" pitchFamily="66" charset="0"/>
              </a:rPr>
              <a:t>iare</a:t>
            </a:r>
            <a:r>
              <a:rPr lang="it-IT" sz="4000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229600" cy="453072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Nido e scuola d’infanzia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t-IT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Conversazioni sulla genitorialità (es progetto Nati per leggere)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it-IT" sz="2400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In scuola primaria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Conferenze su tematiche “critiche</a:t>
            </a:r>
            <a:r>
              <a:rPr lang="it-IT" sz="2400" i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 presenti nella scuola (es. iperattività; problemi emotivi; aggressività) </a:t>
            </a:r>
            <a:r>
              <a:rPr lang="it-IT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 di interesse comune 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(es. l’educazione emotiva, il bullismo, la comunicazione genitori-figli)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In scuola secondaria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it-IT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Conferenze su tematiche specifiche (es. come imparare a studiare, l’suo dei social networks, l’adolescenza)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z="3600" b="1" dirty="0" smtClean="0">
                <a:solidFill>
                  <a:srgbClr val="FFC000"/>
                </a:solidFill>
              </a:rPr>
              <a:t>Dal conflitto alla </a:t>
            </a:r>
            <a:r>
              <a:rPr lang="it-IT" sz="3600" b="1" dirty="0" err="1" smtClean="0">
                <a:solidFill>
                  <a:srgbClr val="FFC000"/>
                </a:solidFill>
              </a:rPr>
              <a:t>collaboratività</a:t>
            </a:r>
            <a:r>
              <a:rPr lang="it-IT" sz="3600" b="1" dirty="0" smtClean="0">
                <a:solidFill>
                  <a:srgbClr val="FFC000"/>
                </a:solidFill>
              </a:rPr>
              <a:t> tra genitori e docenti: una buona pratica</a:t>
            </a:r>
            <a:endParaRPr lang="it-IT" sz="3600" b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it-IT" sz="2800" b="1" i="1" dirty="0" smtClean="0">
                <a:solidFill>
                  <a:srgbClr val="FFC000"/>
                </a:solidFill>
              </a:rPr>
              <a:t>Problema</a:t>
            </a:r>
            <a:r>
              <a:rPr lang="it-IT" sz="2800" dirty="0" smtClean="0"/>
              <a:t>: dinamiche tra genitori e genitori-docenti, classe 3 primaria</a:t>
            </a:r>
          </a:p>
          <a:p>
            <a:pPr algn="just">
              <a:defRPr/>
            </a:pPr>
            <a:r>
              <a:rPr lang="it-IT" sz="2800" b="1" i="1" dirty="0" smtClean="0">
                <a:solidFill>
                  <a:srgbClr val="FFC000"/>
                </a:solidFill>
              </a:rPr>
              <a:t>Incontri separati </a:t>
            </a:r>
            <a:r>
              <a:rPr lang="it-IT" sz="2800" dirty="0" smtClean="0"/>
              <a:t>con i genitori ed i docenti sull’analisi delle cause dei conflitti</a:t>
            </a:r>
          </a:p>
          <a:p>
            <a:pPr algn="just">
              <a:defRPr/>
            </a:pPr>
            <a:r>
              <a:rPr lang="it-IT" sz="2800" dirty="0" smtClean="0"/>
              <a:t>Proposta di un </a:t>
            </a:r>
            <a:r>
              <a:rPr lang="it-IT" sz="2800" b="1" i="1" dirty="0" smtClean="0">
                <a:solidFill>
                  <a:srgbClr val="FFC000"/>
                </a:solidFill>
              </a:rPr>
              <a:t>curriculo di educazione razionale-emotiva</a:t>
            </a:r>
            <a:r>
              <a:rPr lang="it-IT" sz="2800" dirty="0" smtClean="0"/>
              <a:t> in classe, e coinvolgimento dei genitori con il «</a:t>
            </a:r>
            <a:r>
              <a:rPr lang="it-IT" sz="2800" i="1" dirty="0" smtClean="0">
                <a:solidFill>
                  <a:srgbClr val="FFC000"/>
                </a:solidFill>
              </a:rPr>
              <a:t>quaderno delle buone azioni</a:t>
            </a:r>
            <a:r>
              <a:rPr lang="it-IT" sz="2800" dirty="0" smtClean="0"/>
              <a:t>»</a:t>
            </a:r>
          </a:p>
          <a:p>
            <a:pPr algn="just">
              <a:defRPr/>
            </a:pPr>
            <a:r>
              <a:rPr lang="it-IT" sz="2800" dirty="0" smtClean="0"/>
              <a:t>Finalizzazione del progetto con un sostegno </a:t>
            </a:r>
            <a:r>
              <a:rPr lang="it-IT" sz="2800" b="1" i="1" dirty="0" smtClean="0">
                <a:solidFill>
                  <a:srgbClr val="FFC000"/>
                </a:solidFill>
              </a:rPr>
              <a:t>all’adozione a distanza </a:t>
            </a:r>
            <a:r>
              <a:rPr lang="it-IT" sz="2800" dirty="0" smtClean="0"/>
              <a:t>di una coetanea di genitori, bambini e docenti</a:t>
            </a:r>
            <a:endParaRPr lang="it-IT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b="1" dirty="0" smtClean="0">
                <a:solidFill>
                  <a:srgbClr val="FFFF00"/>
                </a:solidFill>
              </a:rPr>
              <a:t>La gestione dei comportamenti problema gravi in classe</a:t>
            </a:r>
            <a:br>
              <a:rPr lang="it-IT" sz="4000" b="1" dirty="0" smtClean="0">
                <a:solidFill>
                  <a:srgbClr val="FFFF00"/>
                </a:solidFill>
              </a:rPr>
            </a:br>
            <a:r>
              <a:rPr lang="it-IT" sz="3300" b="1" i="1" dirty="0" smtClean="0">
                <a:solidFill>
                  <a:srgbClr val="FFFF00"/>
                </a:solidFill>
                <a:latin typeface="Bradley Hand ITC" pitchFamily="66" charset="0"/>
              </a:rPr>
              <a:t>-il progetto di presa in carico-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229600" cy="4818062"/>
          </a:xfrm>
        </p:spPr>
        <p:txBody>
          <a:bodyPr/>
          <a:lstStyle/>
          <a:p>
            <a:pPr eaLnBrk="1" hangingPunct="1">
              <a:defRPr/>
            </a:pPr>
            <a:r>
              <a:rPr lang="it-IT" b="1" smtClean="0"/>
              <a:t>Il piano di trattamento è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b="1" smtClean="0"/>
              <a:t>                         ed interessa: </a:t>
            </a:r>
          </a:p>
          <a:p>
            <a:pPr eaLnBrk="1" hangingPunct="1">
              <a:defRPr/>
            </a:pPr>
            <a:endParaRPr lang="it-IT" i="1" smtClean="0">
              <a:solidFill>
                <a:srgbClr val="FF9900"/>
              </a:solidFill>
            </a:endParaRPr>
          </a:p>
          <a:p>
            <a:pPr eaLnBrk="1" hangingPunct="1">
              <a:defRPr/>
            </a:pPr>
            <a:endParaRPr lang="it-IT" smtClean="0"/>
          </a:p>
        </p:txBody>
      </p:sp>
      <p:sp>
        <p:nvSpPr>
          <p:cNvPr id="148484" name="WordArt 4"/>
          <p:cNvSpPr>
            <a:spLocks noChangeArrowheads="1" noChangeShapeType="1" noTextEdit="1"/>
          </p:cNvSpPr>
          <p:nvPr/>
        </p:nvSpPr>
        <p:spPr bwMode="auto">
          <a:xfrm>
            <a:off x="2268538" y="3141663"/>
            <a:ext cx="3990975" cy="3024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24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il bambino </a:t>
            </a:r>
          </a:p>
          <a:p>
            <a:pPr algn="ctr"/>
            <a:r>
              <a:rPr lang="it-IT" sz="24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i coetanei</a:t>
            </a:r>
          </a:p>
          <a:p>
            <a:pPr algn="ctr"/>
            <a:r>
              <a:rPr lang="it-IT" sz="24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le insegnanti</a:t>
            </a:r>
          </a:p>
          <a:p>
            <a:pPr algn="ctr"/>
            <a:r>
              <a:rPr lang="it-IT" sz="24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La famiglia</a:t>
            </a:r>
          </a:p>
          <a:p>
            <a:pPr algn="ctr"/>
            <a:r>
              <a:rPr lang="it-IT" sz="24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il consulente e/o l'equipe scolastica</a:t>
            </a:r>
          </a:p>
          <a:p>
            <a:pPr algn="ctr"/>
            <a:r>
              <a:rPr lang="it-IT" sz="24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L’assistente domiciliare</a:t>
            </a:r>
          </a:p>
        </p:txBody>
      </p:sp>
      <p:sp>
        <p:nvSpPr>
          <p:cNvPr id="148485" name="WordArt 5"/>
          <p:cNvSpPr>
            <a:spLocks noChangeArrowheads="1" noChangeShapeType="1" noTextEdit="1"/>
          </p:cNvSpPr>
          <p:nvPr/>
        </p:nvSpPr>
        <p:spPr bwMode="auto">
          <a:xfrm>
            <a:off x="684213" y="2420938"/>
            <a:ext cx="2735262" cy="57626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it-IT" sz="2400" b="1" kern="10" spc="-24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multisistemico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dirty="0" smtClean="0">
                <a:solidFill>
                  <a:srgbClr val="FFFF00"/>
                </a:solidFill>
              </a:rPr>
              <a:t>Linee-guida per le regole della classe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Un sistema di regole aiuta gli alunni a </a:t>
            </a:r>
            <a:r>
              <a:rPr lang="it-IT" i="1" smtClean="0">
                <a:solidFill>
                  <a:schemeClr val="folHlink"/>
                </a:solidFill>
              </a:rPr>
              <a:t>relazionarsi in maniera costruttiva ed assumere un comportamento responsabile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Le regole stabilite per la classe debbono essere </a:t>
            </a:r>
            <a:r>
              <a:rPr lang="it-IT" i="1" smtClean="0">
                <a:solidFill>
                  <a:schemeClr val="folHlink"/>
                </a:solidFill>
              </a:rPr>
              <a:t>propositive, poche</a:t>
            </a:r>
            <a:r>
              <a:rPr lang="it-IT" smtClean="0"/>
              <a:t>, e non solo un elenco di divieti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Le regole sono </a:t>
            </a:r>
            <a:r>
              <a:rPr lang="it-IT" i="1" smtClean="0">
                <a:solidFill>
                  <a:schemeClr val="folHlink"/>
                </a:solidFill>
              </a:rPr>
              <a:t>chiare e concrete</a:t>
            </a:r>
            <a:r>
              <a:rPr lang="it-IT" smtClean="0"/>
              <a:t>, e vengono formulate in termini positivi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>
                <a:solidFill>
                  <a:srgbClr val="FFFF00"/>
                </a:solidFill>
              </a:rPr>
              <a:t>La </a:t>
            </a:r>
            <a:r>
              <a:rPr lang="it-IT" dirty="0" err="1" smtClean="0">
                <a:solidFill>
                  <a:srgbClr val="FFFF00"/>
                </a:solidFill>
              </a:rPr>
              <a:t>Token</a:t>
            </a:r>
            <a:r>
              <a:rPr lang="it-IT" dirty="0" smtClean="0">
                <a:solidFill>
                  <a:srgbClr val="FFFF00"/>
                </a:solidFill>
              </a:rPr>
              <a:t> economy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860550"/>
            <a:ext cx="8291513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Prevede l’assegnazione di gettoni </a:t>
            </a:r>
            <a:r>
              <a:rPr lang="it-IT" sz="2400" i="1" u="sng" smtClean="0">
                <a:solidFill>
                  <a:srgbClr val="FF9900"/>
                </a:solidFill>
              </a:rPr>
              <a:t>(tokens</a:t>
            </a:r>
            <a:r>
              <a:rPr lang="it-IT" sz="2400" smtClean="0">
                <a:solidFill>
                  <a:srgbClr val="FF9900"/>
                </a:solidFill>
              </a:rPr>
              <a:t>)</a:t>
            </a:r>
            <a:r>
              <a:rPr lang="it-IT" sz="2400" smtClean="0"/>
              <a:t> in relazione al comportamento appropriato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Il ritiro sistematico ed immediato (</a:t>
            </a:r>
            <a:r>
              <a:rPr lang="it-IT" sz="2400" i="1" u="sng" smtClean="0">
                <a:solidFill>
                  <a:srgbClr val="FF9900"/>
                </a:solidFill>
              </a:rPr>
              <a:t>costo della risposta)</a:t>
            </a:r>
            <a:r>
              <a:rPr lang="it-IT" sz="2400" smtClean="0"/>
              <a:t> in relazione a comportamenti devianti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Il “monte-tokens” può essere scambiato con una </a:t>
            </a:r>
            <a:r>
              <a:rPr lang="it-IT" sz="2400" i="1" u="sng" smtClean="0">
                <a:solidFill>
                  <a:srgbClr val="FF9900"/>
                </a:solidFill>
              </a:rPr>
              <a:t>congrua gratifica</a:t>
            </a:r>
            <a:r>
              <a:rPr lang="it-IT" sz="2400" smtClean="0"/>
              <a:t> in base al tipo di richiesta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Occorre organizzare lo spazio della classe per costruire il “</a:t>
            </a:r>
            <a:r>
              <a:rPr lang="it-IT" sz="2400" i="1" u="sng" smtClean="0">
                <a:solidFill>
                  <a:srgbClr val="FF9900"/>
                </a:solidFill>
              </a:rPr>
              <a:t>tabellone delle regole</a:t>
            </a:r>
            <a:r>
              <a:rPr lang="it-IT" sz="2400" smtClean="0">
                <a:solidFill>
                  <a:srgbClr val="FF9900"/>
                </a:solidFill>
              </a:rPr>
              <a:t>”,</a:t>
            </a:r>
            <a:r>
              <a:rPr lang="it-IT" sz="2400" smtClean="0"/>
              <a:t> dove attaccare i tokens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Eliminare gradualmente il sistema quando il/i bambini non hanno più bisogno di aiuti esterni,ma utilizzano </a:t>
            </a:r>
            <a:r>
              <a:rPr lang="it-IT" sz="2400" i="1" u="sng" smtClean="0">
                <a:solidFill>
                  <a:srgbClr val="FF9900"/>
                </a:solidFill>
              </a:rPr>
              <a:t>mediatori cognitivi quali l’autoistruzione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755650" y="2041525"/>
            <a:ext cx="8208963" cy="53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Fase n.1</a:t>
            </a:r>
            <a:r>
              <a:rPr lang="it-IT" sz="28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:</a:t>
            </a:r>
            <a:r>
              <a:rPr lang="it-IT" sz="2800" dirty="0">
                <a:solidFill>
                  <a:srgbClr val="FFFFFF"/>
                </a:solidFill>
                <a:latin typeface="Tahoma" pitchFamily="34" charset="0"/>
                <a:cs typeface="+mn-cs"/>
              </a:rPr>
              <a:t> </a:t>
            </a:r>
            <a:r>
              <a:rPr lang="it-IT" sz="2800" i="1" u="sng" dirty="0">
                <a:solidFill>
                  <a:srgbClr val="FFFFFF"/>
                </a:solidFill>
                <a:latin typeface="Tahoma" pitchFamily="34" charset="0"/>
                <a:cs typeface="+mn-cs"/>
              </a:rPr>
              <a:t>osservazione quantitativa e </a:t>
            </a:r>
          </a:p>
          <a:p>
            <a:pPr>
              <a:defRPr/>
            </a:pPr>
            <a:r>
              <a:rPr lang="it-IT" sz="2800" i="1" u="sng" dirty="0">
                <a:solidFill>
                  <a:srgbClr val="FFFFFF"/>
                </a:solidFill>
                <a:latin typeface="Tahoma" pitchFamily="34" charset="0"/>
                <a:cs typeface="+mn-cs"/>
              </a:rPr>
              <a:t>qualitativa del comportamento tramite: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sz="2800" dirty="0">
                <a:solidFill>
                  <a:srgbClr val="FFFFFF"/>
                </a:solidFill>
                <a:latin typeface="Tahoma" pitchFamily="34" charset="0"/>
                <a:cs typeface="+mn-cs"/>
              </a:rPr>
              <a:t> </a:t>
            </a:r>
            <a:r>
              <a:rPr lang="it-IT" sz="2800" b="1" i="1" dirty="0">
                <a:solidFill>
                  <a:srgbClr val="FFFF00"/>
                </a:solidFill>
                <a:latin typeface="Tahoma" pitchFamily="34" charset="0"/>
                <a:cs typeface="+mn-cs"/>
              </a:rPr>
              <a:t>Analisi funzionale del comportamento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sz="2800" b="1" i="1" dirty="0">
                <a:solidFill>
                  <a:srgbClr val="FFFF00"/>
                </a:solidFill>
                <a:latin typeface="Tahoma" pitchFamily="34" charset="0"/>
                <a:cs typeface="+mn-cs"/>
              </a:rPr>
              <a:t>Osservazioni sistematiche in classe sulla frequenza/durata dei </a:t>
            </a:r>
            <a:r>
              <a:rPr lang="it-IT" sz="2800" b="1" i="1" dirty="0">
                <a:solidFill>
                  <a:srgbClr val="FFFF00"/>
                </a:solidFill>
                <a:latin typeface="Tahoma" pitchFamily="34" charset="0"/>
                <a:cs typeface="+mn-cs"/>
              </a:rPr>
              <a:t>comportamenti-problema</a:t>
            </a:r>
          </a:p>
          <a:p>
            <a:pPr>
              <a:defRPr/>
            </a:pPr>
            <a:r>
              <a:rPr lang="it-IT" sz="2400" i="1" dirty="0">
                <a:latin typeface="Tahoma" pitchFamily="34" charset="0"/>
                <a:cs typeface="+mn-cs"/>
              </a:rPr>
              <a:t>Esiti della valutazione: 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400" i="1" dirty="0">
                <a:latin typeface="Tahoma" pitchFamily="34" charset="0"/>
                <a:cs typeface="+mn-cs"/>
              </a:rPr>
              <a:t>Elevata frequenza episodi di aggressività, 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it-IT" sz="2400" i="1" dirty="0" err="1">
                <a:latin typeface="Tahoma" pitchFamily="34" charset="0"/>
                <a:cs typeface="+mn-cs"/>
              </a:rPr>
              <a:t>E</a:t>
            </a:r>
            <a:r>
              <a:rPr lang="it-IT" sz="2400" i="1" dirty="0" err="1">
                <a:latin typeface="Tahoma" pitchFamily="34" charset="0"/>
                <a:cs typeface="+mn-cs"/>
              </a:rPr>
              <a:t>vitamento</a:t>
            </a:r>
            <a:r>
              <a:rPr lang="it-IT" sz="2400" i="1" dirty="0">
                <a:latin typeface="Tahoma" pitchFamily="34" charset="0"/>
                <a:cs typeface="+mn-cs"/>
              </a:rPr>
              <a:t>-fuga dalle situazioni non gradite (es. stare in classe, isolamento sociale da parte dei coetanei, punizioni e minacce da parte delle docenti)</a:t>
            </a:r>
            <a:endParaRPr lang="it-IT" sz="2400" i="1" dirty="0">
              <a:latin typeface="Tahoma" pitchFamily="34" charset="0"/>
              <a:cs typeface="+mn-cs"/>
            </a:endParaRPr>
          </a:p>
          <a:p>
            <a:pPr>
              <a:buFont typeface="Wingdings" pitchFamily="2" charset="2"/>
              <a:buChar char="Ø"/>
              <a:defRPr/>
            </a:pPr>
            <a:endParaRPr lang="it-IT" sz="2800" dirty="0">
              <a:solidFill>
                <a:srgbClr val="FFCC66"/>
              </a:solidFill>
              <a:latin typeface="Tahoma" pitchFamily="34" charset="0"/>
              <a:cs typeface="+mn-cs"/>
            </a:endParaRPr>
          </a:p>
          <a:p>
            <a:pPr>
              <a:buFont typeface="Wingdings" pitchFamily="2" charset="2"/>
              <a:buNone/>
              <a:defRPr/>
            </a:pPr>
            <a:endParaRPr lang="it-IT" sz="2800" dirty="0">
              <a:solidFill>
                <a:srgbClr val="FFCC66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493713" y="53975"/>
            <a:ext cx="74898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FFFF00"/>
                </a:solidFill>
                <a:latin typeface="Tahoma" pitchFamily="34" charset="0"/>
              </a:rPr>
              <a:t>Gestione dei disturbi comportamentali </a:t>
            </a:r>
          </a:p>
          <a:p>
            <a:pPr>
              <a:spcBef>
                <a:spcPct val="50000"/>
              </a:spcBef>
            </a:pPr>
            <a:r>
              <a:rPr lang="it-IT" sz="2800" b="1">
                <a:solidFill>
                  <a:srgbClr val="FFFF00"/>
                </a:solidFill>
                <a:latin typeface="Bradley Hand ITC" pitchFamily="66" charset="0"/>
              </a:rPr>
              <a:t>Un intervento in  4 classe  scuola primaria sul comportamento agggressivo di un bambino con disturbo pervasivo dello sviluppo</a:t>
            </a:r>
          </a:p>
          <a:p>
            <a:pPr algn="ctr"/>
            <a:endParaRPr lang="it-IT" sz="3200" b="1">
              <a:solidFill>
                <a:srgbClr val="FFFF00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468313" y="2565400"/>
            <a:ext cx="8351837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i="1" u="sng" dirty="0">
                <a:solidFill>
                  <a:srgbClr val="FFFF00"/>
                </a:solidFill>
                <a:latin typeface="Tahoma" pitchFamily="34" charset="0"/>
              </a:rPr>
              <a:t>Procedure educative:</a:t>
            </a:r>
            <a:r>
              <a:rPr lang="it-IT" sz="2400" b="1" i="1" dirty="0">
                <a:solidFill>
                  <a:srgbClr val="FFFF00"/>
                </a:solidFill>
                <a:latin typeface="Tahoma" pitchFamily="34" charset="0"/>
              </a:rPr>
              <a:t> </a:t>
            </a:r>
            <a:endParaRPr lang="it-IT" sz="2400" b="1" i="1" dirty="0">
              <a:solidFill>
                <a:srgbClr val="FFFF00"/>
              </a:solidFill>
              <a:latin typeface="Tahoma" pitchFamily="34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it-IT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Incrementare e gratificare i </a:t>
            </a:r>
            <a:r>
              <a:rPr lang="it-IT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comport</a:t>
            </a:r>
            <a:r>
              <a:rPr lang="it-IT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. adeguati</a:t>
            </a:r>
            <a:r>
              <a:rPr lang="it-IT" sz="2400" b="1" dirty="0">
                <a:solidFill>
                  <a:srgbClr val="FFFFFF"/>
                </a:solidFill>
                <a:latin typeface="Tahoma" pitchFamily="34" charset="0"/>
              </a:rPr>
              <a:t> </a:t>
            </a:r>
            <a:r>
              <a:rPr lang="it-IT" sz="2400" dirty="0">
                <a:solidFill>
                  <a:srgbClr val="FFFFFF"/>
                </a:solidFill>
                <a:latin typeface="Tahoma" pitchFamily="34" charset="0"/>
              </a:rPr>
              <a:t>(attenzione</a:t>
            </a:r>
            <a:r>
              <a:rPr lang="it-IT" sz="2400" dirty="0">
                <a:solidFill>
                  <a:srgbClr val="FFFFFF"/>
                </a:solidFill>
                <a:latin typeface="Tahoma" pitchFamily="34" charset="0"/>
              </a:rPr>
              <a:t>, motivazione </a:t>
            </a:r>
            <a:r>
              <a:rPr lang="it-IT" sz="2400" dirty="0">
                <a:solidFill>
                  <a:srgbClr val="FFFFFF"/>
                </a:solidFill>
                <a:latin typeface="Tahoma" pitchFamily="34" charset="0"/>
              </a:rPr>
              <a:t>al compito</a:t>
            </a:r>
            <a:r>
              <a:rPr lang="it-IT" sz="2400" dirty="0">
                <a:solidFill>
                  <a:srgbClr val="FFFFFF"/>
                </a:solidFill>
                <a:latin typeface="Tahoma" pitchFamily="34" charset="0"/>
              </a:rPr>
              <a:t>, assenza </a:t>
            </a:r>
            <a:r>
              <a:rPr lang="it-IT" sz="2400" dirty="0">
                <a:solidFill>
                  <a:srgbClr val="FFFFFF"/>
                </a:solidFill>
                <a:latin typeface="Tahoma" pitchFamily="34" charset="0"/>
              </a:rPr>
              <a:t>di comportamenti problema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it-IT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Ridurre le situazioni antecedenti che innestano comportamenti </a:t>
            </a:r>
            <a:r>
              <a:rPr lang="it-IT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problema </a:t>
            </a:r>
            <a:r>
              <a:rPr lang="it-IT" sz="24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(es rifiuto dei coetanei, compiti  difficili e non motivanti)</a:t>
            </a:r>
            <a:endParaRPr lang="it-IT" sz="2400" i="1" dirty="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it-IT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Lavorare con tutors coetanei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it-IT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Sviluppare piccoli gruppi di apprendimento cooperativo (es. cartelloni per scienze, geografia )</a:t>
            </a:r>
            <a:endParaRPr lang="it-IT" sz="2400" dirty="0">
              <a:solidFill>
                <a:srgbClr val="FFFFFF"/>
              </a:solidFill>
              <a:latin typeface="Tahoma" pitchFamily="34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it-IT" sz="2400" b="1" i="1" dirty="0">
                <a:solidFill>
                  <a:srgbClr val="FFFF00"/>
                </a:solidFill>
                <a:latin typeface="Tahoma" pitchFamily="34" charset="0"/>
              </a:rPr>
              <a:t>Lavorare sulla relazione positiva</a:t>
            </a:r>
          </a:p>
        </p:txBody>
      </p:sp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1116013" y="136525"/>
            <a:ext cx="7056437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>
                <a:solidFill>
                  <a:srgbClr val="FFFF00"/>
                </a:solidFill>
                <a:latin typeface="Tahoma" pitchFamily="34" charset="0"/>
              </a:rPr>
              <a:t>Gestione dei disturbi comportamentali</a:t>
            </a:r>
          </a:p>
          <a:p>
            <a:pPr>
              <a:spcBef>
                <a:spcPct val="50000"/>
              </a:spcBef>
            </a:pPr>
            <a:r>
              <a:rPr lang="it-IT" sz="2800" b="1">
                <a:solidFill>
                  <a:srgbClr val="FFFF00"/>
                </a:solidFill>
                <a:latin typeface="Bradley Hand ITC" pitchFamily="66" charset="0"/>
              </a:rPr>
              <a:t>Un intervento in  4 classe  scuola primaria sul comportamento agggressivo di un bambino con disturbo pervasivo dello sviluppo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/>
      <p:bldP spid="10547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93688" y="1412875"/>
            <a:ext cx="8435975" cy="5257800"/>
          </a:xfrm>
        </p:spPr>
        <p:txBody>
          <a:bodyPr/>
          <a:lstStyle/>
          <a:p>
            <a:pPr algn="just">
              <a:lnSpc>
                <a:spcPct val="80000"/>
              </a:lnSpc>
              <a:tabLst>
                <a:tab pos="1257300" algn="l"/>
              </a:tabLst>
            </a:pPr>
            <a:r>
              <a:rPr lang="it-IT" sz="2800" smtClean="0">
                <a:effectLst/>
              </a:rPr>
              <a:t>Il  </a:t>
            </a:r>
            <a:r>
              <a:rPr lang="it-IT" sz="2800" b="1" smtClean="0">
                <a:solidFill>
                  <a:srgbClr val="FF9933"/>
                </a:solidFill>
                <a:effectLst/>
              </a:rPr>
              <a:t>«coach»</a:t>
            </a:r>
            <a:r>
              <a:rPr lang="it-IT" sz="2800" smtClean="0">
                <a:effectLst/>
              </a:rPr>
              <a:t> è una figura mutuata dall’esperienza sportiva</a:t>
            </a:r>
          </a:p>
          <a:p>
            <a:pPr algn="just">
              <a:lnSpc>
                <a:spcPct val="80000"/>
              </a:lnSpc>
              <a:tabLst>
                <a:tab pos="1257300" algn="l"/>
              </a:tabLst>
            </a:pPr>
            <a:r>
              <a:rPr lang="it-IT" sz="2800" smtClean="0">
                <a:effectLst/>
              </a:rPr>
              <a:t>Ha competenze tecnico-metodologiche e relazionali</a:t>
            </a:r>
          </a:p>
          <a:p>
            <a:pPr algn="just">
              <a:lnSpc>
                <a:spcPct val="80000"/>
              </a:lnSpc>
              <a:tabLst>
                <a:tab pos="1257300" algn="l"/>
              </a:tabLst>
            </a:pPr>
            <a:r>
              <a:rPr lang="it-IT" sz="2800" b="1" i="1" smtClean="0">
                <a:solidFill>
                  <a:srgbClr val="FFCC00"/>
                </a:solidFill>
                <a:effectLst/>
              </a:rPr>
              <a:t>Collabora con i docenti </a:t>
            </a:r>
            <a:r>
              <a:rPr lang="it-IT" sz="2800" smtClean="0">
                <a:effectLst/>
              </a:rPr>
              <a:t>nell’avviamento dell’intervento educativo in classe e ne presiede le fasi realizzative</a:t>
            </a:r>
          </a:p>
          <a:p>
            <a:pPr algn="just">
              <a:lnSpc>
                <a:spcPct val="80000"/>
              </a:lnSpc>
              <a:tabLst>
                <a:tab pos="1257300" algn="l"/>
              </a:tabLst>
            </a:pPr>
            <a:r>
              <a:rPr lang="it-IT" sz="2800" b="1" i="1" smtClean="0">
                <a:solidFill>
                  <a:srgbClr val="FFCC00"/>
                </a:solidFill>
                <a:effectLst/>
              </a:rPr>
              <a:t>Supporta i genitori</a:t>
            </a:r>
            <a:r>
              <a:rPr lang="it-IT" sz="2800" smtClean="0">
                <a:effectLst/>
              </a:rPr>
              <a:t>, mantenendo posizioni di neutralità rispetto alle dinamiche famigliari</a:t>
            </a:r>
          </a:p>
          <a:p>
            <a:pPr algn="just">
              <a:lnSpc>
                <a:spcPct val="80000"/>
              </a:lnSpc>
              <a:tabLst>
                <a:tab pos="1257300" algn="l"/>
              </a:tabLst>
            </a:pPr>
            <a:r>
              <a:rPr lang="it-IT" sz="2800" b="1" i="1" smtClean="0">
                <a:solidFill>
                  <a:srgbClr val="FFCC00"/>
                </a:solidFill>
                <a:effectLst/>
              </a:rPr>
              <a:t>Viene supervisionato dallo psicoterapeuta</a:t>
            </a:r>
            <a:r>
              <a:rPr lang="it-IT" sz="2800" smtClean="0">
                <a:effectLst/>
              </a:rPr>
              <a:t>, che lo tutela da possibili invischiamenti relazionali ed alleanze illecite</a:t>
            </a:r>
          </a:p>
          <a:p>
            <a:pPr algn="just">
              <a:lnSpc>
                <a:spcPct val="80000"/>
              </a:lnSpc>
              <a:tabLst>
                <a:tab pos="1257300" algn="l"/>
              </a:tabLst>
            </a:pPr>
            <a:endParaRPr lang="it-IT" smtClean="0">
              <a:effectLst/>
            </a:endParaRPr>
          </a:p>
        </p:txBody>
      </p:sp>
      <p:sp>
        <p:nvSpPr>
          <p:cNvPr id="153603" name="WordArt 3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8208963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Il programma «Non solo TATA» </a:t>
            </a:r>
          </a:p>
        </p:txBody>
      </p:sp>
      <p:pic>
        <p:nvPicPr>
          <p:cNvPr id="15360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6163" y="5300663"/>
            <a:ext cx="2116137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16113"/>
            <a:ext cx="8763000" cy="4535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it-IT" sz="2400" b="1" i="1" smtClean="0"/>
              <a:t>A scuola, l’inclusione parte concretamente dal modo di fare didattica: non “</a:t>
            </a:r>
            <a:r>
              <a:rPr lang="it-IT" sz="2400" b="1" i="1" smtClean="0">
                <a:solidFill>
                  <a:srgbClr val="FFFF00"/>
                </a:solidFill>
              </a:rPr>
              <a:t>per</a:t>
            </a:r>
            <a:r>
              <a:rPr lang="it-IT" sz="2400" b="1" i="1" smtClean="0"/>
              <a:t>” ma  “</a:t>
            </a:r>
            <a:r>
              <a:rPr lang="it-IT" sz="2400" b="1" i="1" smtClean="0">
                <a:solidFill>
                  <a:srgbClr val="FFFF00"/>
                </a:solidFill>
              </a:rPr>
              <a:t>con</a:t>
            </a:r>
            <a:r>
              <a:rPr lang="it-IT" sz="2400" b="1" i="1" smtClean="0"/>
              <a:t>”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it-IT" sz="2400" b="1" i="1" smtClean="0">
                <a:solidFill>
                  <a:srgbClr val="FFFF00"/>
                </a:solidFill>
              </a:rPr>
              <a:t>Lo sforzo è quello di migliorare la qualità dell’offerta didattica  quotidiana per tutti gli alunni, con proposte maggiormente individualizzate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it-IT" sz="2400" b="1" i="1" smtClean="0"/>
              <a:t>In sintesi, la specialità entra nella normalità e la modifica, la specializza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it-IT" sz="2400" b="1" i="1" smtClean="0">
                <a:solidFill>
                  <a:srgbClr val="FFFF00"/>
                </a:solidFill>
              </a:rPr>
              <a:t>Facile a dirsi, difficile nella pratica!</a:t>
            </a:r>
          </a:p>
          <a:p>
            <a:pPr algn="ctr" eaLnBrk="1" hangingPunct="1">
              <a:lnSpc>
                <a:spcPct val="80000"/>
              </a:lnSpc>
              <a:spcBef>
                <a:spcPct val="100000"/>
              </a:spcBef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it-IT" sz="2400" b="1" i="1" smtClean="0">
                <a:solidFill>
                  <a:srgbClr val="FFFF00"/>
                </a:solidFill>
              </a:rPr>
              <a:t>Qualche esempio?</a:t>
            </a:r>
          </a:p>
        </p:txBody>
      </p:sp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179388" y="0"/>
            <a:ext cx="8964612" cy="1773238"/>
          </a:xfrm>
          <a:prstGeom prst="cloudCallout">
            <a:avLst>
              <a:gd name="adj1" fmla="val 47745"/>
              <a:gd name="adj2" fmla="val 50616"/>
            </a:avLst>
          </a:prstGeom>
          <a:solidFill>
            <a:srgbClr val="CCEC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anchor="b"/>
          <a:lstStyle/>
          <a:p>
            <a:pPr algn="ctr">
              <a:defRPr/>
            </a:pPr>
            <a:r>
              <a:rPr lang="it-IT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itchFamily="66" charset="0"/>
                <a:cs typeface="+mn-cs"/>
              </a:rPr>
              <a:t>«Didattica inclusiva»</a:t>
            </a:r>
          </a:p>
          <a:p>
            <a:pPr algn="ctr">
              <a:defRPr/>
            </a:pPr>
            <a:r>
              <a:rPr lang="it-IT" sz="2400" b="1" dirty="0">
                <a:solidFill>
                  <a:srgbClr val="0070C0"/>
                </a:solidFill>
                <a:latin typeface="Lucida Handwriting" pitchFamily="66" charset="0"/>
                <a:cs typeface="+mn-cs"/>
              </a:rPr>
              <a:t>come metodo e prospettiva….</a:t>
            </a:r>
          </a:p>
        </p:txBody>
      </p:sp>
      <p:pic>
        <p:nvPicPr>
          <p:cNvPr id="126980" name="Picture 17" descr="DSCN11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04215">
            <a:off x="6616700" y="4886325"/>
            <a:ext cx="2189163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46063" y="1412875"/>
            <a:ext cx="8435975" cy="5257800"/>
          </a:xfrm>
          <a:noFill/>
        </p:spPr>
        <p:txBody>
          <a:bodyPr/>
          <a:lstStyle/>
          <a:p>
            <a:pPr marL="533400" indent="-533400" algn="ctr">
              <a:lnSpc>
                <a:spcPct val="80000"/>
              </a:lnSpc>
              <a:buFont typeface="Wingdings" pitchFamily="2" charset="2"/>
              <a:buNone/>
              <a:tabLst>
                <a:tab pos="1257300" algn="l"/>
              </a:tabLst>
            </a:pPr>
            <a:r>
              <a:rPr lang="it-IT" sz="2400" smtClean="0">
                <a:solidFill>
                  <a:srgbClr val="FF9933"/>
                </a:solidFill>
                <a:effectLst/>
              </a:rPr>
              <a:t>Prevede 5 fasi, secondo un format di 10 incontri</a:t>
            </a:r>
          </a:p>
          <a:p>
            <a:pPr marL="533400" indent="-533400" algn="just">
              <a:lnSpc>
                <a:spcPct val="80000"/>
              </a:lnSpc>
              <a:buFont typeface="Times New Roman" pitchFamily="18" charset="0"/>
              <a:buAutoNum type="arabicPeriod"/>
              <a:tabLst>
                <a:tab pos="1257300" algn="l"/>
              </a:tabLst>
            </a:pPr>
            <a:r>
              <a:rPr lang="it-IT" sz="2400" b="1" smtClean="0">
                <a:solidFill>
                  <a:srgbClr val="FF9933"/>
                </a:solidFill>
                <a:effectLst/>
              </a:rPr>
              <a:t>Fase di indagine diagnostica</a:t>
            </a:r>
            <a:r>
              <a:rPr lang="it-IT" sz="2400" smtClean="0">
                <a:effectLst/>
              </a:rPr>
              <a:t>: lo psicoterapeuta incontra genitori ed insegnanti per conoscere le problematiche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  <a:tabLst>
                <a:tab pos="1257300" algn="l"/>
              </a:tabLst>
            </a:pPr>
            <a:endParaRPr lang="it-IT" sz="2400" smtClean="0">
              <a:solidFill>
                <a:srgbClr val="FF9933"/>
              </a:solidFill>
              <a:effectLst/>
            </a:endParaRPr>
          </a:p>
          <a:p>
            <a:pPr marL="533400" indent="-533400" algn="just">
              <a:lnSpc>
                <a:spcPct val="80000"/>
              </a:lnSpc>
              <a:buFont typeface="Times New Roman" pitchFamily="18" charset="0"/>
              <a:buNone/>
              <a:tabLst>
                <a:tab pos="1257300" algn="l"/>
              </a:tabLst>
            </a:pPr>
            <a:r>
              <a:rPr lang="it-IT" sz="2400" b="1" smtClean="0">
                <a:solidFill>
                  <a:srgbClr val="FF9933"/>
                </a:solidFill>
                <a:effectLst/>
              </a:rPr>
              <a:t>2. Attuazione del programma</a:t>
            </a:r>
            <a:r>
              <a:rPr lang="it-IT" sz="2400" smtClean="0">
                <a:effectLst/>
              </a:rPr>
              <a:t>: viene illustrato a docenti e genitori il programma di intervento psicoeducativo</a:t>
            </a:r>
          </a:p>
          <a:p>
            <a:pPr marL="533400" indent="-533400" algn="just">
              <a:lnSpc>
                <a:spcPct val="80000"/>
              </a:lnSpc>
              <a:buFont typeface="Times New Roman" pitchFamily="18" charset="0"/>
              <a:buNone/>
              <a:tabLst>
                <a:tab pos="1257300" algn="l"/>
              </a:tabLst>
            </a:pPr>
            <a:r>
              <a:rPr lang="it-IT" sz="2400" b="1" smtClean="0">
                <a:solidFill>
                  <a:srgbClr val="FF9933"/>
                </a:solidFill>
                <a:effectLst/>
              </a:rPr>
              <a:t>3. Coaching educativo:</a:t>
            </a:r>
            <a:r>
              <a:rPr lang="it-IT" sz="2400" smtClean="0">
                <a:effectLst/>
              </a:rPr>
              <a:t> il coach avvia il programma a scuola ed a casa</a:t>
            </a:r>
          </a:p>
          <a:p>
            <a:pPr marL="533400" indent="-533400" algn="just">
              <a:lnSpc>
                <a:spcPct val="80000"/>
              </a:lnSpc>
              <a:buFont typeface="Times New Roman" pitchFamily="18" charset="0"/>
              <a:buAutoNum type="arabicPeriod" startAt="4"/>
              <a:tabLst>
                <a:tab pos="1257300" algn="l"/>
              </a:tabLst>
            </a:pPr>
            <a:r>
              <a:rPr lang="it-IT" sz="2400" b="1" smtClean="0">
                <a:solidFill>
                  <a:srgbClr val="FF9933"/>
                </a:solidFill>
                <a:effectLst/>
              </a:rPr>
              <a:t>Counseling psicopedagogico</a:t>
            </a:r>
            <a:r>
              <a:rPr lang="it-IT" sz="2400" smtClean="0">
                <a:effectLst/>
              </a:rPr>
              <a:t>: lo psicoterapeuta effettua colloqui con docenti e genitori</a:t>
            </a:r>
          </a:p>
          <a:p>
            <a:pPr marL="533400" indent="-533400" algn="just">
              <a:lnSpc>
                <a:spcPct val="80000"/>
              </a:lnSpc>
              <a:buFont typeface="Times New Roman" pitchFamily="18" charset="0"/>
              <a:buAutoNum type="arabicPeriod" startAt="4"/>
              <a:tabLst>
                <a:tab pos="1257300" algn="l"/>
              </a:tabLst>
            </a:pPr>
            <a:r>
              <a:rPr lang="it-IT" sz="2400" b="1" smtClean="0">
                <a:solidFill>
                  <a:srgbClr val="FF9933"/>
                </a:solidFill>
                <a:effectLst/>
              </a:rPr>
              <a:t>Conclusione del programma</a:t>
            </a:r>
            <a:r>
              <a:rPr lang="it-IT" sz="2400" smtClean="0">
                <a:effectLst/>
              </a:rPr>
              <a:t>: vengono fornite ai genitori ed insegnanti indicazioni didattiche e suggerimenti pratic</a:t>
            </a:r>
          </a:p>
        </p:txBody>
      </p:sp>
      <p:sp>
        <p:nvSpPr>
          <p:cNvPr id="154627" name="WordArt 3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856932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Come si attua il programma «Non solo TATA»?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12738" y="1370013"/>
            <a:ext cx="8435975" cy="5257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endParaRPr lang="it-IT" sz="2800" b="1" smtClean="0">
              <a:solidFill>
                <a:srgbClr val="FFCC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r>
              <a:rPr lang="it-IT" sz="2400" b="1" smtClean="0">
                <a:solidFill>
                  <a:srgbClr val="FFCC00"/>
                </a:solidFill>
              </a:rPr>
              <a:t>Quadro anamnestico</a:t>
            </a:r>
          </a:p>
          <a:p>
            <a:pPr>
              <a:lnSpc>
                <a:spcPct val="80000"/>
              </a:lnSpc>
              <a:tabLst>
                <a:tab pos="1257300" algn="l"/>
              </a:tabLst>
              <a:defRPr/>
            </a:pPr>
            <a:r>
              <a:rPr lang="it-IT" sz="2400" smtClean="0">
                <a:effectLst/>
              </a:rPr>
              <a:t>A. ha 11 anni, frequenta la 1 secondaria di primo grado</a:t>
            </a:r>
          </a:p>
          <a:p>
            <a:pPr>
              <a:lnSpc>
                <a:spcPct val="80000"/>
              </a:lnSpc>
              <a:tabLst>
                <a:tab pos="1257300" algn="l"/>
              </a:tabLst>
              <a:defRPr/>
            </a:pPr>
            <a:r>
              <a:rPr lang="it-IT" sz="2400" smtClean="0">
                <a:effectLst/>
              </a:rPr>
              <a:t>Presenta bassa autostima, difficoltà nel riconoscimento delle emozioni, difficoltà nei processi cognitivi</a:t>
            </a:r>
          </a:p>
          <a:p>
            <a:pPr>
              <a:lnSpc>
                <a:spcPct val="80000"/>
              </a:lnSpc>
              <a:tabLst>
                <a:tab pos="1257300" algn="l"/>
              </a:tabLst>
              <a:defRPr/>
            </a:pPr>
            <a:r>
              <a:rPr lang="it-IT" sz="2400" smtClean="0">
                <a:effectLst/>
              </a:rPr>
              <a:t>L’analisi funzionale evidenzia la correlazione tra comportanti problema e </a:t>
            </a:r>
            <a:r>
              <a:rPr lang="it-IT" sz="2400" b="1" i="1" smtClean="0">
                <a:solidFill>
                  <a:srgbClr val="FFCC00"/>
                </a:solidFill>
              </a:rPr>
              <a:t>frustrazione di fronte a compiti difficili, richiesta di attenzione, evitamento di situazioni non gradite</a:t>
            </a:r>
          </a:p>
          <a:p>
            <a:pPr>
              <a:lnSpc>
                <a:spcPct val="80000"/>
              </a:lnSpc>
              <a:tabLst>
                <a:tab pos="1257300" algn="l"/>
              </a:tabLst>
              <a:defRPr/>
            </a:pPr>
            <a:r>
              <a:rPr lang="it-IT" sz="2400" smtClean="0">
                <a:effectLst/>
              </a:rPr>
              <a:t>Il ragazzo non ha rapporti con il gruppo-classe, non c’è didattica integrativa, rifugge lo stare in classe e mantenere il silenzio durante la lezione, non è in grado di regolare gli interventi in classe, non accetta l’insegnante di sostegno</a:t>
            </a:r>
          </a:p>
          <a:p>
            <a:pPr>
              <a:lnSpc>
                <a:spcPct val="80000"/>
              </a:lnSpc>
              <a:tabLst>
                <a:tab pos="1257300" algn="l"/>
              </a:tabLst>
              <a:defRPr/>
            </a:pPr>
            <a:endParaRPr lang="it-IT" sz="2400" smtClean="0">
              <a:effectLst/>
            </a:endParaRPr>
          </a:p>
        </p:txBody>
      </p:sp>
      <p:sp>
        <p:nvSpPr>
          <p:cNvPr id="155651" name="WordArt 3"/>
          <p:cNvSpPr>
            <a:spLocks noChangeArrowheads="1" noChangeShapeType="1" noTextEdit="1"/>
          </p:cNvSpPr>
          <p:nvPr/>
        </p:nvSpPr>
        <p:spPr bwMode="auto">
          <a:xfrm>
            <a:off x="250825" y="260350"/>
            <a:ext cx="8497888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“Fare didattica inclusiva con un ragazzo con </a:t>
            </a:r>
          </a:p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ADHD e disabilità intellettiva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990600"/>
            <a:ext cx="8569325" cy="5678488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endParaRPr lang="it-IT" sz="2800" b="1" smtClean="0">
              <a:solidFill>
                <a:srgbClr val="FFCC00"/>
              </a:solidFill>
              <a:effectLst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r>
              <a:rPr lang="it-IT" sz="2000" b="1" smtClean="0">
                <a:solidFill>
                  <a:srgbClr val="FFCC00"/>
                </a:solidFill>
                <a:effectLst/>
              </a:rPr>
              <a:t>Fase intervento psicoeducativo in classe e con i docenti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r>
              <a:rPr lang="it-IT" sz="2000" b="1" smtClean="0">
                <a:effectLst/>
              </a:rPr>
              <a:t>Si sviluppa in due direttrici pedagogiche: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r>
              <a:rPr lang="it-IT" sz="2000" b="1" smtClean="0">
                <a:solidFill>
                  <a:srgbClr val="FF9933"/>
                </a:solidFill>
                <a:effectLst/>
              </a:rPr>
              <a:t>1. Crescita cognitiva e delle competenze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r>
              <a:rPr lang="it-IT" sz="2000" b="1" smtClean="0">
                <a:effectLst/>
              </a:rPr>
              <a:t>- Programmazione individualizzata- attenzione all’adeguatezza del compito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r>
              <a:rPr lang="it-IT" sz="2000" b="1" smtClean="0">
                <a:effectLst/>
              </a:rPr>
              <a:t>-Valorizzazione dei suoi elaborati, in funzione di contributo per la classe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r>
              <a:rPr lang="it-IT" sz="2000" b="1" smtClean="0">
                <a:solidFill>
                  <a:srgbClr val="FF9933"/>
                </a:solidFill>
                <a:effectLst/>
              </a:rPr>
              <a:t>2. Regolazione del comportamento tramite supporti ambientali</a:t>
            </a:r>
          </a:p>
          <a:p>
            <a:pPr>
              <a:lnSpc>
                <a:spcPct val="90000"/>
              </a:lnSpc>
              <a:buFontTx/>
              <a:buChar char="-"/>
              <a:tabLst>
                <a:tab pos="1257300" algn="l"/>
              </a:tabLst>
              <a:defRPr/>
            </a:pPr>
            <a:r>
              <a:rPr lang="it-IT" sz="2000" b="1" smtClean="0">
                <a:effectLst/>
              </a:rPr>
              <a:t>Gestione del comportamento tramite contratto educativo e token economy</a:t>
            </a:r>
          </a:p>
          <a:p>
            <a:pPr>
              <a:lnSpc>
                <a:spcPct val="90000"/>
              </a:lnSpc>
              <a:buFontTx/>
              <a:buChar char="-"/>
              <a:tabLst>
                <a:tab pos="1257300" algn="l"/>
              </a:tabLst>
              <a:defRPr/>
            </a:pPr>
            <a:r>
              <a:rPr lang="it-IT" sz="2000" b="1" smtClean="0">
                <a:effectLst/>
              </a:rPr>
              <a:t>Condivisione dei tempi e dei contenuti della programmazione con i docenti</a:t>
            </a:r>
          </a:p>
          <a:p>
            <a:pPr>
              <a:lnSpc>
                <a:spcPct val="90000"/>
              </a:lnSpc>
              <a:buFontTx/>
              <a:buChar char="-"/>
              <a:tabLst>
                <a:tab pos="1257300" algn="l"/>
              </a:tabLst>
              <a:defRPr/>
            </a:pPr>
            <a:r>
              <a:rPr lang="it-IT" sz="2000" b="1" smtClean="0">
                <a:effectLst/>
              </a:rPr>
              <a:t>Gestione situazioni a rischio tramite ruoli di responsabilità</a:t>
            </a:r>
          </a:p>
          <a:p>
            <a:pPr>
              <a:lnSpc>
                <a:spcPct val="90000"/>
              </a:lnSpc>
              <a:buFont typeface="Times New Roman" pitchFamily="18" charset="0"/>
              <a:buAutoNum type="arabicPeriod"/>
              <a:tabLst>
                <a:tab pos="1257300" algn="l"/>
              </a:tabLst>
              <a:defRPr/>
            </a:pPr>
            <a:endParaRPr lang="it-IT" sz="2000" smtClean="0">
              <a:solidFill>
                <a:srgbClr val="FFCC00"/>
              </a:solidFill>
            </a:endParaRPr>
          </a:p>
        </p:txBody>
      </p:sp>
      <p:sp>
        <p:nvSpPr>
          <p:cNvPr id="156675" name="WordArt 3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8208963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Fare didattica inclusiva con un ragazzo con </a:t>
            </a:r>
          </a:p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ADHD e disabilità intellettiva </a:t>
            </a:r>
          </a:p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“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pic>
        <p:nvPicPr>
          <p:cNvPr id="157699" name="Picture 4" descr="scheda 1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00188" y="0"/>
            <a:ext cx="6240462" cy="685800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smtClean="0">
              <a:effectLst/>
            </a:endParaRPr>
          </a:p>
        </p:txBody>
      </p:sp>
      <p:pic>
        <p:nvPicPr>
          <p:cNvPr id="158724" name="Picture 4" descr="sched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8575" y="0"/>
            <a:ext cx="65865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smtClean="0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smtClean="0">
              <a:effectLst/>
            </a:endParaRPr>
          </a:p>
        </p:txBody>
      </p:sp>
      <p:pic>
        <p:nvPicPr>
          <p:cNvPr id="159748" name="Picture 4" descr="scheda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0"/>
            <a:ext cx="6186488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773238"/>
            <a:ext cx="8578850" cy="5300662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endParaRPr lang="it-IT" sz="2800" b="1" smtClean="0">
              <a:solidFill>
                <a:srgbClr val="FFCC00"/>
              </a:solidFill>
              <a:effectLst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  <a:tabLst>
                <a:tab pos="1257300" algn="l"/>
              </a:tabLst>
              <a:defRPr/>
            </a:pPr>
            <a:r>
              <a:rPr lang="it-IT" sz="2800" smtClean="0">
                <a:solidFill>
                  <a:srgbClr val="FFCC00"/>
                </a:solidFill>
              </a:rPr>
              <a:t>Il lavoro di coaching con i genitori</a:t>
            </a:r>
          </a:p>
          <a:p>
            <a:pPr>
              <a:lnSpc>
                <a:spcPct val="90000"/>
              </a:lnSpc>
              <a:buFont typeface="Times New Roman" pitchFamily="18" charset="0"/>
              <a:buAutoNum type="arabicPeriod"/>
              <a:tabLst>
                <a:tab pos="1257300" algn="l"/>
              </a:tabLst>
              <a:defRPr/>
            </a:pPr>
            <a:r>
              <a:rPr lang="it-IT" sz="2400" b="1" smtClean="0">
                <a:effectLst/>
              </a:rPr>
              <a:t>Organizzazione del tempo pomeridiano in varie attività, momenti di relax</a:t>
            </a:r>
          </a:p>
          <a:p>
            <a:pPr>
              <a:lnSpc>
                <a:spcPct val="90000"/>
              </a:lnSpc>
              <a:buFont typeface="Times New Roman" pitchFamily="18" charset="0"/>
              <a:buAutoNum type="arabicPeriod"/>
              <a:tabLst>
                <a:tab pos="1257300" algn="l"/>
              </a:tabLst>
              <a:defRPr/>
            </a:pPr>
            <a:r>
              <a:rPr lang="it-IT" sz="2400" b="1" smtClean="0">
                <a:effectLst/>
              </a:rPr>
              <a:t>Estensione del contratto educativo in ambito domiciliare</a:t>
            </a:r>
          </a:p>
          <a:p>
            <a:pPr>
              <a:lnSpc>
                <a:spcPct val="90000"/>
              </a:lnSpc>
              <a:buFont typeface="Times New Roman" pitchFamily="18" charset="0"/>
              <a:buAutoNum type="arabicPeriod"/>
              <a:tabLst>
                <a:tab pos="1257300" algn="l"/>
              </a:tabLst>
              <a:defRPr/>
            </a:pPr>
            <a:r>
              <a:rPr lang="it-IT" sz="2400" b="1" smtClean="0">
                <a:effectLst/>
              </a:rPr>
              <a:t>In continuità con la scuola, modalità per condividere alcune regole, apprezzare l’impegno del figlio (al di là del risultato)</a:t>
            </a:r>
          </a:p>
          <a:p>
            <a:pPr>
              <a:lnSpc>
                <a:spcPct val="90000"/>
              </a:lnSpc>
              <a:buFont typeface="Times New Roman" pitchFamily="18" charset="0"/>
              <a:buAutoNum type="arabicPeriod"/>
              <a:tabLst>
                <a:tab pos="1257300" algn="l"/>
              </a:tabLst>
              <a:defRPr/>
            </a:pPr>
            <a:r>
              <a:rPr lang="it-IT" sz="2400" b="1" smtClean="0">
                <a:effectLst/>
              </a:rPr>
              <a:t>Empowerment delle competenze scolastiche</a:t>
            </a:r>
          </a:p>
        </p:txBody>
      </p:sp>
      <p:sp>
        <p:nvSpPr>
          <p:cNvPr id="160771" name="WordArt 3"/>
          <p:cNvSpPr>
            <a:spLocks noChangeArrowheads="1" noChangeShapeType="1" noTextEdit="1"/>
          </p:cNvSpPr>
          <p:nvPr/>
        </p:nvSpPr>
        <p:spPr bwMode="auto">
          <a:xfrm>
            <a:off x="539750" y="333375"/>
            <a:ext cx="8208963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Fare didattica inclusiva con un ragazzo con </a:t>
            </a:r>
          </a:p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ADHD e disabilità intellettiva lieve</a:t>
            </a:r>
          </a:p>
          <a:p>
            <a:pPr algn="ctr"/>
            <a:r>
              <a:rPr lang="it-IT" sz="20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“</a:t>
            </a:r>
          </a:p>
        </p:txBody>
      </p:sp>
      <p:pic>
        <p:nvPicPr>
          <p:cNvPr id="160772" name="Picture 2" descr="C:\Users\Mauro\Desktop\imagesCAKW5K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268413"/>
            <a:ext cx="1493838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rgbClr val="FFFF00"/>
                </a:solidFill>
              </a:rPr>
              <a:t>Come gestire in pratica i comportamenti problematici degli alunni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400" i="1" u="sng" dirty="0" smtClean="0">
                <a:solidFill>
                  <a:schemeClr val="folHlink"/>
                </a:solidFill>
              </a:rPr>
              <a:t>Incoraggiare i comportamenti positivi</a:t>
            </a:r>
            <a:r>
              <a:rPr lang="it-IT" sz="2400" dirty="0" smtClean="0"/>
              <a:t> dell’alunno (anche se rari)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i="1" u="sng" dirty="0" smtClean="0">
                <a:solidFill>
                  <a:schemeClr val="folHlink"/>
                </a:solidFill>
              </a:rPr>
              <a:t>Ridurre all’essenziale i rimproveri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i="1" dirty="0" smtClean="0">
                <a:solidFill>
                  <a:schemeClr val="folHlink"/>
                </a:solidFill>
              </a:rPr>
              <a:t>Prevenire il problema</a:t>
            </a:r>
            <a:r>
              <a:rPr lang="it-IT" sz="2400" dirty="0" smtClean="0"/>
              <a:t> anticipando la risposta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i="1" u="sng" dirty="0" smtClean="0">
                <a:solidFill>
                  <a:schemeClr val="folHlink"/>
                </a:solidFill>
              </a:rPr>
              <a:t>Formulare richieste</a:t>
            </a:r>
            <a:r>
              <a:rPr lang="it-IT" sz="2400" dirty="0" smtClean="0"/>
              <a:t> con determinazione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i="1" u="sng" dirty="0" smtClean="0">
                <a:solidFill>
                  <a:schemeClr val="folHlink"/>
                </a:solidFill>
              </a:rPr>
              <a:t>Ricordare le regole</a:t>
            </a:r>
            <a:r>
              <a:rPr lang="it-IT" sz="2400" dirty="0" smtClean="0"/>
              <a:t> della classe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/>
              <a:t>Monitorare la </a:t>
            </a:r>
            <a:r>
              <a:rPr lang="it-IT" sz="2400" i="1" u="sng" dirty="0" smtClean="0">
                <a:solidFill>
                  <a:schemeClr val="folHlink"/>
                </a:solidFill>
              </a:rPr>
              <a:t>frequenza</a:t>
            </a:r>
            <a:r>
              <a:rPr lang="it-IT" sz="2400" dirty="0" smtClean="0"/>
              <a:t> del comportamento problematico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/>
              <a:t>Ricorrere a </a:t>
            </a:r>
            <a:r>
              <a:rPr lang="it-IT" sz="2400" i="1" u="sng" dirty="0" smtClean="0">
                <a:solidFill>
                  <a:schemeClr val="folHlink"/>
                </a:solidFill>
              </a:rPr>
              <a:t>gratificazioni concrete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/>
              <a:t>Utilizzare il «</a:t>
            </a:r>
            <a:r>
              <a:rPr lang="it-IT" sz="2400" u="sng" dirty="0" smtClean="0">
                <a:solidFill>
                  <a:srgbClr val="FFC000"/>
                </a:solidFill>
              </a:rPr>
              <a:t>contratto educativo</a:t>
            </a:r>
            <a:r>
              <a:rPr lang="it-IT" sz="2400" dirty="0" smtClean="0"/>
              <a:t>»- singolo o per l’intera classe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i="1" u="sng" dirty="0" smtClean="0">
                <a:solidFill>
                  <a:schemeClr val="folHlink"/>
                </a:solidFill>
              </a:rPr>
              <a:t>Promuovere programmi di educazione socio-affettiva ed emotiva</a:t>
            </a:r>
          </a:p>
          <a:p>
            <a:pPr eaLnBrk="1" hangingPunct="1">
              <a:lnSpc>
                <a:spcPct val="80000"/>
              </a:lnSpc>
              <a:defRPr/>
            </a:pPr>
            <a:endParaRPr lang="it-IT" sz="2400" i="1" u="sng" dirty="0" smtClean="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AutoShape 3"/>
          <p:cNvSpPr>
            <a:spLocks noChangeArrowheads="1"/>
          </p:cNvSpPr>
          <p:nvPr/>
        </p:nvSpPr>
        <p:spPr bwMode="auto">
          <a:xfrm>
            <a:off x="900113" y="0"/>
            <a:ext cx="8243887" cy="2997200"/>
          </a:xfrm>
          <a:prstGeom prst="cloudCallout">
            <a:avLst>
              <a:gd name="adj1" fmla="val 27153"/>
              <a:gd name="adj2" fmla="val 1975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it-IT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Lucida Handwriting" pitchFamily="66" charset="0"/>
                <a:cs typeface="+mn-cs"/>
              </a:rPr>
              <a:t>Un piccolo elenco delle cose che sanno di buono nel lavoro con la disabilità</a:t>
            </a:r>
          </a:p>
        </p:txBody>
      </p:sp>
      <p:pic>
        <p:nvPicPr>
          <p:cNvPr id="162819" name="Picture 4" descr="filo d'oro 2 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93851">
            <a:off x="3176588" y="2606675"/>
            <a:ext cx="3182937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0" name="Picture 5" descr="filo d'oro 2 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72489">
            <a:off x="414338" y="2489200"/>
            <a:ext cx="20843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1" name="Picture 6"/>
          <p:cNvPicPr>
            <a:picLocks noChangeAspect="1" noChangeArrowheads="1"/>
          </p:cNvPicPr>
          <p:nvPr/>
        </p:nvPicPr>
        <p:blipFill>
          <a:blip r:embed="rId5" cstate="print"/>
          <a:srcRect l="4958" r="4973"/>
          <a:stretch>
            <a:fillRect/>
          </a:stretch>
        </p:blipFill>
        <p:spPr bwMode="auto">
          <a:xfrm rot="965068">
            <a:off x="606425" y="4046538"/>
            <a:ext cx="2655888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282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9700" y="4413250"/>
            <a:ext cx="296862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250825" y="0"/>
            <a:ext cx="8569325" cy="1557338"/>
          </a:xfrm>
          <a:prstGeom prst="cloudCallout">
            <a:avLst>
              <a:gd name="adj1" fmla="val 48213"/>
              <a:gd name="adj2" fmla="val 50616"/>
            </a:avLst>
          </a:prstGeom>
          <a:solidFill>
            <a:srgbClr val="CCEC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anchor="b"/>
          <a:lstStyle/>
          <a:p>
            <a:pPr algn="r" eaLnBrk="0" hangingPunct="0"/>
            <a:r>
              <a:rPr lang="it-IT" sz="3200" b="1">
                <a:solidFill>
                  <a:schemeClr val="bg2"/>
                </a:solidFill>
                <a:latin typeface="Lucida Handwriting" pitchFamily="66" charset="0"/>
              </a:rPr>
              <a:t/>
            </a:r>
            <a:br>
              <a:rPr lang="it-IT" sz="3200" b="1">
                <a:solidFill>
                  <a:schemeClr val="bg2"/>
                </a:solidFill>
                <a:latin typeface="Lucida Handwriting" pitchFamily="66" charset="0"/>
              </a:rPr>
            </a:br>
            <a:r>
              <a:rPr lang="it-IT" sz="3200" b="1">
                <a:solidFill>
                  <a:schemeClr val="bg2"/>
                </a:solidFill>
                <a:latin typeface="Lucida Handwriting" pitchFamily="66" charset="0"/>
              </a:rPr>
              <a:t/>
            </a:r>
            <a:br>
              <a:rPr lang="it-IT" sz="3200" b="1">
                <a:solidFill>
                  <a:schemeClr val="bg2"/>
                </a:solidFill>
                <a:latin typeface="Lucida Handwriting" pitchFamily="66" charset="0"/>
              </a:rPr>
            </a:br>
            <a:r>
              <a:rPr lang="it-IT" sz="3200" b="1">
                <a:solidFill>
                  <a:schemeClr val="bg2"/>
                </a:solidFill>
                <a:latin typeface="Lucida Handwriting" pitchFamily="66" charset="0"/>
              </a:rPr>
              <a:t/>
            </a:r>
            <a:br>
              <a:rPr lang="it-IT" sz="3200" b="1">
                <a:solidFill>
                  <a:schemeClr val="bg2"/>
                </a:solidFill>
                <a:latin typeface="Lucida Handwriting" pitchFamily="66" charset="0"/>
              </a:rPr>
            </a:br>
            <a:r>
              <a:rPr lang="it-IT" sz="3200" b="1">
                <a:solidFill>
                  <a:schemeClr val="bg2"/>
                </a:solidFill>
                <a:latin typeface="Lucida Handwriting" pitchFamily="66" charset="0"/>
              </a:rPr>
              <a:t/>
            </a:r>
            <a:br>
              <a:rPr lang="it-IT" sz="3200" b="1">
                <a:solidFill>
                  <a:schemeClr val="bg2"/>
                </a:solidFill>
                <a:latin typeface="Lucida Handwriting" pitchFamily="66" charset="0"/>
              </a:rPr>
            </a:br>
            <a:endParaRPr lang="it-IT" sz="3200" b="1">
              <a:solidFill>
                <a:schemeClr val="bg2"/>
              </a:solidFill>
              <a:latin typeface="Lucida Handwriting" pitchFamily="66" charset="0"/>
            </a:endParaRPr>
          </a:p>
          <a:p>
            <a:pPr algn="r" eaLnBrk="0" hangingPunct="0"/>
            <a:endParaRPr lang="it-IT" sz="3200" b="1">
              <a:solidFill>
                <a:schemeClr val="bg2"/>
              </a:solidFill>
              <a:latin typeface="Lucida Handwriting" pitchFamily="66" charset="0"/>
            </a:endParaRPr>
          </a:p>
          <a:p>
            <a:pPr algn="ctr" eaLnBrk="0" hangingPunct="0"/>
            <a:endParaRPr lang="it-IT" sz="2400" b="1">
              <a:solidFill>
                <a:srgbClr val="0070C0"/>
              </a:solidFill>
              <a:latin typeface="Lucida Handwriting" pitchFamily="66" charset="0"/>
            </a:endParaRPr>
          </a:p>
          <a:p>
            <a:pPr algn="ctr" eaLnBrk="0" hangingPunct="0"/>
            <a:r>
              <a:rPr lang="it-IT" sz="2400" b="1">
                <a:solidFill>
                  <a:srgbClr val="0070C0"/>
                </a:solidFill>
                <a:latin typeface="Lucida Handwriting" pitchFamily="66" charset="0"/>
              </a:rPr>
              <a:t>qualche  buona pratica </a:t>
            </a:r>
          </a:p>
          <a:p>
            <a:pPr algn="ctr" eaLnBrk="0" hangingPunct="0"/>
            <a:r>
              <a:rPr lang="it-IT" sz="2400" b="1">
                <a:solidFill>
                  <a:srgbClr val="0070C0"/>
                </a:solidFill>
                <a:latin typeface="Lucida Handwriting" pitchFamily="66" charset="0"/>
              </a:rPr>
              <a:t>di didattica inclusiva</a:t>
            </a:r>
          </a:p>
        </p:txBody>
      </p:sp>
      <p:pic>
        <p:nvPicPr>
          <p:cNvPr id="128003" name="Picture 16" descr="IMG_0671"/>
          <p:cNvPicPr>
            <a:picLocks noChangeAspect="1" noChangeArrowheads="1"/>
          </p:cNvPicPr>
          <p:nvPr/>
        </p:nvPicPr>
        <p:blipFill>
          <a:blip r:embed="rId3" cstate="print"/>
          <a:srcRect t="10316" r="10394"/>
          <a:stretch>
            <a:fillRect/>
          </a:stretch>
        </p:blipFill>
        <p:spPr bwMode="auto">
          <a:xfrm rot="375011">
            <a:off x="520700" y="471488"/>
            <a:ext cx="1412875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395288" y="1773238"/>
            <a:ext cx="8497887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Ø"/>
              <a:defRPr/>
            </a:pPr>
            <a:r>
              <a:rPr lang="it-IT" sz="2400" b="1" i="1" dirty="0">
                <a:solidFill>
                  <a:srgbClr val="FFFF00"/>
                </a:solidFill>
                <a:cs typeface="+mn-cs"/>
              </a:rPr>
              <a:t>L’educazione </a:t>
            </a:r>
            <a:r>
              <a:rPr lang="it-IT" sz="2400" b="1" i="1" dirty="0" err="1">
                <a:solidFill>
                  <a:srgbClr val="FFFF00"/>
                </a:solidFill>
                <a:cs typeface="+mn-cs"/>
              </a:rPr>
              <a:t>prosocial</a:t>
            </a:r>
            <a:r>
              <a:rPr lang="it-IT" sz="2400" b="1" i="1" dirty="0" err="1">
                <a:solidFill>
                  <a:srgbClr val="FFC000"/>
                </a:solidFill>
                <a:cs typeface="+mn-cs"/>
              </a:rPr>
              <a:t>e</a:t>
            </a:r>
            <a:r>
              <a:rPr lang="it-IT" sz="2400" b="1" i="1" dirty="0">
                <a:solidFill>
                  <a:srgbClr val="FFC000"/>
                </a:solidFill>
                <a:cs typeface="+mn-cs"/>
              </a:rPr>
              <a:t> </a:t>
            </a:r>
            <a:r>
              <a:rPr lang="it-IT" sz="2400" i="1" dirty="0">
                <a:cs typeface="+mn-cs"/>
              </a:rPr>
              <a:t>è un proposta didattica per insegnare abilità di interazione sociale, altruismo, ed empatia, utile per tutti i bambini come educazione emotiva</a:t>
            </a:r>
            <a:r>
              <a:rPr lang="it-IT" sz="2400" i="1" dirty="0">
                <a:solidFill>
                  <a:schemeClr val="folHlink"/>
                </a:solidFill>
                <a:cs typeface="+mn-cs"/>
              </a:rPr>
              <a:t> </a:t>
            </a:r>
            <a:endParaRPr lang="it-IT" sz="2400" i="1" dirty="0">
              <a:cs typeface="+mn-cs"/>
            </a:endParaRPr>
          </a:p>
          <a:p>
            <a:pPr>
              <a:buClr>
                <a:srgbClr val="FF3300"/>
              </a:buClr>
              <a:buFont typeface="Wingdings" pitchFamily="2" charset="2"/>
              <a:buChar char="Ø"/>
              <a:defRPr/>
            </a:pPr>
            <a:r>
              <a:rPr lang="it-IT" sz="2400" i="1" dirty="0">
                <a:cs typeface="+mn-cs"/>
              </a:rPr>
              <a:t>Le strategie di insegnamento  risultano efficaci per la classe ed il bambino con disabilità </a:t>
            </a:r>
            <a:r>
              <a:rPr lang="it-IT" sz="2400" b="1" i="1" dirty="0">
                <a:solidFill>
                  <a:srgbClr val="FFFF00"/>
                </a:solidFill>
                <a:cs typeface="+mn-cs"/>
              </a:rPr>
              <a:t>(</a:t>
            </a:r>
            <a:r>
              <a:rPr lang="it-IT" sz="2400" b="1" i="1" dirty="0" err="1">
                <a:solidFill>
                  <a:srgbClr val="FFFF00"/>
                </a:solidFill>
                <a:cs typeface="+mn-cs"/>
              </a:rPr>
              <a:t>es.apprendimento</a:t>
            </a:r>
            <a:r>
              <a:rPr lang="it-IT" sz="2400" b="1" i="1" dirty="0">
                <a:solidFill>
                  <a:srgbClr val="FFFF00"/>
                </a:solidFill>
                <a:cs typeface="+mn-cs"/>
              </a:rPr>
              <a:t> cooperativo</a:t>
            </a:r>
            <a:r>
              <a:rPr lang="it-IT" sz="2400" i="1" dirty="0">
                <a:solidFill>
                  <a:srgbClr val="FFCC66"/>
                </a:solidFill>
                <a:cs typeface="+mn-cs"/>
              </a:rPr>
              <a:t>)</a:t>
            </a:r>
          </a:p>
          <a:p>
            <a:pPr>
              <a:buClr>
                <a:srgbClr val="FF3300"/>
              </a:buClr>
              <a:buFont typeface="Wingdings" pitchFamily="2" charset="2"/>
              <a:buChar char="Ø"/>
              <a:defRPr/>
            </a:pPr>
            <a:r>
              <a:rPr lang="it-IT" sz="2400" i="1" dirty="0">
                <a:solidFill>
                  <a:srgbClr val="FFCC99"/>
                </a:solidFill>
                <a:cs typeface="+mn-cs"/>
              </a:rPr>
              <a:t> </a:t>
            </a:r>
            <a:r>
              <a:rPr lang="it-IT" sz="2400" i="1" dirty="0">
                <a:cs typeface="+mn-cs"/>
              </a:rPr>
              <a:t>la schematizzazione e la semplificazione</a:t>
            </a:r>
            <a:r>
              <a:rPr lang="it-IT" sz="2400" i="1" dirty="0">
                <a:solidFill>
                  <a:srgbClr val="FFCC99"/>
                </a:solidFill>
                <a:cs typeface="+mn-cs"/>
              </a:rPr>
              <a:t> </a:t>
            </a:r>
            <a:r>
              <a:rPr lang="it-IT" sz="2400" b="1" i="1" dirty="0">
                <a:solidFill>
                  <a:srgbClr val="FFFF00"/>
                </a:solidFill>
                <a:cs typeface="+mn-cs"/>
              </a:rPr>
              <a:t>(</a:t>
            </a:r>
            <a:r>
              <a:rPr lang="it-IT" sz="2400" b="1" i="1" dirty="0" err="1">
                <a:solidFill>
                  <a:srgbClr val="FFFF00"/>
                </a:solidFill>
                <a:cs typeface="+mn-cs"/>
              </a:rPr>
              <a:t>es</a:t>
            </a:r>
            <a:r>
              <a:rPr lang="it-IT" sz="2400" b="1" i="1" dirty="0">
                <a:solidFill>
                  <a:srgbClr val="FFFF00"/>
                </a:solidFill>
                <a:cs typeface="+mn-cs"/>
              </a:rPr>
              <a:t> le mappe concettuali)</a:t>
            </a:r>
            <a:r>
              <a:rPr lang="it-IT" sz="2400" b="1" i="1" dirty="0">
                <a:solidFill>
                  <a:srgbClr val="FFCC99"/>
                </a:solidFill>
                <a:cs typeface="+mn-cs"/>
              </a:rPr>
              <a:t> </a:t>
            </a:r>
            <a:r>
              <a:rPr lang="it-IT" sz="2400" i="1" dirty="0">
                <a:cs typeface="+mn-cs"/>
              </a:rPr>
              <a:t>favoriscono la memorizzazione sia nei bambini con DSA che in quelli con disabilità intellettive</a:t>
            </a:r>
          </a:p>
          <a:p>
            <a:pPr algn="just">
              <a:buClr>
                <a:srgbClr val="FF3300"/>
              </a:buClr>
              <a:buFont typeface="Wingdings" pitchFamily="2" charset="2"/>
              <a:buChar char="Ø"/>
              <a:defRPr/>
            </a:pPr>
            <a:r>
              <a:rPr lang="it-IT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L’ utilizzo di una sintesi vocale è utile sia per il dislessico che per il non vedente con disabilità intellettiva</a:t>
            </a:r>
          </a:p>
          <a:p>
            <a:pPr algn="just">
              <a:buClr>
                <a:srgbClr val="FF3300"/>
              </a:buClr>
              <a:buFont typeface="Wingdings" pitchFamily="2" charset="2"/>
              <a:buChar char="Ø"/>
              <a:defRPr/>
            </a:pPr>
            <a:endParaRPr lang="it-IT" sz="2400" i="1" dirty="0">
              <a:solidFill>
                <a:srgbClr val="FFCC66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it-IT" sz="3600" dirty="0" smtClean="0">
                <a:solidFill>
                  <a:srgbClr val="FF9900"/>
                </a:solidFill>
              </a:rPr>
              <a:t>Strumenti compensativi nei DSA e disabilità intellettiva</a:t>
            </a:r>
            <a:br>
              <a:rPr lang="it-IT" sz="3600" dirty="0" smtClean="0">
                <a:solidFill>
                  <a:srgbClr val="FF9900"/>
                </a:solidFill>
              </a:rPr>
            </a:br>
            <a:r>
              <a:rPr lang="it-IT" sz="3600" dirty="0" smtClean="0">
                <a:solidFill>
                  <a:srgbClr val="FF9900"/>
                </a:solidFill>
              </a:rPr>
              <a:t>le mappe concettuali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981200"/>
            <a:ext cx="7854950" cy="454342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Sono rappresentazioni grafiche di concetti,  espressi in forma sintetica,(parole-concetto), all’interno di una forma geometrica, e collegati tra loro da linee (frecce) che esplicitano la relazione.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Utilità della mappa: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Accesso autonomo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Organizzazione delle informazioni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Memorizzazione dei contenuti con i collegamenti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Aiuta l’orine nella esposizione scritta e orale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Facilita e potenzia la comprensione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Esplicita i processi mentali di rielaborazione del testo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IO NON HO PAURA - CM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73113"/>
            <a:ext cx="9144000" cy="544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0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AutoShape 2"/>
          <p:cNvSpPr>
            <a:spLocks noChangeArrowheads="1"/>
          </p:cNvSpPr>
          <p:nvPr/>
        </p:nvSpPr>
        <p:spPr bwMode="auto">
          <a:xfrm>
            <a:off x="179388" y="0"/>
            <a:ext cx="8964612" cy="2205038"/>
          </a:xfrm>
          <a:prstGeom prst="cloudCallout">
            <a:avLst>
              <a:gd name="adj1" fmla="val 47745"/>
              <a:gd name="adj2" fmla="val 50616"/>
            </a:avLst>
          </a:prstGeom>
          <a:solidFill>
            <a:srgbClr val="CCECFF"/>
          </a:solidFill>
          <a:ln w="9525">
            <a:solidFill>
              <a:srgbClr val="000099"/>
            </a:solidFill>
            <a:round/>
            <a:headEnd/>
            <a:tailEnd/>
          </a:ln>
          <a:effectLst>
            <a:outerShdw dist="35921" dir="2700000" algn="ctr" rotWithShape="0">
              <a:schemeClr val="folHlink"/>
            </a:outerShdw>
          </a:effectLst>
        </p:spPr>
        <p:txBody>
          <a:bodyPr anchor="b"/>
          <a:lstStyle/>
          <a:p>
            <a:pPr algn="ctr"/>
            <a:r>
              <a:rPr lang="it-IT" sz="2400" b="1">
                <a:solidFill>
                  <a:srgbClr val="0070C0"/>
                </a:solidFill>
                <a:latin typeface="Lucida Handwriting" pitchFamily="66" charset="0"/>
              </a:rPr>
              <a:t>La testimonianza  reale  e concreta  su cosa intendiamo per “inclusione”di  due  portatrici  sane di interesse …</a:t>
            </a:r>
          </a:p>
        </p:txBody>
      </p:sp>
      <p:sp>
        <p:nvSpPr>
          <p:cNvPr id="131075" name="Rectangle 5"/>
          <p:cNvSpPr>
            <a:spLocks noChangeArrowheads="1"/>
          </p:cNvSpPr>
          <p:nvPr/>
        </p:nvSpPr>
        <p:spPr bwMode="auto">
          <a:xfrm>
            <a:off x="0" y="2205038"/>
            <a:ext cx="8893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FF3300"/>
              </a:buClr>
              <a:buFont typeface="Wingdings" pitchFamily="2" charset="2"/>
              <a:buChar char="Ø"/>
            </a:pPr>
            <a:r>
              <a:rPr lang="it-IT" sz="2800" i="1"/>
              <a:t> </a:t>
            </a:r>
            <a:endParaRPr lang="it-IT" sz="2000" i="1">
              <a:solidFill>
                <a:srgbClr val="FFCC66"/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827088" y="2133600"/>
            <a:ext cx="7416800" cy="3722688"/>
          </a:xfrm>
          <a:prstGeom prst="ellipse">
            <a:avLst/>
          </a:prstGeom>
          <a:solidFill>
            <a:srgbClr val="FFFF0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doppia intervista su “</a:t>
            </a:r>
            <a:r>
              <a:rPr lang="it-IT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inclusione e dintorni</a:t>
            </a: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ad una mamma di un bambino con disabilità ed una insegnante di sostegno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dirty="0" smtClean="0">
                <a:solidFill>
                  <a:schemeClr val="folHlink"/>
                </a:solidFill>
              </a:rPr>
              <a:t/>
            </a:r>
            <a:br>
              <a:rPr lang="it-IT" sz="4000" dirty="0" smtClean="0">
                <a:solidFill>
                  <a:schemeClr val="folHlink"/>
                </a:solidFill>
              </a:rPr>
            </a:br>
            <a:r>
              <a:rPr lang="it-IT" sz="4000" dirty="0" smtClean="0">
                <a:solidFill>
                  <a:schemeClr val="folHlink"/>
                </a:solidFill>
              </a:rPr>
              <a:t/>
            </a:r>
            <a:br>
              <a:rPr lang="it-IT" sz="4000" dirty="0" smtClean="0">
                <a:solidFill>
                  <a:schemeClr val="folHlink"/>
                </a:solidFill>
              </a:rPr>
            </a:br>
            <a:r>
              <a:rPr lang="it-IT" sz="3600" b="1" i="1" dirty="0" smtClean="0">
                <a:solidFill>
                  <a:srgbClr val="FFFF00"/>
                </a:solidFill>
              </a:rPr>
              <a:t>La promozione del benessere in classe</a:t>
            </a:r>
            <a:br>
              <a:rPr lang="it-IT" sz="3600" b="1" i="1" dirty="0" smtClean="0">
                <a:solidFill>
                  <a:srgbClr val="FFFF00"/>
                </a:solidFill>
              </a:rPr>
            </a:br>
            <a:r>
              <a:rPr lang="it-IT" sz="3600" b="1" i="1" dirty="0" smtClean="0">
                <a:solidFill>
                  <a:srgbClr val="FFFF00"/>
                </a:solidFill>
              </a:rPr>
              <a:t> </a:t>
            </a:r>
            <a:endParaRPr lang="it-IT" sz="4000" dirty="0" smtClean="0">
              <a:solidFill>
                <a:srgbClr val="FFFF00"/>
              </a:solidFill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636838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it-IT" smtClean="0">
                <a:solidFill>
                  <a:srgbClr val="FFCC00"/>
                </a:solidFill>
              </a:rPr>
              <a:t/>
            </a:r>
            <a:br>
              <a:rPr lang="it-IT" smtClean="0">
                <a:solidFill>
                  <a:srgbClr val="FFCC00"/>
                </a:solidFill>
              </a:rPr>
            </a:br>
            <a:r>
              <a:rPr lang="it-IT" sz="3600" smtClean="0"/>
              <a:t>Atteggiamenti e comportamenti positivi diretti ad aiutare o beneficiare un’altra persona o un gruppo di persone, senza ricevere ricompense</a:t>
            </a:r>
            <a:br>
              <a:rPr lang="it-IT" sz="3600" smtClean="0"/>
            </a:br>
            <a:endParaRPr lang="it-IT" sz="3600" smtClean="0"/>
          </a:p>
        </p:txBody>
      </p:sp>
      <p:sp>
        <p:nvSpPr>
          <p:cNvPr id="132100" name="WordArt 4"/>
          <p:cNvSpPr>
            <a:spLocks noChangeArrowheads="1" noChangeShapeType="1" noTextEdit="1"/>
          </p:cNvSpPr>
          <p:nvPr/>
        </p:nvSpPr>
        <p:spPr bwMode="auto">
          <a:xfrm>
            <a:off x="2700338" y="2420938"/>
            <a:ext cx="33528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2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La prosocialità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dirty="0" smtClean="0">
                <a:solidFill>
                  <a:srgbClr val="FFFF00"/>
                </a:solidFill>
              </a:rPr>
              <a:t>Componenti e Funzioni dell’azione </a:t>
            </a:r>
            <a:r>
              <a:rPr lang="it-IT" sz="4000" dirty="0" err="1" smtClean="0">
                <a:solidFill>
                  <a:srgbClr val="FFFF00"/>
                </a:solidFill>
              </a:rPr>
              <a:t>prosociale</a:t>
            </a:r>
            <a:endParaRPr lang="it-IT" sz="4000" dirty="0" smtClean="0">
              <a:solidFill>
                <a:srgbClr val="FFFF00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b="1" i="1" u="sng" dirty="0" smtClean="0">
                <a:solidFill>
                  <a:srgbClr val="FFFF00"/>
                </a:solidFill>
              </a:rPr>
              <a:t>Componenti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it-IT" sz="2400" dirty="0" smtClean="0"/>
              <a:t>Stimolare un atteggiamento non aggressivo, non violento e di autocontrollo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it-IT" sz="2400" dirty="0" smtClean="0"/>
              <a:t>Stimolare un atteggiamento non egocentrico, di apertura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b="1" i="1" u="sng" dirty="0" smtClean="0">
                <a:solidFill>
                  <a:srgbClr val="FFFF00"/>
                </a:solidFill>
              </a:rPr>
              <a:t>Funzioni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>
                <a:effectLst/>
              </a:rPr>
              <a:t>Cooperare, come scelta e azione reciproca di aiuto nel rispetto dell’altro , in vista di un obiettivo comune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>
                <a:effectLst/>
              </a:rPr>
              <a:t>Donare, come scelta e azione di aiuto per l’altro, nel rispetto dell’altro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dirty="0" smtClean="0"/>
          </a:p>
          <a:p>
            <a:pPr eaLnBrk="1" hangingPunct="1">
              <a:lnSpc>
                <a:spcPct val="80000"/>
              </a:lnSpc>
              <a:defRPr/>
            </a:pPr>
            <a:endParaRPr lang="it-IT" sz="24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4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5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6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8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9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20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1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3_Riflesso">
  <a:themeElements>
    <a:clrScheme name="Riflesso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Riflesso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5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55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55_Glob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Azurro">
  <a:themeElements>
    <a:clrScheme name="Azurro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r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zurro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ro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ro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_Azurro">
  <a:themeElements>
    <a:clrScheme name="Azurro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r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zurro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ro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ro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_Azurro">
  <a:themeElements>
    <a:clrScheme name="Azurro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r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zurro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ro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ro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3_Azurro">
  <a:themeElements>
    <a:clrScheme name="Azurro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r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zurro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ro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ro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0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1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2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3_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1177</TotalTime>
  <Words>2219</Words>
  <Application>Microsoft Office PowerPoint</Application>
  <PresentationFormat>Presentazione su schermo (4:3)</PresentationFormat>
  <Paragraphs>265</Paragraphs>
  <Slides>38</Slides>
  <Notes>33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24</vt:i4>
      </vt:variant>
      <vt:variant>
        <vt:lpstr>Titoli diapositive</vt:lpstr>
      </vt:variant>
      <vt:variant>
        <vt:i4>38</vt:i4>
      </vt:variant>
    </vt:vector>
  </HeadingPairs>
  <TitlesOfParts>
    <vt:vector size="70" baseType="lpstr">
      <vt:lpstr>Verdana</vt:lpstr>
      <vt:lpstr>Arial</vt:lpstr>
      <vt:lpstr>Wingdings</vt:lpstr>
      <vt:lpstr>Calibri</vt:lpstr>
      <vt:lpstr>Tahoma</vt:lpstr>
      <vt:lpstr>Times New Roman</vt:lpstr>
      <vt:lpstr>Lucida Handwriting</vt:lpstr>
      <vt:lpstr>Bradley Hand ITC</vt:lpstr>
      <vt:lpstr>2_Globo</vt:lpstr>
      <vt:lpstr>3_Globo</vt:lpstr>
      <vt:lpstr>4_Globo</vt:lpstr>
      <vt:lpstr>8_Globo</vt:lpstr>
      <vt:lpstr>9_Globo</vt:lpstr>
      <vt:lpstr>10_Globo</vt:lpstr>
      <vt:lpstr>11_Globo</vt:lpstr>
      <vt:lpstr>12_Globo</vt:lpstr>
      <vt:lpstr>13_Globo</vt:lpstr>
      <vt:lpstr>14_Globo</vt:lpstr>
      <vt:lpstr>15_Globo</vt:lpstr>
      <vt:lpstr>16_Globo</vt:lpstr>
      <vt:lpstr>18_Globo</vt:lpstr>
      <vt:lpstr>19_Globo</vt:lpstr>
      <vt:lpstr>20_Globo</vt:lpstr>
      <vt:lpstr>21_Globo</vt:lpstr>
      <vt:lpstr>3_Riflesso</vt:lpstr>
      <vt:lpstr>5_Globo</vt:lpstr>
      <vt:lpstr>55_Globo</vt:lpstr>
      <vt:lpstr>Azurro</vt:lpstr>
      <vt:lpstr>1_Azurro</vt:lpstr>
      <vt:lpstr>2_Azurro</vt:lpstr>
      <vt:lpstr>3_Azurro</vt:lpstr>
      <vt:lpstr>Globo</vt:lpstr>
      <vt:lpstr>   In classe con un alunno con disabilità Buone pratiche di didattica inclusiva e lavoro in rete</vt:lpstr>
      <vt:lpstr>Programma del Corso di formazione «trasversale» per docenti curriculari per la gestione unitaria della classe con uno studente con disabilità</vt:lpstr>
      <vt:lpstr>Diapositiva 3</vt:lpstr>
      <vt:lpstr>Diapositiva 4</vt:lpstr>
      <vt:lpstr>Strumenti compensativi nei DSA e disabilità intellettiva le mappe concettuali</vt:lpstr>
      <vt:lpstr>Diapositiva 6</vt:lpstr>
      <vt:lpstr>Diapositiva 7</vt:lpstr>
      <vt:lpstr>  La promozione del benessere in classe  </vt:lpstr>
      <vt:lpstr>Componenti e Funzioni dell’azione prosociale</vt:lpstr>
      <vt:lpstr>Diapositiva 10</vt:lpstr>
      <vt:lpstr>Struttura del programma di educazione prosociale</vt:lpstr>
      <vt:lpstr>Training di abilità prosociali in classe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L’educazione socio-affettiva per i genitori Formazione e consulenza educativa </vt:lpstr>
      <vt:lpstr>L’educazione socio-affettiva per i genitori 2. Formazione e consulenza educativa </vt:lpstr>
      <vt:lpstr>L’educazione socio-affettiva per i genitori Fasi e livelli di intervento famigliare </vt:lpstr>
      <vt:lpstr>Dal conflitto alla collaboratività tra genitori e docenti: una buona pratica</vt:lpstr>
      <vt:lpstr>La gestione dei comportamenti problema gravi in classe -il progetto di presa in carico-</vt:lpstr>
      <vt:lpstr>Linee-guida per le regole della classe</vt:lpstr>
      <vt:lpstr>La Token economy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Come gestire in pratica i comportamenti problematici degli alunni</vt:lpstr>
      <vt:lpstr>Diapositiva 38</vt:lpstr>
    </vt:vector>
  </TitlesOfParts>
  <Company>Lega del Filo d'Oro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progetto P.A.C.C. un progetto di Arricchimento Cognitivo e Comunicativo per bambini con ritardo mentale gravissimo e disa bilità plurime</dc:title>
  <dc:creator>coppa.m</dc:creator>
  <cp:lastModifiedBy>Valentina</cp:lastModifiedBy>
  <cp:revision>110</cp:revision>
  <dcterms:created xsi:type="dcterms:W3CDTF">2007-05-15T09:00:01Z</dcterms:created>
  <dcterms:modified xsi:type="dcterms:W3CDTF">2014-02-09T10:11:16Z</dcterms:modified>
</cp:coreProperties>
</file>